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media/image19.jpg" ContentType="image/jp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204"/>
  </p:notesMasterIdLst>
  <p:handoutMasterIdLst>
    <p:handoutMasterId r:id="rId205"/>
  </p:handoutMasterIdLst>
  <p:sldIdLst>
    <p:sldId id="256" r:id="rId2"/>
    <p:sldId id="257" r:id="rId3"/>
    <p:sldId id="259" r:id="rId4"/>
    <p:sldId id="433" r:id="rId5"/>
    <p:sldId id="450" r:id="rId6"/>
    <p:sldId id="258" r:id="rId7"/>
    <p:sldId id="428" r:id="rId8"/>
    <p:sldId id="261" r:id="rId9"/>
    <p:sldId id="263" r:id="rId10"/>
    <p:sldId id="294" r:id="rId11"/>
    <p:sldId id="264" r:id="rId12"/>
    <p:sldId id="295" r:id="rId13"/>
    <p:sldId id="296" r:id="rId14"/>
    <p:sldId id="266" r:id="rId15"/>
    <p:sldId id="297" r:id="rId16"/>
    <p:sldId id="298" r:id="rId17"/>
    <p:sldId id="434" r:id="rId18"/>
    <p:sldId id="435" r:id="rId19"/>
    <p:sldId id="436" r:id="rId20"/>
    <p:sldId id="267" r:id="rId21"/>
    <p:sldId id="299" r:id="rId22"/>
    <p:sldId id="300" r:id="rId23"/>
    <p:sldId id="269" r:id="rId24"/>
    <p:sldId id="437" r:id="rId25"/>
    <p:sldId id="439" r:id="rId26"/>
    <p:sldId id="438" r:id="rId27"/>
    <p:sldId id="268" r:id="rId28"/>
    <p:sldId id="440" r:id="rId29"/>
    <p:sldId id="441" r:id="rId30"/>
    <p:sldId id="442" r:id="rId31"/>
    <p:sldId id="356" r:id="rId32"/>
    <p:sldId id="271" r:id="rId33"/>
    <p:sldId id="273" r:id="rId34"/>
    <p:sldId id="276" r:id="rId35"/>
    <p:sldId id="274" r:id="rId36"/>
    <p:sldId id="277" r:id="rId37"/>
    <p:sldId id="278" r:id="rId38"/>
    <p:sldId id="279" r:id="rId39"/>
    <p:sldId id="280" r:id="rId40"/>
    <p:sldId id="281" r:id="rId41"/>
    <p:sldId id="308" r:id="rId42"/>
    <p:sldId id="301" r:id="rId43"/>
    <p:sldId id="309" r:id="rId44"/>
    <p:sldId id="282" r:id="rId45"/>
    <p:sldId id="310" r:id="rId46"/>
    <p:sldId id="283" r:id="rId47"/>
    <p:sldId id="284" r:id="rId48"/>
    <p:sldId id="285" r:id="rId49"/>
    <p:sldId id="311" r:id="rId50"/>
    <p:sldId id="466" r:id="rId51"/>
    <p:sldId id="443" r:id="rId52"/>
    <p:sldId id="444" r:id="rId53"/>
    <p:sldId id="445" r:id="rId54"/>
    <p:sldId id="449" r:id="rId55"/>
    <p:sldId id="260" r:id="rId56"/>
    <p:sldId id="446" r:id="rId57"/>
    <p:sldId id="448" r:id="rId58"/>
    <p:sldId id="447" r:id="rId59"/>
    <p:sldId id="286" r:id="rId60"/>
    <p:sldId id="312" r:id="rId61"/>
    <p:sldId id="287" r:id="rId62"/>
    <p:sldId id="288" r:id="rId63"/>
    <p:sldId id="289" r:id="rId64"/>
    <p:sldId id="290" r:id="rId65"/>
    <p:sldId id="314" r:id="rId66"/>
    <p:sldId id="292" r:id="rId67"/>
    <p:sldId id="430" r:id="rId68"/>
    <p:sldId id="317" r:id="rId69"/>
    <p:sldId id="319" r:id="rId70"/>
    <p:sldId id="320" r:id="rId71"/>
    <p:sldId id="321" r:id="rId72"/>
    <p:sldId id="322" r:id="rId73"/>
    <p:sldId id="323" r:id="rId74"/>
    <p:sldId id="324" r:id="rId75"/>
    <p:sldId id="325" r:id="rId76"/>
    <p:sldId id="326" r:id="rId77"/>
    <p:sldId id="327" r:id="rId78"/>
    <p:sldId id="328" r:id="rId79"/>
    <p:sldId id="316" r:id="rId80"/>
    <p:sldId id="313" r:id="rId81"/>
    <p:sldId id="329" r:id="rId82"/>
    <p:sldId id="339" r:id="rId83"/>
    <p:sldId id="331" r:id="rId84"/>
    <p:sldId id="330" r:id="rId85"/>
    <p:sldId id="333" r:id="rId86"/>
    <p:sldId id="334" r:id="rId87"/>
    <p:sldId id="335" r:id="rId88"/>
    <p:sldId id="338" r:id="rId89"/>
    <p:sldId id="336" r:id="rId90"/>
    <p:sldId id="337" r:id="rId91"/>
    <p:sldId id="340" r:id="rId92"/>
    <p:sldId id="341" r:id="rId93"/>
    <p:sldId id="342" r:id="rId94"/>
    <p:sldId id="343" r:id="rId95"/>
    <p:sldId id="344" r:id="rId96"/>
    <p:sldId id="345" r:id="rId97"/>
    <p:sldId id="357" r:id="rId98"/>
    <p:sldId id="347" r:id="rId99"/>
    <p:sldId id="348" r:id="rId100"/>
    <p:sldId id="350" r:id="rId101"/>
    <p:sldId id="351" r:id="rId102"/>
    <p:sldId id="346" r:id="rId103"/>
    <p:sldId id="353" r:id="rId104"/>
    <p:sldId id="451" r:id="rId105"/>
    <p:sldId id="354" r:id="rId106"/>
    <p:sldId id="456" r:id="rId107"/>
    <p:sldId id="429" r:id="rId108"/>
    <p:sldId id="359" r:id="rId109"/>
    <p:sldId id="457" r:id="rId110"/>
    <p:sldId id="458" r:id="rId111"/>
    <p:sldId id="459" r:id="rId112"/>
    <p:sldId id="460" r:id="rId113"/>
    <p:sldId id="461" r:id="rId114"/>
    <p:sldId id="462" r:id="rId115"/>
    <p:sldId id="464" r:id="rId116"/>
    <p:sldId id="463" r:id="rId117"/>
    <p:sldId id="465" r:id="rId118"/>
    <p:sldId id="352" r:id="rId119"/>
    <p:sldId id="360" r:id="rId120"/>
    <p:sldId id="362" r:id="rId121"/>
    <p:sldId id="418" r:id="rId122"/>
    <p:sldId id="361" r:id="rId123"/>
    <p:sldId id="363" r:id="rId124"/>
    <p:sldId id="365" r:id="rId125"/>
    <p:sldId id="366" r:id="rId126"/>
    <p:sldId id="364" r:id="rId127"/>
    <p:sldId id="369" r:id="rId128"/>
    <p:sldId id="367" r:id="rId129"/>
    <p:sldId id="370" r:id="rId130"/>
    <p:sldId id="371" r:id="rId131"/>
    <p:sldId id="372" r:id="rId132"/>
    <p:sldId id="373" r:id="rId133"/>
    <p:sldId id="374" r:id="rId134"/>
    <p:sldId id="376" r:id="rId135"/>
    <p:sldId id="375" r:id="rId136"/>
    <p:sldId id="378" r:id="rId137"/>
    <p:sldId id="379" r:id="rId138"/>
    <p:sldId id="381" r:id="rId139"/>
    <p:sldId id="380" r:id="rId140"/>
    <p:sldId id="383" r:id="rId141"/>
    <p:sldId id="382" r:id="rId142"/>
    <p:sldId id="384" r:id="rId143"/>
    <p:sldId id="452" r:id="rId144"/>
    <p:sldId id="453" r:id="rId145"/>
    <p:sldId id="454" r:id="rId146"/>
    <p:sldId id="455" r:id="rId147"/>
    <p:sldId id="368" r:id="rId148"/>
    <p:sldId id="385" r:id="rId149"/>
    <p:sldId id="386" r:id="rId150"/>
    <p:sldId id="387" r:id="rId151"/>
    <p:sldId id="388" r:id="rId152"/>
    <p:sldId id="389" r:id="rId153"/>
    <p:sldId id="390" r:id="rId154"/>
    <p:sldId id="391" r:id="rId155"/>
    <p:sldId id="392" r:id="rId156"/>
    <p:sldId id="393" r:id="rId157"/>
    <p:sldId id="394" r:id="rId158"/>
    <p:sldId id="395" r:id="rId159"/>
    <p:sldId id="396" r:id="rId160"/>
    <p:sldId id="399" r:id="rId161"/>
    <p:sldId id="397" r:id="rId162"/>
    <p:sldId id="398" r:id="rId163"/>
    <p:sldId id="400" r:id="rId164"/>
    <p:sldId id="401" r:id="rId165"/>
    <p:sldId id="402" r:id="rId166"/>
    <p:sldId id="467" r:id="rId167"/>
    <p:sldId id="468" r:id="rId168"/>
    <p:sldId id="408" r:id="rId169"/>
    <p:sldId id="405" r:id="rId170"/>
    <p:sldId id="406" r:id="rId171"/>
    <p:sldId id="409" r:id="rId172"/>
    <p:sldId id="410" r:id="rId173"/>
    <p:sldId id="412" r:id="rId174"/>
    <p:sldId id="413" r:id="rId175"/>
    <p:sldId id="421" r:id="rId176"/>
    <p:sldId id="423" r:id="rId177"/>
    <p:sldId id="415" r:id="rId178"/>
    <p:sldId id="422" r:id="rId179"/>
    <p:sldId id="478" r:id="rId180"/>
    <p:sldId id="419" r:id="rId181"/>
    <p:sldId id="424" r:id="rId182"/>
    <p:sldId id="426" r:id="rId183"/>
    <p:sldId id="479" r:id="rId184"/>
    <p:sldId id="480" r:id="rId185"/>
    <p:sldId id="483" r:id="rId186"/>
    <p:sldId id="482" r:id="rId187"/>
    <p:sldId id="484" r:id="rId188"/>
    <p:sldId id="420" r:id="rId189"/>
    <p:sldId id="425" r:id="rId190"/>
    <p:sldId id="416" r:id="rId191"/>
    <p:sldId id="262" r:id="rId192"/>
    <p:sldId id="302" r:id="rId193"/>
    <p:sldId id="303" r:id="rId194"/>
    <p:sldId id="307" r:id="rId195"/>
    <p:sldId id="472" r:id="rId196"/>
    <p:sldId id="473" r:id="rId197"/>
    <p:sldId id="474" r:id="rId198"/>
    <p:sldId id="304" r:id="rId199"/>
    <p:sldId id="470" r:id="rId200"/>
    <p:sldId id="475" r:id="rId201"/>
    <p:sldId id="476" r:id="rId202"/>
    <p:sldId id="477" r:id="rId20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9C19"/>
    <a:srgbClr val="E483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56" autoAdjust="0"/>
    <p:restoredTop sz="94660"/>
  </p:normalViewPr>
  <p:slideViewPr>
    <p:cSldViewPr snapToGrid="0">
      <p:cViewPr varScale="1">
        <p:scale>
          <a:sx n="110" d="100"/>
          <a:sy n="110" d="100"/>
        </p:scale>
        <p:origin x="53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handoutMaster" Target="handoutMasters/handoutMaster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slide" Target="slides/slide196.xml"/><Relationship Id="rId206" Type="http://schemas.openxmlformats.org/officeDocument/2006/relationships/presProps" Target="presProps.xml"/><Relationship Id="rId201" Type="http://schemas.openxmlformats.org/officeDocument/2006/relationships/slide" Target="slides/slide200.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slide" Target="slides/slide201.xml"/><Relationship Id="rId207" Type="http://schemas.openxmlformats.org/officeDocument/2006/relationships/viewProps" Target="view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slide" Target="slides/slide202.xml"/><Relationship Id="rId208"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tableStyles" Target="tableStyles.xml"/><Relationship Id="rId190" Type="http://schemas.openxmlformats.org/officeDocument/2006/relationships/slide" Target="slides/slide189.xml"/><Relationship Id="rId204" Type="http://schemas.openxmlformats.org/officeDocument/2006/relationships/notesMaster" Target="notesMasters/notesMaster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B1F21CC-30C8-7CC9-ED5B-952542DB69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1F20DF4-5390-AD97-4BC3-9F57D9A2F8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F9374-6527-430C-AA00-3B7F53A48F01}" type="datetimeFigureOut">
              <a:rPr lang="en-US" smtClean="0"/>
              <a:t>3/13/2025</a:t>
            </a:fld>
            <a:endParaRPr lang="en-US"/>
          </a:p>
        </p:txBody>
      </p:sp>
      <p:sp>
        <p:nvSpPr>
          <p:cNvPr id="4" name="Footer Placeholder 3">
            <a:extLst>
              <a:ext uri="{FF2B5EF4-FFF2-40B4-BE49-F238E27FC236}">
                <a16:creationId xmlns:a16="http://schemas.microsoft.com/office/drawing/2014/main" id="{5C90A781-2B70-76E0-A133-FCABD76C821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1</a:t>
            </a:r>
          </a:p>
        </p:txBody>
      </p:sp>
      <p:sp>
        <p:nvSpPr>
          <p:cNvPr id="5" name="Slide Number Placeholder 4">
            <a:extLst>
              <a:ext uri="{FF2B5EF4-FFF2-40B4-BE49-F238E27FC236}">
                <a16:creationId xmlns:a16="http://schemas.microsoft.com/office/drawing/2014/main" id="{8C794D9F-FFE3-1FC2-EDAF-6C1B9BA50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8756EA-1D12-4A98-8F78-0D43D90983BA}" type="slidenum">
              <a:rPr lang="en-US" smtClean="0"/>
              <a:t>‹#›</a:t>
            </a:fld>
            <a:endParaRPr lang="en-US"/>
          </a:p>
        </p:txBody>
      </p:sp>
    </p:spTree>
    <p:extLst>
      <p:ext uri="{BB962C8B-B14F-4D97-AF65-F5344CB8AC3E}">
        <p14:creationId xmlns:p14="http://schemas.microsoft.com/office/powerpoint/2010/main" val="1158598570"/>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hdphoto3.wdp>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6351C7-1987-4021-92DB-7AF892643408}" type="datetimeFigureOut">
              <a:rPr lang="en-US" smtClean="0"/>
              <a:t>3/13/2025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1</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79D36D-DD6B-4CEA-A826-BC0B7B45C259}" type="slidenum">
              <a:rPr lang="en-US" smtClean="0"/>
              <a:t>‹#›</a:t>
            </a:fld>
            <a:endParaRPr lang="en-US"/>
          </a:p>
        </p:txBody>
      </p:sp>
    </p:spTree>
    <p:extLst>
      <p:ext uri="{BB962C8B-B14F-4D97-AF65-F5344CB8AC3E}">
        <p14:creationId xmlns:p14="http://schemas.microsoft.com/office/powerpoint/2010/main" val="222519239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15007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A25CC4-1124-90A4-45B8-829573CB38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1C4461-3610-AF92-D0B3-DAD3C017F5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2747E1-B0FF-AD18-80F4-430630931F4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781926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51F4E6-9B89-0FBE-19D4-144AAE2481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E4BB5C-8C44-3074-79A4-D17E41B10A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3EF964-3634-B069-3CBD-43B85D4CEF50}"/>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166037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7C71D-17A0-17B0-C801-A18FE08263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9F62DA-1D33-A12E-24C9-43DF28E9BF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A4A3DF-8167-7448-8E4C-8F314679F5C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04464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79F829-6595-6F79-A1F9-7E16564989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6808EB-401B-65BF-E288-DE44825D31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79A1398-0E6B-DA2D-1AAD-20653424262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95190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73374E-1197-269C-B8C0-59AC3D282D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8E7B64-9E5F-B679-111A-BE8E6DB5AD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8AF3FA-F602-850C-CDC2-63DB1310B1E4}"/>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24269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4DE264-BBE1-B489-F7E1-29D71C8FBDB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5171B0-5681-4FD5-1D80-2473010762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4BC5E8-2DF0-FC74-46E5-8C242A25D685}"/>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398205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3C1C9F-54A5-4B73-8EA5-3E8FE23EE92B}" type="datetime1">
              <a:rPr lang="en-US" smtClean="0"/>
              <a:t>3/13/2025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3064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FA3F99-378F-47C5-8065-D8CEB0C58D1B}" type="datetime1">
              <a:rPr lang="en-US" smtClean="0"/>
              <a:t>3/13/2025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8286975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BB7E6A-1512-44CE-8ACD-8E05ED33693A}" type="datetime1">
              <a:rPr lang="en-US" smtClean="0"/>
              <a:t>3/13/2025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445850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EBB3AF-B905-4E80-8FAC-DA43E154B5C5}" type="datetime1">
              <a:rPr lang="en-US" smtClean="0"/>
              <a:t>3/13/2025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404788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5AEE85-A0F4-4335-927C-1B5F95BDA66F}" type="datetime1">
              <a:rPr lang="en-US" smtClean="0"/>
              <a:t>3/13/2025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5391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4135A1-D5E1-4E54-9191-14C494B99148}" type="datetime1">
              <a:rPr lang="en-US" smtClean="0"/>
              <a:t>3/13/2025</a:t>
            </a:fld>
            <a:endParaRPr lang="en-US"/>
          </a:p>
        </p:txBody>
      </p:sp>
      <p:sp>
        <p:nvSpPr>
          <p:cNvPr id="6" name="Footer Placeholder 5"/>
          <p:cNvSpPr>
            <a:spLocks noGrp="1"/>
          </p:cNvSpPr>
          <p:nvPr>
            <p:ph type="ftr" sz="quarter" idx="11"/>
          </p:nvPr>
        </p:nvSpPr>
        <p:spPr/>
        <p:txBody>
          <a:bodyPr/>
          <a:lstStyle/>
          <a:p>
            <a:r>
              <a:rPr lang="en-US"/>
              <a:t>DSN  LEKKI-AJAH</a:t>
            </a:r>
          </a:p>
        </p:txBody>
      </p:sp>
      <p:sp>
        <p:nvSpPr>
          <p:cNvPr id="7" name="Slide Number Placeholder 6"/>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487787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1DEA9F-77FA-4154-9D4F-136F5B3ADE69}" type="datetime1">
              <a:rPr lang="en-US" smtClean="0"/>
              <a:t>3/13/2025</a:t>
            </a:fld>
            <a:endParaRPr lang="en-US"/>
          </a:p>
        </p:txBody>
      </p:sp>
      <p:sp>
        <p:nvSpPr>
          <p:cNvPr id="8" name="Footer Placeholder 7"/>
          <p:cNvSpPr>
            <a:spLocks noGrp="1"/>
          </p:cNvSpPr>
          <p:nvPr>
            <p:ph type="ftr" sz="quarter" idx="11"/>
          </p:nvPr>
        </p:nvSpPr>
        <p:spPr/>
        <p:txBody>
          <a:bodyPr/>
          <a:lstStyle/>
          <a:p>
            <a:r>
              <a:rPr lang="en-US"/>
              <a:t>DSN  LEKKI-AJAH</a:t>
            </a:r>
          </a:p>
        </p:txBody>
      </p:sp>
      <p:sp>
        <p:nvSpPr>
          <p:cNvPr id="9" name="Slide Number Placeholder 8"/>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169015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697B04-3B52-4288-A81A-022F2A243CBA}" type="datetime1">
              <a:rPr lang="en-US" smtClean="0"/>
              <a:t>3/13/2025</a:t>
            </a:fld>
            <a:endParaRPr lang="en-US"/>
          </a:p>
        </p:txBody>
      </p:sp>
      <p:sp>
        <p:nvSpPr>
          <p:cNvPr id="4" name="Footer Placeholder 3"/>
          <p:cNvSpPr>
            <a:spLocks noGrp="1"/>
          </p:cNvSpPr>
          <p:nvPr>
            <p:ph type="ftr" sz="quarter" idx="11"/>
          </p:nvPr>
        </p:nvSpPr>
        <p:spPr/>
        <p:txBody>
          <a:bodyPr/>
          <a:lstStyle/>
          <a:p>
            <a:r>
              <a:rPr lang="en-US"/>
              <a:t>DSN  LEKKI-AJAH</a:t>
            </a:r>
          </a:p>
        </p:txBody>
      </p:sp>
      <p:sp>
        <p:nvSpPr>
          <p:cNvPr id="5" name="Slide Number Placeholder 4"/>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3148494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2951672-C2AB-408F-A02A-AAF362D25B2B}" type="datetime1">
              <a:rPr lang="en-US" smtClean="0"/>
              <a:t>3/13/2025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DSN  LEKKI-AJAH</a:t>
            </a:r>
          </a:p>
        </p:txBody>
      </p:sp>
      <p:sp>
        <p:nvSpPr>
          <p:cNvPr id="9" name="Slide Number Placeholder 8"/>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507045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20D714A-840E-4EB5-82E4-E5F2A3382499}" type="datetime1">
              <a:rPr lang="en-US" smtClean="0"/>
              <a:t>3/13/2025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DSN  LEKKI-AJAH</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F537688-BEAE-4904-826F-1C1E0645A5D0}" type="slidenum">
              <a:rPr lang="en-US" smtClean="0"/>
              <a:t>‹#›</a:t>
            </a:fld>
            <a:endParaRPr lang="en-US"/>
          </a:p>
        </p:txBody>
      </p:sp>
    </p:spTree>
    <p:extLst>
      <p:ext uri="{BB962C8B-B14F-4D97-AF65-F5344CB8AC3E}">
        <p14:creationId xmlns:p14="http://schemas.microsoft.com/office/powerpoint/2010/main" val="3856346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B57B167-14BE-47E1-8821-44E3EC792F83}" type="datetime1">
              <a:rPr lang="en-US" smtClean="0"/>
              <a:t>3/13/2025</a:t>
            </a:fld>
            <a:endParaRPr lang="en-US"/>
          </a:p>
        </p:txBody>
      </p:sp>
      <p:sp>
        <p:nvSpPr>
          <p:cNvPr id="6" name="Footer Placeholder 5"/>
          <p:cNvSpPr>
            <a:spLocks noGrp="1"/>
          </p:cNvSpPr>
          <p:nvPr>
            <p:ph type="ftr" sz="quarter" idx="11"/>
          </p:nvPr>
        </p:nvSpPr>
        <p:spPr/>
        <p:txBody>
          <a:bodyPr/>
          <a:lstStyle/>
          <a:p>
            <a:r>
              <a:rPr lang="en-US"/>
              <a:t>DSN  LEKKI-AJAH</a:t>
            </a:r>
          </a:p>
        </p:txBody>
      </p:sp>
      <p:sp>
        <p:nvSpPr>
          <p:cNvPr id="7" name="Slide Number Placeholder 6"/>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644196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694A408-AA69-457E-A25B-98951F2F1135}" type="datetime1">
              <a:rPr lang="en-US" smtClean="0"/>
              <a:t>3/13/2025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DSN  LEKKI-AJAH</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7F537688-BEAE-4904-826F-1C1E0645A5D0}"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2759"/>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3" Type="http://schemas.openxmlformats.org/officeDocument/2006/relationships/hyperlink" Target="https://arxiv.org/abs/1706.03762"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19.jp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AC6B0-9D1A-A157-233F-12294B028C65}"/>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NATURAL LANGUAGE PROCESSING (NLP)</a:t>
            </a:r>
            <a:br>
              <a:rPr lang="en-US" sz="6600" b="1" dirty="0">
                <a:solidFill>
                  <a:schemeClr val="bg1"/>
                </a:solidFill>
                <a:latin typeface="Century Gothic" panose="020B0502020202020204" pitchFamily="34" charset="0"/>
              </a:rPr>
            </a:br>
            <a:br>
              <a:rPr lang="en-US" sz="3200" b="1" dirty="0">
                <a:solidFill>
                  <a:schemeClr val="bg1"/>
                </a:solidFill>
                <a:latin typeface="Century Gothic" panose="020B0502020202020204" pitchFamily="34" charset="0"/>
              </a:rPr>
            </a:br>
            <a:r>
              <a:rPr lang="en-US" sz="4000" dirty="0">
                <a:solidFill>
                  <a:srgbClr val="DD9C19"/>
                </a:solidFill>
                <a:latin typeface="Century Gothic" panose="020B0502020202020204" pitchFamily="34" charset="0"/>
              </a:rPr>
              <a:t>AN INTRODUCTION TO AI, ML, DEEP LEARNING &amp; NLP</a:t>
            </a:r>
            <a:endParaRPr lang="en-US" sz="6600" b="1" dirty="0">
              <a:solidFill>
                <a:schemeClr val="bg1"/>
              </a:solidFill>
              <a:latin typeface="Century Gothic" panose="020B0502020202020204" pitchFamily="34" charset="0"/>
            </a:endParaRPr>
          </a:p>
        </p:txBody>
      </p:sp>
      <p:sp>
        <p:nvSpPr>
          <p:cNvPr id="3" name="Subtitle 2">
            <a:extLst>
              <a:ext uri="{FF2B5EF4-FFF2-40B4-BE49-F238E27FC236}">
                <a16:creationId xmlns:a16="http://schemas.microsoft.com/office/drawing/2014/main" id="{C3F0BF1C-AF73-7687-E898-DA9B4429AEC9}"/>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(twitter): @haberejo</a:t>
            </a:r>
          </a:p>
        </p:txBody>
      </p:sp>
      <p:sp>
        <p:nvSpPr>
          <p:cNvPr id="6" name="TextBox 5">
            <a:extLst>
              <a:ext uri="{FF2B5EF4-FFF2-40B4-BE49-F238E27FC236}">
                <a16:creationId xmlns:a16="http://schemas.microsoft.com/office/drawing/2014/main" id="{C12D6E20-2BA8-1CF9-0FA7-3BEC2D0072C4}"/>
              </a:ext>
            </a:extLst>
          </p:cNvPr>
          <p:cNvSpPr txBox="1"/>
          <p:nvPr/>
        </p:nvSpPr>
        <p:spPr>
          <a:xfrm rot="21239452">
            <a:off x="10069643" y="5164131"/>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5DCF7346-78C7-046A-7944-7825EEC652D7}"/>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C7561A5C-24B5-393F-825E-2C5D55B44243}"/>
              </a:ext>
            </a:extLst>
          </p:cNvPr>
          <p:cNvSpPr>
            <a:spLocks noGrp="1"/>
          </p:cNvSpPr>
          <p:nvPr>
            <p:ph type="sldNum" sz="quarter" idx="12"/>
          </p:nvPr>
        </p:nvSpPr>
        <p:spPr/>
        <p:txBody>
          <a:bodyPr/>
          <a:lstStyle/>
          <a:p>
            <a:fld id="{7F537688-BEAE-4904-826F-1C1E0645A5D0}" type="slidenum">
              <a:rPr lang="en-US" sz="1800" smtClean="0"/>
              <a:t>1</a:t>
            </a:fld>
            <a:endParaRPr lang="en-US" sz="1800" dirty="0"/>
          </a:p>
        </p:txBody>
      </p:sp>
      <p:sp>
        <p:nvSpPr>
          <p:cNvPr id="4" name="TextBox 3">
            <a:extLst>
              <a:ext uri="{FF2B5EF4-FFF2-40B4-BE49-F238E27FC236}">
                <a16:creationId xmlns:a16="http://schemas.microsoft.com/office/drawing/2014/main" id="{37422272-636D-AE05-D7E8-CBC1534FA16F}"/>
              </a:ext>
            </a:extLst>
          </p:cNvPr>
          <p:cNvSpPr txBox="1"/>
          <p:nvPr/>
        </p:nvSpPr>
        <p:spPr>
          <a:xfrm rot="21239452">
            <a:off x="344894" y="386104"/>
            <a:ext cx="3098548"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Welcome Here!!</a:t>
            </a:r>
            <a:endParaRPr lang="en-US" sz="32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80179711-7DFA-1214-300D-8E34635B2552}"/>
              </a:ext>
            </a:extLst>
          </p:cNvPr>
          <p:cNvSpPr txBox="1"/>
          <p:nvPr/>
        </p:nvSpPr>
        <p:spPr>
          <a:xfrm>
            <a:off x="9266681" y="5741624"/>
            <a:ext cx="2925319" cy="575157"/>
          </a:xfrm>
          <a:prstGeom prst="rect">
            <a:avLst/>
          </a:prstGeom>
          <a:noFill/>
        </p:spPr>
        <p:txBody>
          <a:bodyPr wrap="square">
            <a:spAutoFit/>
          </a:bodyPr>
          <a:lstStyle/>
          <a:p>
            <a:pPr>
              <a:lnSpc>
                <a:spcPts val="4305"/>
              </a:lnSpc>
            </a:pPr>
            <a:r>
              <a:rPr lang="en-US" b="1" spc="65" dirty="0">
                <a:solidFill>
                  <a:srgbClr val="FFFFFF"/>
                </a:solidFill>
                <a:latin typeface="Bradley Hand ITC" panose="03070402050302030203" pitchFamily="66" charset="0"/>
                <a:cs typeface="Arial"/>
              </a:rPr>
              <a:t>Tuesday, 4</a:t>
            </a:r>
            <a:r>
              <a:rPr lang="en-US" b="1" spc="65" baseline="30000" dirty="0">
                <a:solidFill>
                  <a:srgbClr val="FFFFFF"/>
                </a:solidFill>
                <a:latin typeface="Bradley Hand ITC" panose="03070402050302030203" pitchFamily="66" charset="0"/>
                <a:cs typeface="Arial"/>
              </a:rPr>
              <a:t>th</a:t>
            </a:r>
            <a:r>
              <a:rPr lang="en-US" b="1" spc="65" dirty="0">
                <a:solidFill>
                  <a:srgbClr val="FFFFFF"/>
                </a:solidFill>
                <a:latin typeface="Bradley Hand ITC" panose="03070402050302030203" pitchFamily="66" charset="0"/>
                <a:cs typeface="Arial"/>
              </a:rPr>
              <a:t> March, 2025</a:t>
            </a:r>
            <a:endParaRPr lang="en-US" b="1" dirty="0">
              <a:latin typeface="Bradley Hand ITC" panose="03070402050302030203" pitchFamily="66" charset="0"/>
              <a:cs typeface="Arial"/>
            </a:endParaRPr>
          </a:p>
        </p:txBody>
      </p:sp>
    </p:spTree>
    <p:extLst>
      <p:ext uri="{BB962C8B-B14F-4D97-AF65-F5344CB8AC3E}">
        <p14:creationId xmlns:p14="http://schemas.microsoft.com/office/powerpoint/2010/main" val="2160523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4D2C117-807E-3476-0AA8-C594AA2331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C95C59-0449-1A38-515B-9202ED2DEC6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Artificial Intelligence (AI)</a:t>
            </a:r>
          </a:p>
        </p:txBody>
      </p:sp>
      <p:sp>
        <p:nvSpPr>
          <p:cNvPr id="3" name="Content Placeholder 2">
            <a:extLst>
              <a:ext uri="{FF2B5EF4-FFF2-40B4-BE49-F238E27FC236}">
                <a16:creationId xmlns:a16="http://schemas.microsoft.com/office/drawing/2014/main" id="{C8F533FF-24B2-09FA-A8B5-60EF2FE3E194}"/>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Let’s relate like this again:</a:t>
            </a:r>
          </a:p>
          <a:p>
            <a:pPr algn="just">
              <a:lnSpc>
                <a:spcPct val="150000"/>
              </a:lnSpc>
            </a:pPr>
            <a:r>
              <a:rPr lang="en-US" sz="2800" dirty="0">
                <a:solidFill>
                  <a:schemeClr val="bg1"/>
                </a:solidFill>
                <a:latin typeface="Century Gothic" panose="020B0502020202020204" pitchFamily="34" charset="0"/>
              </a:rPr>
              <a:t>AI is like teaching your computer to do the thinking for you, only that it doesn’t demand coffee breaks or complain about Mondays!! </a:t>
            </a:r>
          </a:p>
          <a:p>
            <a:pPr algn="just">
              <a:lnSpc>
                <a:spcPct val="150000"/>
              </a:lnSpc>
            </a:pPr>
            <a:r>
              <a:rPr lang="en-US" sz="2800" dirty="0" err="1">
                <a:solidFill>
                  <a:schemeClr val="bg1"/>
                </a:solidFill>
                <a:latin typeface="Century Gothic" panose="020B0502020202020204" pitchFamily="34" charset="0"/>
              </a:rPr>
              <a:t>hahaha</a:t>
            </a:r>
            <a:r>
              <a:rPr lang="en-US" sz="2800" b="1" dirty="0">
                <a:solidFill>
                  <a:schemeClr val="bg1"/>
                </a:solidFill>
                <a:latin typeface="Century Gothic" panose="020B0502020202020204" pitchFamily="34" charset="0"/>
              </a:rPr>
              <a:t>😃😃😃😃</a:t>
            </a: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19172EA-8AE5-96D6-D244-4F9B0FC0EA6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B7F0748-50E9-BA7A-0D19-345E0A9CA8D5}"/>
              </a:ext>
            </a:extLst>
          </p:cNvPr>
          <p:cNvSpPr>
            <a:spLocks noGrp="1"/>
          </p:cNvSpPr>
          <p:nvPr>
            <p:ph type="sldNum" sz="quarter" idx="12"/>
          </p:nvPr>
        </p:nvSpPr>
        <p:spPr/>
        <p:txBody>
          <a:bodyPr/>
          <a:lstStyle/>
          <a:p>
            <a:fld id="{7F537688-BEAE-4904-826F-1C1E0645A5D0}" type="slidenum">
              <a:rPr lang="en-US" sz="2000" smtClean="0"/>
              <a:t>10</a:t>
            </a:fld>
            <a:endParaRPr lang="en-US" sz="2000" dirty="0"/>
          </a:p>
        </p:txBody>
      </p:sp>
      <p:sp>
        <p:nvSpPr>
          <p:cNvPr id="7" name="TextBox 6">
            <a:extLst>
              <a:ext uri="{FF2B5EF4-FFF2-40B4-BE49-F238E27FC236}">
                <a16:creationId xmlns:a16="http://schemas.microsoft.com/office/drawing/2014/main" id="{4D925104-FBBA-AAF0-1CC2-1CCF11BC8C6B}"/>
              </a:ext>
            </a:extLst>
          </p:cNvPr>
          <p:cNvSpPr txBox="1"/>
          <p:nvPr/>
        </p:nvSpPr>
        <p:spPr>
          <a:xfrm rot="21321536">
            <a:off x="5892779" y="5211090"/>
            <a:ext cx="6096000"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AI is when machines start acting like they are smarter than humans.</a:t>
            </a:r>
            <a:endParaRPr lang="en-US" sz="2000" b="1" dirty="0">
              <a:latin typeface="Bradley Hand ITC" panose="03070402050302030203" pitchFamily="66" charset="0"/>
              <a:cs typeface="Arial"/>
            </a:endParaRPr>
          </a:p>
        </p:txBody>
      </p:sp>
      <p:pic>
        <p:nvPicPr>
          <p:cNvPr id="7170" name="Picture 2" descr="A Simple Diagram of AI as a Brain">
            <a:extLst>
              <a:ext uri="{FF2B5EF4-FFF2-40B4-BE49-F238E27FC236}">
                <a16:creationId xmlns:a16="http://schemas.microsoft.com/office/drawing/2014/main" id="{1EB9C64A-59CC-3E77-34EA-30141BC4DF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39839" y="263527"/>
            <a:ext cx="1706655" cy="1450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681252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735B1C6-07BF-AA37-7063-F388C3B306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C95EBD-E6F5-098B-0CE0-36AD67DC431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AC4FC1CF-2F51-D85E-A7D8-07D4A25F17B2}"/>
              </a:ext>
            </a:extLst>
          </p:cNvPr>
          <p:cNvSpPr>
            <a:spLocks noGrp="1"/>
          </p:cNvSpPr>
          <p:nvPr>
            <p:ph idx="1"/>
          </p:nvPr>
        </p:nvSpPr>
        <p:spPr>
          <a:xfrm>
            <a:off x="1097279" y="1737360"/>
            <a:ext cx="10554789" cy="4684229"/>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Example: </a:t>
            </a:r>
            <a:r>
              <a:rPr lang="en-US" sz="2400" dirty="0">
                <a:solidFill>
                  <a:schemeClr val="bg1"/>
                </a:solidFill>
                <a:latin typeface="Century Gothic" panose="020B0502020202020204" pitchFamily="34" charset="0"/>
              </a:rPr>
              <a:t>Let's say the sentence is "The cat sat on the mat. The dog barked.“.</a:t>
            </a:r>
          </a:p>
          <a:p>
            <a:pPr marL="0" indent="0">
              <a:lnSpc>
                <a:spcPct val="100000"/>
              </a:lnSpc>
              <a:buNone/>
            </a:pPr>
            <a:r>
              <a:rPr lang="en-US" sz="2400" b="1" dirty="0">
                <a:solidFill>
                  <a:schemeClr val="bg1"/>
                </a:solidFill>
                <a:latin typeface="Century Gothic" panose="020B0502020202020204" pitchFamily="34" charset="0"/>
              </a:rPr>
              <a:t>Stage 1: </a:t>
            </a:r>
            <a:r>
              <a:rPr lang="en-US" sz="2400" dirty="0">
                <a:solidFill>
                  <a:schemeClr val="bg1"/>
                </a:solidFill>
                <a:latin typeface="Century Gothic" panose="020B0502020202020204" pitchFamily="34" charset="0"/>
              </a:rPr>
              <a:t>Vocabulary is: ["the", "cat", "sat", "on", "mat", ".", "dog", "barked"] </a:t>
            </a:r>
          </a:p>
          <a:p>
            <a:pPr marL="0" indent="0">
              <a:lnSpc>
                <a:spcPct val="100000"/>
              </a:lnSpc>
              <a:buNone/>
            </a:pPr>
            <a:r>
              <a:rPr lang="en-US" sz="2400" b="1" dirty="0">
                <a:solidFill>
                  <a:schemeClr val="bg1"/>
                </a:solidFill>
                <a:latin typeface="Century Gothic" panose="020B0502020202020204" pitchFamily="34" charset="0"/>
              </a:rPr>
              <a:t>Stage 2: </a:t>
            </a:r>
            <a:r>
              <a:rPr lang="en-US" sz="2400" dirty="0">
                <a:solidFill>
                  <a:schemeClr val="bg1"/>
                </a:solidFill>
                <a:latin typeface="Century Gothic" panose="020B0502020202020204" pitchFamily="34" charset="0"/>
              </a:rPr>
              <a:t>The == 0, cat == 1, sat == 2, on == 3, mat == 4, . == 5, dog == 6, barked == 7</a:t>
            </a:r>
          </a:p>
          <a:p>
            <a:pPr marL="0" indent="0">
              <a:lnSpc>
                <a:spcPct val="100000"/>
              </a:lnSpc>
              <a:buNone/>
            </a:pPr>
            <a:r>
              <a:rPr lang="en-US" sz="2400" b="1" dirty="0">
                <a:solidFill>
                  <a:schemeClr val="bg1"/>
                </a:solidFill>
                <a:latin typeface="Century Gothic" panose="020B0502020202020204" pitchFamily="34" charset="0"/>
              </a:rPr>
              <a:t>Stage 3: </a:t>
            </a:r>
            <a:r>
              <a:rPr lang="en-US" sz="2400" dirty="0">
                <a:solidFill>
                  <a:schemeClr val="bg1"/>
                </a:solidFill>
                <a:latin typeface="Century Gothic" panose="020B0502020202020204" pitchFamily="34" charset="0"/>
              </a:rPr>
              <a:t>encoded token to integer becomes: [0, 1, 2, 3, 0, 4, 5, 0, 6, 7]</a:t>
            </a:r>
          </a:p>
          <a:p>
            <a:pPr marL="0" indent="0">
              <a:lnSpc>
                <a:spcPct val="100000"/>
              </a:lnSpc>
              <a:buNone/>
            </a:pPr>
            <a:r>
              <a:rPr lang="en-US" sz="2400" dirty="0">
                <a:solidFill>
                  <a:schemeClr val="bg1"/>
                </a:solidFill>
                <a:latin typeface="Century Gothic" panose="020B0502020202020204" pitchFamily="34" charset="0"/>
              </a:rPr>
              <a:t>NB: The "The" and "the" are normally considered different tokens (unless you do lowercasing first, which was expected to have been done in this regard).</a:t>
            </a:r>
          </a:p>
          <a:p>
            <a:pPr marL="0" indent="0">
              <a:lnSpc>
                <a:spcPct val="100000"/>
              </a:lnSpc>
              <a:buNone/>
            </a:pPr>
            <a:r>
              <a:rPr lang="en-US" sz="2400" dirty="0">
                <a:solidFill>
                  <a:schemeClr val="bg1"/>
                </a:solidFill>
                <a:latin typeface="Century Gothic" panose="020B0502020202020204" pitchFamily="34" charset="0"/>
              </a:rPr>
              <a:t>Each word is assigned a unique integer ID.</a:t>
            </a:r>
          </a:p>
        </p:txBody>
      </p:sp>
      <p:sp>
        <p:nvSpPr>
          <p:cNvPr id="5" name="Footer Placeholder 4">
            <a:extLst>
              <a:ext uri="{FF2B5EF4-FFF2-40B4-BE49-F238E27FC236}">
                <a16:creationId xmlns:a16="http://schemas.microsoft.com/office/drawing/2014/main" id="{D94E1F2C-81CC-E878-E596-F435BE6C81A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39AF94-2A8B-87F6-1841-2D42008EA1C8}"/>
              </a:ext>
            </a:extLst>
          </p:cNvPr>
          <p:cNvSpPr>
            <a:spLocks noGrp="1"/>
          </p:cNvSpPr>
          <p:nvPr>
            <p:ph type="sldNum" sz="quarter" idx="12"/>
          </p:nvPr>
        </p:nvSpPr>
        <p:spPr/>
        <p:txBody>
          <a:bodyPr/>
          <a:lstStyle/>
          <a:p>
            <a:fld id="{7F537688-BEAE-4904-826F-1C1E0645A5D0}" type="slidenum">
              <a:rPr lang="en-US" sz="2000" smtClean="0"/>
              <a:t>100</a:t>
            </a:fld>
            <a:endParaRPr lang="en-US" sz="2000" dirty="0"/>
          </a:p>
        </p:txBody>
      </p:sp>
      <p:sp>
        <p:nvSpPr>
          <p:cNvPr id="4" name="Content Placeholder 2">
            <a:extLst>
              <a:ext uri="{FF2B5EF4-FFF2-40B4-BE49-F238E27FC236}">
                <a16:creationId xmlns:a16="http://schemas.microsoft.com/office/drawing/2014/main" id="{17070E08-0805-966E-81AF-C2166557DE5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72963895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AB13FE1-7D8B-BDD8-DAE1-6B1772124B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D656AD-EF4B-05EF-69FA-C328DD5BE59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6ACB1EA-BB6E-A179-1B41-2B8985446BE7}"/>
              </a:ext>
            </a:extLst>
          </p:cNvPr>
          <p:cNvSpPr>
            <a:spLocks noGrp="1"/>
          </p:cNvSpPr>
          <p:nvPr>
            <p:ph idx="1"/>
          </p:nvPr>
        </p:nvSpPr>
        <p:spPr>
          <a:xfrm>
            <a:off x="1097280" y="1845735"/>
            <a:ext cx="10404244" cy="4575854"/>
          </a:xfrm>
        </p:spPr>
        <p:txBody>
          <a:bodyPr>
            <a:normAutofit/>
          </a:bodyPr>
          <a:lstStyle/>
          <a:p>
            <a:pPr marL="0" indent="0">
              <a:lnSpc>
                <a:spcPct val="150000"/>
              </a:lnSpc>
              <a:buNone/>
            </a:pPr>
            <a:r>
              <a:rPr lang="en-US" sz="2400" dirty="0">
                <a:solidFill>
                  <a:schemeClr val="bg1"/>
                </a:solidFill>
                <a:latin typeface="Century Gothic" panose="020B0502020202020204" pitchFamily="34" charset="0"/>
              </a:rPr>
              <a:t>The</a:t>
            </a:r>
            <a:r>
              <a:rPr lang="en-US" sz="2400" b="1" dirty="0">
                <a:solidFill>
                  <a:schemeClr val="bg1"/>
                </a:solidFill>
                <a:latin typeface="Century Gothic" panose="020B0502020202020204" pitchFamily="34" charset="0"/>
              </a:rPr>
              <a:t> Vocabulary and Integer Encoding </a:t>
            </a:r>
            <a:r>
              <a:rPr lang="en-US" sz="2400" dirty="0">
                <a:solidFill>
                  <a:schemeClr val="bg1"/>
                </a:solidFill>
                <a:latin typeface="Century Gothic" panose="020B0502020202020204" pitchFamily="34" charset="0"/>
              </a:rPr>
              <a:t>method is simple to implement and understand, but doesn't capture </a:t>
            </a:r>
            <a:r>
              <a:rPr lang="en-US" sz="2400" b="1" dirty="0">
                <a:solidFill>
                  <a:schemeClr val="bg1"/>
                </a:solidFill>
                <a:latin typeface="Century Gothic" panose="020B0502020202020204" pitchFamily="34" charset="0"/>
              </a:rPr>
              <a:t>semantic relationships</a:t>
            </a:r>
            <a:r>
              <a:rPr lang="en-US" sz="2400" dirty="0">
                <a:solidFill>
                  <a:schemeClr val="bg1"/>
                </a:solidFill>
                <a:latin typeface="Century Gothic" panose="020B0502020202020204" pitchFamily="34" charset="0"/>
              </a:rPr>
              <a:t>, therefore not so used in the industry like the other two methods.</a:t>
            </a:r>
          </a:p>
        </p:txBody>
      </p:sp>
      <p:sp>
        <p:nvSpPr>
          <p:cNvPr id="5" name="Footer Placeholder 4">
            <a:extLst>
              <a:ext uri="{FF2B5EF4-FFF2-40B4-BE49-F238E27FC236}">
                <a16:creationId xmlns:a16="http://schemas.microsoft.com/office/drawing/2014/main" id="{1ADA3B42-0A61-6AD0-3AC6-4A4BF56F4C6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9499720-B73E-B59C-B02D-9F30E475292B}"/>
              </a:ext>
            </a:extLst>
          </p:cNvPr>
          <p:cNvSpPr>
            <a:spLocks noGrp="1"/>
          </p:cNvSpPr>
          <p:nvPr>
            <p:ph type="sldNum" sz="quarter" idx="12"/>
          </p:nvPr>
        </p:nvSpPr>
        <p:spPr/>
        <p:txBody>
          <a:bodyPr/>
          <a:lstStyle/>
          <a:p>
            <a:fld id="{7F537688-BEAE-4904-826F-1C1E0645A5D0}" type="slidenum">
              <a:rPr lang="en-US" sz="2000" smtClean="0"/>
              <a:t>101</a:t>
            </a:fld>
            <a:endParaRPr lang="en-US" sz="2000" dirty="0"/>
          </a:p>
        </p:txBody>
      </p:sp>
      <p:sp>
        <p:nvSpPr>
          <p:cNvPr id="4" name="Content Placeholder 2">
            <a:extLst>
              <a:ext uri="{FF2B5EF4-FFF2-40B4-BE49-F238E27FC236}">
                <a16:creationId xmlns:a16="http://schemas.microsoft.com/office/drawing/2014/main" id="{B3E4DE3D-2878-2354-57B0-FCA0A218188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1AF8FA05-9E8B-113B-1E66-92617E92DAC6}"/>
              </a:ext>
            </a:extLst>
          </p:cNvPr>
          <p:cNvSpPr txBox="1"/>
          <p:nvPr/>
        </p:nvSpPr>
        <p:spPr>
          <a:xfrm rot="21421172">
            <a:off x="6217097" y="4770357"/>
            <a:ext cx="4749653" cy="1200329"/>
          </a:xfrm>
          <a:prstGeom prst="rect">
            <a:avLst/>
          </a:prstGeom>
          <a:noFill/>
        </p:spPr>
        <p:txBody>
          <a:bodyPr wrap="square">
            <a:spAutoFit/>
          </a:bodyPr>
          <a:lstStyle/>
          <a:p>
            <a:pPr algn="ctr"/>
            <a:r>
              <a:rPr lang="en-US" sz="2400" b="1" spc="65" dirty="0">
                <a:solidFill>
                  <a:srgbClr val="FFFFFF"/>
                </a:solidFill>
                <a:latin typeface="Bradley Hand ITC" panose="03070402050302030203" pitchFamily="66" charset="0"/>
                <a:cs typeface="Arial"/>
              </a:rPr>
              <a:t>Semantic Relationship means how words relates, </a:t>
            </a:r>
            <a:r>
              <a:rPr lang="en-US" sz="2400" b="1" spc="65" dirty="0" err="1">
                <a:solidFill>
                  <a:srgbClr val="FFFFFF"/>
                </a:solidFill>
                <a:latin typeface="Bradley Hand ITC" panose="03070402050302030203" pitchFamily="66" charset="0"/>
                <a:cs typeface="Arial"/>
              </a:rPr>
              <a:t>e.g</a:t>
            </a:r>
            <a:r>
              <a:rPr lang="en-US" sz="2400" b="1" spc="65" dirty="0">
                <a:solidFill>
                  <a:srgbClr val="FFFFFF"/>
                </a:solidFill>
                <a:latin typeface="Bradley Hand ITC" panose="03070402050302030203" pitchFamily="66" charset="0"/>
                <a:cs typeface="Arial"/>
              </a:rPr>
              <a:t> King and Prince, King and Queen.</a:t>
            </a:r>
            <a:endParaRPr lang="en-US" sz="2400" b="1" dirty="0">
              <a:latin typeface="Bradley Hand ITC" panose="03070402050302030203" pitchFamily="66" charset="0"/>
              <a:cs typeface="Arial"/>
            </a:endParaRPr>
          </a:p>
        </p:txBody>
      </p:sp>
    </p:spTree>
    <p:extLst>
      <p:ext uri="{BB962C8B-B14F-4D97-AF65-F5344CB8AC3E}">
        <p14:creationId xmlns:p14="http://schemas.microsoft.com/office/powerpoint/2010/main" val="169560209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26BA9A2-1B21-83CC-33FD-9D49594A1E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2B1D46-0F78-A6C6-9670-3E00FE954A4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37727004-1D9F-D594-352F-CE6CF1408C8E}"/>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800" b="1" dirty="0">
                <a:solidFill>
                  <a:schemeClr val="bg1"/>
                </a:solidFill>
                <a:latin typeface="Century Gothic" panose="020B0502020202020204" pitchFamily="34" charset="0"/>
              </a:rPr>
              <a:t>One-Hot Encoding</a:t>
            </a:r>
          </a:p>
          <a:p>
            <a:pPr marL="0" indent="0">
              <a:lnSpc>
                <a:spcPct val="100000"/>
              </a:lnSpc>
              <a:buNone/>
            </a:pPr>
            <a:r>
              <a:rPr lang="en-US" sz="2800" dirty="0">
                <a:solidFill>
                  <a:schemeClr val="bg1"/>
                </a:solidFill>
                <a:latin typeface="Century Gothic" panose="020B0502020202020204" pitchFamily="34" charset="0"/>
              </a:rPr>
              <a:t>This is a traditional approach to encoding natural language numerically for processing it with a machine.</a:t>
            </a:r>
          </a:p>
          <a:p>
            <a:pPr marL="0" indent="0">
              <a:lnSpc>
                <a:spcPct val="100000"/>
              </a:lnSpc>
              <a:buNone/>
            </a:pPr>
            <a:r>
              <a:rPr lang="en-US" sz="2800" dirty="0">
                <a:solidFill>
                  <a:schemeClr val="bg1"/>
                </a:solidFill>
                <a:latin typeface="Century Gothic" panose="020B0502020202020204" pitchFamily="34" charset="0"/>
              </a:rPr>
              <a:t>In this approach, the words of natural language in a sentence </a:t>
            </a:r>
            <a:r>
              <a:rPr lang="en-US" sz="2800" b="1" dirty="0">
                <a:solidFill>
                  <a:schemeClr val="bg1"/>
                </a:solidFill>
                <a:latin typeface="Century Gothic" panose="020B0502020202020204" pitchFamily="34" charset="0"/>
              </a:rPr>
              <a:t>(e.g. The bat sat on the cat:- “the”, “bat”, “sat”, “on”, “the” and “cat”) </a:t>
            </a:r>
            <a:r>
              <a:rPr lang="en-US" sz="2800" dirty="0">
                <a:solidFill>
                  <a:schemeClr val="bg1"/>
                </a:solidFill>
                <a:latin typeface="Century Gothic" panose="020B0502020202020204" pitchFamily="34" charset="0"/>
              </a:rPr>
              <a:t>are represented by the columns of a matrix. </a:t>
            </a:r>
          </a:p>
          <a:p>
            <a:pPr marL="0" indent="0">
              <a:lnSpc>
                <a:spcPct val="100000"/>
              </a:lnSpc>
              <a:buNone/>
            </a:pPr>
            <a:r>
              <a:rPr lang="en-US" sz="2800" dirty="0">
                <a:solidFill>
                  <a:schemeClr val="bg1"/>
                </a:solidFill>
                <a:latin typeface="Century Gothic" panose="020B0502020202020204" pitchFamily="34" charset="0"/>
              </a:rPr>
              <a:t>Each row in the matrix, meanwhile, represents a unique word. </a:t>
            </a:r>
          </a:p>
        </p:txBody>
      </p:sp>
      <p:sp>
        <p:nvSpPr>
          <p:cNvPr id="5" name="Footer Placeholder 4">
            <a:extLst>
              <a:ext uri="{FF2B5EF4-FFF2-40B4-BE49-F238E27FC236}">
                <a16:creationId xmlns:a16="http://schemas.microsoft.com/office/drawing/2014/main" id="{8DCF7E27-A2AA-8920-2B75-C67AC883F87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3F2A290-68FA-51BA-6511-7754CF965CC8}"/>
              </a:ext>
            </a:extLst>
          </p:cNvPr>
          <p:cNvSpPr>
            <a:spLocks noGrp="1"/>
          </p:cNvSpPr>
          <p:nvPr>
            <p:ph type="sldNum" sz="quarter" idx="12"/>
          </p:nvPr>
        </p:nvSpPr>
        <p:spPr/>
        <p:txBody>
          <a:bodyPr/>
          <a:lstStyle/>
          <a:p>
            <a:fld id="{7F537688-BEAE-4904-826F-1C1E0645A5D0}" type="slidenum">
              <a:rPr lang="en-US" sz="2000" smtClean="0"/>
              <a:t>102</a:t>
            </a:fld>
            <a:endParaRPr lang="en-US" sz="2000" dirty="0"/>
          </a:p>
        </p:txBody>
      </p:sp>
      <p:sp>
        <p:nvSpPr>
          <p:cNvPr id="4" name="Content Placeholder 2">
            <a:extLst>
              <a:ext uri="{FF2B5EF4-FFF2-40B4-BE49-F238E27FC236}">
                <a16:creationId xmlns:a16="http://schemas.microsoft.com/office/drawing/2014/main" id="{ED1243C1-A8E6-FD49-B430-3B935A31F3D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78293568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1FCE9F1-8FD7-F389-5575-630BD4F1E3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9454BE-1A60-DA73-310C-B922A1099E2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2729F498-E5F1-D222-8612-729C59E1F823}"/>
              </a:ext>
            </a:extLst>
          </p:cNvPr>
          <p:cNvSpPr>
            <a:spLocks noGrp="1"/>
          </p:cNvSpPr>
          <p:nvPr>
            <p:ph idx="1"/>
          </p:nvPr>
        </p:nvSpPr>
        <p:spPr>
          <a:xfrm>
            <a:off x="1097280" y="1845735"/>
            <a:ext cx="3817620"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Cells within one-hot matrices consist of binary values, that is, they are a 0 or a 1. </a:t>
            </a:r>
          </a:p>
          <a:p>
            <a:pPr marL="0" indent="0">
              <a:lnSpc>
                <a:spcPct val="100000"/>
              </a:lnSpc>
              <a:buNone/>
            </a:pPr>
            <a:r>
              <a:rPr lang="en-US" sz="2400" dirty="0">
                <a:solidFill>
                  <a:schemeClr val="bg1"/>
                </a:solidFill>
                <a:latin typeface="Century Gothic" panose="020B0502020202020204" pitchFamily="34" charset="0"/>
              </a:rPr>
              <a:t>Each column contains at most a single 1, but is otherwise made up of 0s.</a:t>
            </a:r>
          </a:p>
          <a:p>
            <a:pPr marL="0" indent="0">
              <a:lnSpc>
                <a:spcPct val="100000"/>
              </a:lnSpc>
              <a:buNone/>
            </a:pPr>
            <a:r>
              <a:rPr lang="en-US" sz="2400" dirty="0">
                <a:solidFill>
                  <a:schemeClr val="bg1"/>
                </a:solidFill>
                <a:latin typeface="Century Gothic" panose="020B0502020202020204" pitchFamily="34" charset="0"/>
              </a:rPr>
              <a:t>In this example, the entire corpus has only </a:t>
            </a:r>
            <a:r>
              <a:rPr lang="en-US" sz="2400" b="1" dirty="0">
                <a:solidFill>
                  <a:schemeClr val="bg1"/>
                </a:solidFill>
                <a:latin typeface="Century Gothic" panose="020B0502020202020204" pitchFamily="34" charset="0"/>
              </a:rPr>
              <a:t>six</a:t>
            </a:r>
            <a:r>
              <a:rPr lang="en-US" sz="2400" dirty="0">
                <a:solidFill>
                  <a:schemeClr val="bg1"/>
                </a:solidFill>
                <a:latin typeface="Century Gothic" panose="020B0502020202020204" pitchFamily="34" charset="0"/>
              </a:rPr>
              <a:t> words, </a:t>
            </a:r>
            <a:r>
              <a:rPr lang="en-US" sz="2400" b="1" dirty="0">
                <a:solidFill>
                  <a:schemeClr val="bg1"/>
                </a:solidFill>
                <a:latin typeface="Century Gothic" panose="020B0502020202020204" pitchFamily="34" charset="0"/>
              </a:rPr>
              <a:t>five</a:t>
            </a:r>
            <a:r>
              <a:rPr lang="en-US" sz="2400" dirty="0">
                <a:solidFill>
                  <a:schemeClr val="bg1"/>
                </a:solidFill>
                <a:latin typeface="Century Gothic" panose="020B0502020202020204" pitchFamily="34" charset="0"/>
              </a:rPr>
              <a:t> of which are unique.	</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98E1DBCD-4D60-8106-28AC-BB05AADABAE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EB1FC28-D896-4C9D-90EF-5B15EF2404F9}"/>
              </a:ext>
            </a:extLst>
          </p:cNvPr>
          <p:cNvSpPr>
            <a:spLocks noGrp="1"/>
          </p:cNvSpPr>
          <p:nvPr>
            <p:ph type="sldNum" sz="quarter" idx="12"/>
          </p:nvPr>
        </p:nvSpPr>
        <p:spPr/>
        <p:txBody>
          <a:bodyPr/>
          <a:lstStyle/>
          <a:p>
            <a:fld id="{7F537688-BEAE-4904-826F-1C1E0645A5D0}" type="slidenum">
              <a:rPr lang="en-US" sz="2000" smtClean="0"/>
              <a:t>103</a:t>
            </a:fld>
            <a:endParaRPr lang="en-US" sz="2000" dirty="0"/>
          </a:p>
        </p:txBody>
      </p:sp>
      <p:sp>
        <p:nvSpPr>
          <p:cNvPr id="4" name="Content Placeholder 2">
            <a:extLst>
              <a:ext uri="{FF2B5EF4-FFF2-40B4-BE49-F238E27FC236}">
                <a16:creationId xmlns:a16="http://schemas.microsoft.com/office/drawing/2014/main" id="{262268E1-7C4F-5099-234A-BB15706DC46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88714FCD-B3D9-955F-C6B6-67A2F393A619}"/>
              </a:ext>
            </a:extLst>
          </p:cNvPr>
          <p:cNvPicPr>
            <a:picLocks noChangeAspect="1"/>
          </p:cNvPicPr>
          <p:nvPr/>
        </p:nvPicPr>
        <p:blipFill>
          <a:blip r:embed="rId2"/>
          <a:srcRect l="29297" t="18333" r="29427" b="30694"/>
          <a:stretch/>
        </p:blipFill>
        <p:spPr>
          <a:xfrm>
            <a:off x="5114925" y="1775556"/>
            <a:ext cx="6548524" cy="4548858"/>
          </a:xfrm>
          <a:prstGeom prst="rect">
            <a:avLst/>
          </a:prstGeom>
        </p:spPr>
      </p:pic>
    </p:spTree>
    <p:extLst>
      <p:ext uri="{BB962C8B-B14F-4D97-AF65-F5344CB8AC3E}">
        <p14:creationId xmlns:p14="http://schemas.microsoft.com/office/powerpoint/2010/main" val="62544788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5CA0DE4-45D8-6898-1B8B-A34D5295C3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3D22ED-F52A-F956-4BF3-E9894D1BEE62}"/>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F177633-65CE-28D1-0D80-F5C31E1C2A69}"/>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In this approach, </a:t>
            </a:r>
          </a:p>
          <a:p>
            <a:pPr marL="0" indent="0">
              <a:lnSpc>
                <a:spcPct val="100000"/>
              </a:lnSpc>
              <a:buNone/>
            </a:pPr>
            <a:r>
              <a:rPr lang="en-US" sz="2400" dirty="0">
                <a:solidFill>
                  <a:schemeClr val="bg1"/>
                </a:solidFill>
                <a:latin typeface="Century Gothic" panose="020B0502020202020204" pitchFamily="34" charset="0"/>
              </a:rPr>
              <a:t>If there are 100 unique words across the corpus of documents you’re feeding into your natural language algorithm, then your matrix of one-hot-encoded words will have 100 rows. </a:t>
            </a:r>
          </a:p>
          <a:p>
            <a:pPr marL="0" indent="0">
              <a:lnSpc>
                <a:spcPct val="100000"/>
              </a:lnSpc>
              <a:buNone/>
            </a:pPr>
            <a:r>
              <a:rPr lang="en-US" sz="2400" dirty="0">
                <a:solidFill>
                  <a:schemeClr val="bg1"/>
                </a:solidFill>
                <a:latin typeface="Century Gothic" panose="020B0502020202020204" pitchFamily="34" charset="0"/>
              </a:rPr>
              <a:t>If there are 1,000 unique words across your corpus, then there will be 1,000 rows in your one-hot matrix, and so on.</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939DE5B3-03B1-F648-7B23-888723529B2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9D0397F-5CBD-FDE3-131E-034FF4A383D4}"/>
              </a:ext>
            </a:extLst>
          </p:cNvPr>
          <p:cNvSpPr>
            <a:spLocks noGrp="1"/>
          </p:cNvSpPr>
          <p:nvPr>
            <p:ph type="sldNum" sz="quarter" idx="12"/>
          </p:nvPr>
        </p:nvSpPr>
        <p:spPr/>
        <p:txBody>
          <a:bodyPr/>
          <a:lstStyle/>
          <a:p>
            <a:fld id="{7F537688-BEAE-4904-826F-1C1E0645A5D0}" type="slidenum">
              <a:rPr lang="en-US" sz="2000" smtClean="0"/>
              <a:t>104</a:t>
            </a:fld>
            <a:endParaRPr lang="en-US" sz="2000" dirty="0"/>
          </a:p>
        </p:txBody>
      </p:sp>
      <p:sp>
        <p:nvSpPr>
          <p:cNvPr id="4" name="Content Placeholder 2">
            <a:extLst>
              <a:ext uri="{FF2B5EF4-FFF2-40B4-BE49-F238E27FC236}">
                <a16:creationId xmlns:a16="http://schemas.microsoft.com/office/drawing/2014/main" id="{F27F59A3-CDBD-4A0D-BBB1-11658A7877B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96629835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49967EE-8C0A-5CAE-5E78-1BB0D7A2AA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081627-03F3-7EBE-C07C-F65F48BFB36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BFC1896F-FAA9-8877-50B6-0CE40B9D24B0}"/>
              </a:ext>
            </a:extLst>
          </p:cNvPr>
          <p:cNvSpPr>
            <a:spLocks noGrp="1"/>
          </p:cNvSpPr>
          <p:nvPr>
            <p:ph idx="1"/>
          </p:nvPr>
        </p:nvSpPr>
        <p:spPr>
          <a:xfrm>
            <a:off x="1097279" y="1737360"/>
            <a:ext cx="7672252" cy="4684229"/>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One-hot word representations like this are fairly straightforward, and they are an acceptable format for feeding into a deep learning model (or, indeed, other machine learning models). </a:t>
            </a:r>
          </a:p>
          <a:p>
            <a:pPr marL="0" indent="0">
              <a:lnSpc>
                <a:spcPct val="100000"/>
              </a:lnSpc>
              <a:buNone/>
            </a:pPr>
            <a:r>
              <a:rPr lang="en-US" sz="2400" dirty="0">
                <a:solidFill>
                  <a:schemeClr val="bg1"/>
                </a:solidFill>
                <a:latin typeface="Century Gothic" panose="020B0502020202020204" pitchFamily="34" charset="0"/>
              </a:rPr>
              <a:t>However, the </a:t>
            </a:r>
            <a:r>
              <a:rPr lang="en-US" sz="2400" b="1" dirty="0">
                <a:solidFill>
                  <a:schemeClr val="bg1"/>
                </a:solidFill>
                <a:latin typeface="Century Gothic" panose="020B0502020202020204" pitchFamily="34" charset="0"/>
              </a:rPr>
              <a:t>simplicity and sparsity of one-hot representations are limiting when incorporated into a natural language application.</a:t>
            </a:r>
          </a:p>
          <a:p>
            <a:pPr marL="0" indent="0">
              <a:lnSpc>
                <a:spcPct val="100000"/>
              </a:lnSpc>
              <a:buNone/>
            </a:pPr>
            <a:r>
              <a:rPr lang="en-US" sz="2400" dirty="0">
                <a:solidFill>
                  <a:schemeClr val="bg1"/>
                </a:solidFill>
                <a:latin typeface="Century Gothic" panose="020B0502020202020204" pitchFamily="34" charset="0"/>
              </a:rPr>
              <a:t>It’s can be used for </a:t>
            </a:r>
            <a:r>
              <a:rPr lang="en-US" sz="2400" b="1" dirty="0">
                <a:solidFill>
                  <a:schemeClr val="bg1"/>
                </a:solidFill>
                <a:latin typeface="Century Gothic" panose="020B0502020202020204" pitchFamily="34" charset="0"/>
              </a:rPr>
              <a:t>simpler NLP tasks </a:t>
            </a:r>
            <a:r>
              <a:rPr lang="en-US" sz="2400" dirty="0">
                <a:solidFill>
                  <a:schemeClr val="bg1"/>
                </a:solidFill>
                <a:latin typeface="Century Gothic" panose="020B0502020202020204" pitchFamily="34" charset="0"/>
              </a:rPr>
              <a:t>or as a basic representation. It’s also simple but doesn't capture </a:t>
            </a:r>
            <a:r>
              <a:rPr lang="en-US" sz="2400" b="1" dirty="0">
                <a:solidFill>
                  <a:schemeClr val="bg1"/>
                </a:solidFill>
                <a:latin typeface="Century Gothic" panose="020B0502020202020204" pitchFamily="34" charset="0"/>
              </a:rPr>
              <a:t>semantic relationships and therefore not the best option for major NLP projects.</a:t>
            </a:r>
          </a:p>
        </p:txBody>
      </p:sp>
      <p:sp>
        <p:nvSpPr>
          <p:cNvPr id="5" name="Footer Placeholder 4">
            <a:extLst>
              <a:ext uri="{FF2B5EF4-FFF2-40B4-BE49-F238E27FC236}">
                <a16:creationId xmlns:a16="http://schemas.microsoft.com/office/drawing/2014/main" id="{12C6525E-E93A-06ED-6F82-72AC40B8529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4017610-39F7-888D-60B9-37312DB0E5EF}"/>
              </a:ext>
            </a:extLst>
          </p:cNvPr>
          <p:cNvSpPr>
            <a:spLocks noGrp="1"/>
          </p:cNvSpPr>
          <p:nvPr>
            <p:ph type="sldNum" sz="quarter" idx="12"/>
          </p:nvPr>
        </p:nvSpPr>
        <p:spPr/>
        <p:txBody>
          <a:bodyPr/>
          <a:lstStyle/>
          <a:p>
            <a:fld id="{7F537688-BEAE-4904-826F-1C1E0645A5D0}" type="slidenum">
              <a:rPr lang="en-US" sz="2000" smtClean="0"/>
              <a:t>105</a:t>
            </a:fld>
            <a:endParaRPr lang="en-US" sz="2000" dirty="0"/>
          </a:p>
        </p:txBody>
      </p:sp>
      <p:sp>
        <p:nvSpPr>
          <p:cNvPr id="4" name="Content Placeholder 2">
            <a:extLst>
              <a:ext uri="{FF2B5EF4-FFF2-40B4-BE49-F238E27FC236}">
                <a16:creationId xmlns:a16="http://schemas.microsoft.com/office/drawing/2014/main" id="{CDCBF9E7-B4B7-A451-9A1C-A64F90B15E3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4D8EFF3A-3557-F3A4-D14D-30F779A848F3}"/>
              </a:ext>
            </a:extLst>
          </p:cNvPr>
          <p:cNvPicPr>
            <a:picLocks noChangeAspect="1"/>
          </p:cNvPicPr>
          <p:nvPr/>
        </p:nvPicPr>
        <p:blipFill>
          <a:blip r:embed="rId2"/>
          <a:srcRect l="29297" t="34726" r="45539" b="30694"/>
          <a:stretch/>
        </p:blipFill>
        <p:spPr>
          <a:xfrm>
            <a:off x="8856617" y="1802446"/>
            <a:ext cx="2934789" cy="2268507"/>
          </a:xfrm>
          <a:prstGeom prst="rect">
            <a:avLst/>
          </a:prstGeom>
        </p:spPr>
      </p:pic>
    </p:spTree>
    <p:extLst>
      <p:ext uri="{BB962C8B-B14F-4D97-AF65-F5344CB8AC3E}">
        <p14:creationId xmlns:p14="http://schemas.microsoft.com/office/powerpoint/2010/main" val="251337070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EB7E7D3-3E30-1FB0-F36F-1951EC8FA5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575CDC-0E96-18AD-E330-97B1B47E8372}"/>
              </a:ext>
            </a:extLst>
          </p:cNvPr>
          <p:cNvSpPr>
            <a:spLocks noGrp="1"/>
          </p:cNvSpPr>
          <p:nvPr>
            <p:ph type="title"/>
          </p:nvPr>
        </p:nvSpPr>
        <p:spPr/>
        <p:txBody>
          <a:bodyPr/>
          <a:lstStyle/>
          <a:p>
            <a:r>
              <a:rPr lang="en-US" dirty="0">
                <a:solidFill>
                  <a:srgbClr val="DD9C19"/>
                </a:solidFill>
                <a:latin typeface="Century Gothic" panose="020B0502020202020204" pitchFamily="34" charset="0"/>
              </a:rPr>
              <a:t>QUESTIONS AND ANSWER</a:t>
            </a:r>
          </a:p>
        </p:txBody>
      </p:sp>
      <p:sp>
        <p:nvSpPr>
          <p:cNvPr id="5" name="Footer Placeholder 4">
            <a:extLst>
              <a:ext uri="{FF2B5EF4-FFF2-40B4-BE49-F238E27FC236}">
                <a16:creationId xmlns:a16="http://schemas.microsoft.com/office/drawing/2014/main" id="{BCF3650E-EBBC-C402-AC57-E794D89719B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A82F74C-1F56-7949-EB09-D9531E930F52}"/>
              </a:ext>
            </a:extLst>
          </p:cNvPr>
          <p:cNvSpPr>
            <a:spLocks noGrp="1"/>
          </p:cNvSpPr>
          <p:nvPr>
            <p:ph type="sldNum" sz="quarter" idx="12"/>
          </p:nvPr>
        </p:nvSpPr>
        <p:spPr/>
        <p:txBody>
          <a:bodyPr/>
          <a:lstStyle/>
          <a:p>
            <a:fld id="{7F537688-BEAE-4904-826F-1C1E0645A5D0}" type="slidenum">
              <a:rPr lang="en-US" sz="2000" smtClean="0"/>
              <a:t>106</a:t>
            </a:fld>
            <a:endParaRPr lang="en-US" sz="2000" dirty="0"/>
          </a:p>
        </p:txBody>
      </p:sp>
      <p:sp>
        <p:nvSpPr>
          <p:cNvPr id="4" name="Content Placeholder 2">
            <a:extLst>
              <a:ext uri="{FF2B5EF4-FFF2-40B4-BE49-F238E27FC236}">
                <a16:creationId xmlns:a16="http://schemas.microsoft.com/office/drawing/2014/main" id="{55457F2F-C2C1-1157-F4CD-F1CE61C9C33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26" name="Picture 2" descr="Questions And Answers Faq, Profile, Internet, Company PNG Transparent Image  and Clipart for Free Download">
            <a:extLst>
              <a:ext uri="{FF2B5EF4-FFF2-40B4-BE49-F238E27FC236}">
                <a16:creationId xmlns:a16="http://schemas.microsoft.com/office/drawing/2014/main" id="{257B1546-D042-2C26-8456-E8480FC7C67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061918" y="2128149"/>
            <a:ext cx="4312538" cy="4312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37989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57D0D4D-6F86-FE9A-FB3F-86021B07A2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57C048-A078-C9AD-D5B6-0978E73B2EBF}"/>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A4A6D526-709D-4F02-CD4E-5A7C32F44F1B}"/>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622BBE86-C0FF-D6F8-4711-1ED57C1A58D6}"/>
              </a:ext>
            </a:extLst>
          </p:cNvPr>
          <p:cNvSpPr txBox="1"/>
          <p:nvPr/>
        </p:nvSpPr>
        <p:spPr>
          <a:xfrm rot="21239452">
            <a:off x="4891059" y="3503014"/>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2</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78E2F2BD-F299-507F-FD69-AA2B1661FCE2}"/>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15A6FAF8-F580-9759-5174-10F70CD3829C}"/>
              </a:ext>
            </a:extLst>
          </p:cNvPr>
          <p:cNvSpPr>
            <a:spLocks noGrp="1"/>
          </p:cNvSpPr>
          <p:nvPr>
            <p:ph type="sldNum" sz="quarter" idx="12"/>
          </p:nvPr>
        </p:nvSpPr>
        <p:spPr/>
        <p:txBody>
          <a:bodyPr/>
          <a:lstStyle/>
          <a:p>
            <a:fld id="{7F537688-BEAE-4904-826F-1C1E0645A5D0}" type="slidenum">
              <a:rPr lang="en-US" sz="1800" smtClean="0"/>
              <a:t>107</a:t>
            </a:fld>
            <a:endParaRPr lang="en-US" sz="1800" dirty="0"/>
          </a:p>
        </p:txBody>
      </p:sp>
      <p:sp>
        <p:nvSpPr>
          <p:cNvPr id="4" name="TextBox 3">
            <a:extLst>
              <a:ext uri="{FF2B5EF4-FFF2-40B4-BE49-F238E27FC236}">
                <a16:creationId xmlns:a16="http://schemas.microsoft.com/office/drawing/2014/main" id="{CE365951-8241-BD83-28B5-AB9F2392228B}"/>
              </a:ext>
            </a:extLst>
          </p:cNvPr>
          <p:cNvSpPr txBox="1"/>
          <p:nvPr/>
        </p:nvSpPr>
        <p:spPr>
          <a:xfrm>
            <a:off x="7055712" y="4523895"/>
            <a:ext cx="4822804" cy="1746632"/>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Next Class schedule:</a:t>
            </a:r>
          </a:p>
          <a:p>
            <a:pPr>
              <a:lnSpc>
                <a:spcPts val="4305"/>
              </a:lnSpc>
            </a:pPr>
            <a:r>
              <a:rPr lang="en-US" sz="3200" b="1" spc="65" dirty="0">
                <a:solidFill>
                  <a:srgbClr val="FFFFFF"/>
                </a:solidFill>
                <a:latin typeface="Bradley Hand ITC" panose="03070402050302030203" pitchFamily="66" charset="0"/>
                <a:cs typeface="Arial"/>
              </a:rPr>
              <a:t>Tuesday, 18</a:t>
            </a:r>
            <a:r>
              <a:rPr lang="en-US" sz="3200" b="1" spc="65" baseline="30000" dirty="0">
                <a:solidFill>
                  <a:srgbClr val="FFFFFF"/>
                </a:solidFill>
                <a:latin typeface="Bradley Hand ITC" panose="03070402050302030203" pitchFamily="66" charset="0"/>
                <a:cs typeface="Arial"/>
              </a:rPr>
              <a:t>th</a:t>
            </a:r>
            <a:r>
              <a:rPr lang="en-US" sz="3200" b="1" spc="65" dirty="0">
                <a:solidFill>
                  <a:srgbClr val="FFFFFF"/>
                </a:solidFill>
                <a:latin typeface="Bradley Hand ITC" panose="03070402050302030203" pitchFamily="66" charset="0"/>
                <a:cs typeface="Arial"/>
              </a:rPr>
              <a:t> March, by 5:00pm.</a:t>
            </a:r>
            <a:endParaRPr lang="en-US" sz="3200" b="1" dirty="0">
              <a:latin typeface="Bradley Hand ITC" panose="03070402050302030203" pitchFamily="66" charset="0"/>
              <a:cs typeface="Arial"/>
            </a:endParaRPr>
          </a:p>
        </p:txBody>
      </p:sp>
    </p:spTree>
    <p:extLst>
      <p:ext uri="{BB962C8B-B14F-4D97-AF65-F5344CB8AC3E}">
        <p14:creationId xmlns:p14="http://schemas.microsoft.com/office/powerpoint/2010/main" val="402756514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86EA787-6043-878B-5AD5-3F0319055E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6CDE71-D220-7791-E32E-DD7257D9DFBF}"/>
              </a:ext>
            </a:extLst>
          </p:cNvPr>
          <p:cNvSpPr>
            <a:spLocks noGrp="1"/>
          </p:cNvSpPr>
          <p:nvPr>
            <p:ph type="ctrTitle"/>
          </p:nvPr>
        </p:nvSpPr>
        <p:spPr>
          <a:xfrm>
            <a:off x="1097280" y="768477"/>
            <a:ext cx="10058400" cy="3566160"/>
          </a:xfrm>
          <a:noFill/>
        </p:spPr>
        <p:txBody>
          <a:bodyPr>
            <a:normAutofit fontScale="90000"/>
          </a:bodyPr>
          <a:lstStyle/>
          <a:p>
            <a:r>
              <a:rPr lang="en-US" sz="6600" b="1" dirty="0">
                <a:solidFill>
                  <a:schemeClr val="bg1"/>
                </a:solidFill>
                <a:latin typeface="Century Gothic" panose="020B0502020202020204" pitchFamily="34" charset="0"/>
              </a:rPr>
              <a:t>NATURAL LANGUAGE PROCESSING (NLP)</a:t>
            </a:r>
            <a:br>
              <a:rPr lang="en-US" sz="6600" b="1" dirty="0">
                <a:solidFill>
                  <a:schemeClr val="bg1"/>
                </a:solidFill>
                <a:latin typeface="Century Gothic" panose="020B0502020202020204" pitchFamily="34" charset="0"/>
              </a:rPr>
            </a:br>
            <a:br>
              <a:rPr lang="en-US" sz="6600" b="1" dirty="0">
                <a:solidFill>
                  <a:schemeClr val="bg1"/>
                </a:solidFill>
                <a:latin typeface="Century Gothic" panose="020B0502020202020204" pitchFamily="34" charset="0"/>
              </a:rPr>
            </a:br>
            <a:r>
              <a:rPr lang="en-US" sz="4000" dirty="0">
                <a:solidFill>
                  <a:srgbClr val="DD9C19"/>
                </a:solidFill>
                <a:latin typeface="Century Gothic" panose="020B0502020202020204" pitchFamily="34" charset="0"/>
              </a:rPr>
              <a:t>NUMERICAL REPRESENTATION (EMBEDDING)</a:t>
            </a:r>
            <a:endParaRPr lang="en-US" sz="6600" b="1" dirty="0">
              <a:solidFill>
                <a:schemeClr val="bg1"/>
              </a:solidFill>
              <a:latin typeface="Century Gothic" panose="020B0502020202020204" pitchFamily="34" charset="0"/>
            </a:endParaRPr>
          </a:p>
        </p:txBody>
      </p:sp>
      <p:sp>
        <p:nvSpPr>
          <p:cNvPr id="3" name="Subtitle 2">
            <a:extLst>
              <a:ext uri="{FF2B5EF4-FFF2-40B4-BE49-F238E27FC236}">
                <a16:creationId xmlns:a16="http://schemas.microsoft.com/office/drawing/2014/main" id="{65FC1AA1-86BD-AD4E-4F76-285021BF6D8F}"/>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5BE7C3DC-71B2-8A6E-D2B0-05F42626B332}"/>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3</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AF6408E0-C448-19C2-6677-1AC472798BF0}"/>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44D17F15-B2DF-9037-7C59-CAC2516A51B2}"/>
              </a:ext>
            </a:extLst>
          </p:cNvPr>
          <p:cNvSpPr>
            <a:spLocks noGrp="1"/>
          </p:cNvSpPr>
          <p:nvPr>
            <p:ph type="sldNum" sz="quarter" idx="12"/>
          </p:nvPr>
        </p:nvSpPr>
        <p:spPr/>
        <p:txBody>
          <a:bodyPr/>
          <a:lstStyle/>
          <a:p>
            <a:fld id="{7F537688-BEAE-4904-826F-1C1E0645A5D0}" type="slidenum">
              <a:rPr lang="en-US" sz="1800" smtClean="0"/>
              <a:t>108</a:t>
            </a:fld>
            <a:endParaRPr lang="en-US" sz="1800" dirty="0"/>
          </a:p>
        </p:txBody>
      </p:sp>
      <p:sp>
        <p:nvSpPr>
          <p:cNvPr id="4" name="TextBox 3">
            <a:extLst>
              <a:ext uri="{FF2B5EF4-FFF2-40B4-BE49-F238E27FC236}">
                <a16:creationId xmlns:a16="http://schemas.microsoft.com/office/drawing/2014/main" id="{02DD9084-83A5-9A0F-6E0F-6CCAF749672B}"/>
              </a:ext>
            </a:extLst>
          </p:cNvPr>
          <p:cNvSpPr txBox="1"/>
          <p:nvPr/>
        </p:nvSpPr>
        <p:spPr>
          <a:xfrm>
            <a:off x="8935771" y="5741624"/>
            <a:ext cx="3256230" cy="575157"/>
          </a:xfrm>
          <a:prstGeom prst="rect">
            <a:avLst/>
          </a:prstGeom>
          <a:noFill/>
        </p:spPr>
        <p:txBody>
          <a:bodyPr wrap="square">
            <a:spAutoFit/>
          </a:bodyPr>
          <a:lstStyle/>
          <a:p>
            <a:pPr>
              <a:lnSpc>
                <a:spcPts val="4305"/>
              </a:lnSpc>
            </a:pPr>
            <a:r>
              <a:rPr lang="en-US" b="1" spc="65" dirty="0">
                <a:solidFill>
                  <a:srgbClr val="FFFFFF"/>
                </a:solidFill>
                <a:latin typeface="Bradley Hand ITC" panose="03070402050302030203" pitchFamily="66" charset="0"/>
                <a:cs typeface="Arial"/>
              </a:rPr>
              <a:t>Tuesday, 18</a:t>
            </a:r>
            <a:r>
              <a:rPr lang="en-US" b="1" spc="65" baseline="30000" dirty="0">
                <a:solidFill>
                  <a:srgbClr val="FFFFFF"/>
                </a:solidFill>
                <a:latin typeface="Bradley Hand ITC" panose="03070402050302030203" pitchFamily="66" charset="0"/>
                <a:cs typeface="Arial"/>
              </a:rPr>
              <a:t>th</a:t>
            </a:r>
            <a:r>
              <a:rPr lang="en-US" b="1" spc="65" dirty="0">
                <a:solidFill>
                  <a:srgbClr val="FFFFFF"/>
                </a:solidFill>
                <a:latin typeface="Bradley Hand ITC" panose="03070402050302030203" pitchFamily="66" charset="0"/>
                <a:cs typeface="Arial"/>
              </a:rPr>
              <a:t> March, 2025</a:t>
            </a:r>
            <a:endParaRPr lang="en-US" b="1" dirty="0">
              <a:latin typeface="Bradley Hand ITC" panose="03070402050302030203" pitchFamily="66" charset="0"/>
              <a:cs typeface="Arial"/>
            </a:endParaRPr>
          </a:p>
        </p:txBody>
      </p:sp>
      <p:sp>
        <p:nvSpPr>
          <p:cNvPr id="5" name="TextBox 4">
            <a:extLst>
              <a:ext uri="{FF2B5EF4-FFF2-40B4-BE49-F238E27FC236}">
                <a16:creationId xmlns:a16="http://schemas.microsoft.com/office/drawing/2014/main" id="{34A2B411-2972-4127-C0BF-62564E95015E}"/>
              </a:ext>
            </a:extLst>
          </p:cNvPr>
          <p:cNvSpPr txBox="1"/>
          <p:nvPr/>
        </p:nvSpPr>
        <p:spPr>
          <a:xfrm rot="21239452">
            <a:off x="344894" y="386104"/>
            <a:ext cx="3098548"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Welcome Here!!</a:t>
            </a:r>
            <a:endParaRPr lang="en-US" sz="3200" b="1" dirty="0">
              <a:latin typeface="Bradley Hand ITC" panose="03070402050302030203" pitchFamily="66" charset="0"/>
              <a:cs typeface="Arial"/>
            </a:endParaRPr>
          </a:p>
        </p:txBody>
      </p:sp>
    </p:spTree>
    <p:extLst>
      <p:ext uri="{BB962C8B-B14F-4D97-AF65-F5344CB8AC3E}">
        <p14:creationId xmlns:p14="http://schemas.microsoft.com/office/powerpoint/2010/main" val="87798698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2E07A72-D986-4530-D8DA-D38F812422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7C9B78-2864-0FC8-5678-4923A0F7FD15}"/>
              </a:ext>
            </a:extLst>
          </p:cNvPr>
          <p:cNvSpPr>
            <a:spLocks noGrp="1"/>
          </p:cNvSpPr>
          <p:nvPr>
            <p:ph type="title"/>
          </p:nvPr>
        </p:nvSpPr>
        <p:spPr/>
        <p:txBody>
          <a:bodyPr/>
          <a:lstStyle/>
          <a:p>
            <a:r>
              <a:rPr lang="en-US" dirty="0">
                <a:solidFill>
                  <a:srgbClr val="DD9C19"/>
                </a:solidFill>
                <a:latin typeface="Century Gothic" panose="020B0502020202020204" pitchFamily="34" charset="0"/>
              </a:rPr>
              <a:t>Why are we here</a:t>
            </a:r>
          </a:p>
        </p:txBody>
      </p:sp>
      <p:sp>
        <p:nvSpPr>
          <p:cNvPr id="3" name="Content Placeholder 2">
            <a:extLst>
              <a:ext uri="{FF2B5EF4-FFF2-40B4-BE49-F238E27FC236}">
                <a16:creationId xmlns:a16="http://schemas.microsoft.com/office/drawing/2014/main" id="{F120742B-CE68-2C29-98EC-788C906CBC43}"/>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To equip learners with the skills to understand how Artificial Intelligence models are built, explore Machine Learning and Deep Learning, and focus on Natural Language Processing (NLP).</a:t>
            </a:r>
          </a:p>
        </p:txBody>
      </p:sp>
      <p:sp>
        <p:nvSpPr>
          <p:cNvPr id="5" name="TextBox 4">
            <a:extLst>
              <a:ext uri="{FF2B5EF4-FFF2-40B4-BE49-F238E27FC236}">
                <a16:creationId xmlns:a16="http://schemas.microsoft.com/office/drawing/2014/main" id="{29CE66F0-6D16-E969-B1B7-9CC2DC0311B8}"/>
              </a:ext>
            </a:extLst>
          </p:cNvPr>
          <p:cNvSpPr txBox="1"/>
          <p:nvPr/>
        </p:nvSpPr>
        <p:spPr>
          <a:xfrm rot="21321536">
            <a:off x="7186838" y="3892615"/>
            <a:ext cx="5109226" cy="2252540"/>
          </a:xfrm>
          <a:prstGeom prst="rect">
            <a:avLst/>
          </a:prstGeom>
          <a:noFill/>
        </p:spPr>
        <p:txBody>
          <a:bodyPr wrap="square">
            <a:spAutoFit/>
          </a:bodyPr>
          <a:lstStyle/>
          <a:p>
            <a:pPr>
              <a:lnSpc>
                <a:spcPts val="4305"/>
              </a:lnSpc>
            </a:pPr>
            <a:r>
              <a:rPr lang="en-US" sz="2400" b="1" spc="65" dirty="0">
                <a:solidFill>
                  <a:srgbClr val="FFFFFF"/>
                </a:solidFill>
                <a:latin typeface="Bradley Hand ITC" panose="03070402050302030203" pitchFamily="66" charset="0"/>
                <a:cs typeface="Arial"/>
              </a:rPr>
              <a:t>We should build some project right?</a:t>
            </a:r>
          </a:p>
          <a:p>
            <a:pPr>
              <a:lnSpc>
                <a:spcPts val="4305"/>
              </a:lnSpc>
            </a:pPr>
            <a:r>
              <a:rPr lang="en-US" sz="2400" b="1" spc="65" dirty="0">
                <a:solidFill>
                  <a:srgbClr val="FFFFFF"/>
                </a:solidFill>
                <a:latin typeface="Bradley Hand ITC" panose="03070402050302030203" pitchFamily="66" charset="0"/>
                <a:cs typeface="Arial"/>
              </a:rPr>
              <a:t>Yes!!</a:t>
            </a:r>
          </a:p>
          <a:p>
            <a:pPr>
              <a:lnSpc>
                <a:spcPts val="4305"/>
              </a:lnSpc>
            </a:pPr>
            <a:r>
              <a:rPr lang="en-US" sz="2400" b="1" spc="65" dirty="0">
                <a:solidFill>
                  <a:srgbClr val="FFFFFF"/>
                </a:solidFill>
                <a:latin typeface="Bradley Hand ITC" panose="03070402050302030203" pitchFamily="66" charset="0"/>
                <a:cs typeface="Arial"/>
              </a:rPr>
              <a:t>If you are in with me, </a:t>
            </a:r>
          </a:p>
          <a:p>
            <a:pPr>
              <a:lnSpc>
                <a:spcPts val="4305"/>
              </a:lnSpc>
            </a:pPr>
            <a:r>
              <a:rPr lang="en-US" sz="2400" b="1" spc="65" dirty="0">
                <a:solidFill>
                  <a:srgbClr val="FFFFFF"/>
                </a:solidFill>
                <a:latin typeface="Bradley Hand ITC" panose="03070402050302030203" pitchFamily="66" charset="0"/>
                <a:cs typeface="Arial"/>
              </a:rPr>
              <a:t>We should build some project.</a:t>
            </a:r>
            <a:endParaRPr lang="en-US" sz="2400" b="1" dirty="0">
              <a:latin typeface="Bradley Hand ITC" panose="03070402050302030203" pitchFamily="66" charset="0"/>
              <a:cs typeface="Arial"/>
            </a:endParaRPr>
          </a:p>
        </p:txBody>
      </p:sp>
      <p:sp>
        <p:nvSpPr>
          <p:cNvPr id="7" name="Footer Placeholder 6">
            <a:extLst>
              <a:ext uri="{FF2B5EF4-FFF2-40B4-BE49-F238E27FC236}">
                <a16:creationId xmlns:a16="http://schemas.microsoft.com/office/drawing/2014/main" id="{28F15852-7845-5763-FEA3-319FC0833B23}"/>
              </a:ext>
            </a:extLst>
          </p:cNvPr>
          <p:cNvSpPr>
            <a:spLocks noGrp="1"/>
          </p:cNvSpPr>
          <p:nvPr>
            <p:ph type="ftr" sz="quarter" idx="11"/>
          </p:nvPr>
        </p:nvSpPr>
        <p:spPr/>
        <p:txBody>
          <a:bodyPr/>
          <a:lstStyle/>
          <a:p>
            <a:r>
              <a:rPr lang="en-US" sz="2000" dirty="0"/>
              <a:t>DSN  LEKKI-AJAH</a:t>
            </a:r>
          </a:p>
        </p:txBody>
      </p:sp>
      <p:sp>
        <p:nvSpPr>
          <p:cNvPr id="8" name="Slide Number Placeholder 7">
            <a:extLst>
              <a:ext uri="{FF2B5EF4-FFF2-40B4-BE49-F238E27FC236}">
                <a16:creationId xmlns:a16="http://schemas.microsoft.com/office/drawing/2014/main" id="{6788BF22-28D4-0465-66AB-532C60984F70}"/>
              </a:ext>
            </a:extLst>
          </p:cNvPr>
          <p:cNvSpPr>
            <a:spLocks noGrp="1"/>
          </p:cNvSpPr>
          <p:nvPr>
            <p:ph type="sldNum" sz="quarter" idx="12"/>
          </p:nvPr>
        </p:nvSpPr>
        <p:spPr/>
        <p:txBody>
          <a:bodyPr/>
          <a:lstStyle/>
          <a:p>
            <a:fld id="{7F537688-BEAE-4904-826F-1C1E0645A5D0}" type="slidenum">
              <a:rPr lang="en-US" sz="2000" smtClean="0"/>
              <a:t>109</a:t>
            </a:fld>
            <a:endParaRPr lang="en-US" sz="2000" dirty="0"/>
          </a:p>
        </p:txBody>
      </p:sp>
    </p:spTree>
    <p:extLst>
      <p:ext uri="{BB962C8B-B14F-4D97-AF65-F5344CB8AC3E}">
        <p14:creationId xmlns:p14="http://schemas.microsoft.com/office/powerpoint/2010/main" val="37660190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C98E8A-625C-7123-BB27-FC07480FED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907215-5885-B999-F3E0-97AC1785FD97}"/>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4A5A3755-F866-F3F2-5580-37797C15C248}"/>
              </a:ext>
            </a:extLst>
          </p:cNvPr>
          <p:cNvSpPr>
            <a:spLocks noGrp="1"/>
          </p:cNvSpPr>
          <p:nvPr>
            <p:ph idx="1"/>
          </p:nvPr>
        </p:nvSpPr>
        <p:spPr>
          <a:xfrm>
            <a:off x="1097280" y="1845734"/>
            <a:ext cx="7411710" cy="3504022"/>
          </a:xfrm>
        </p:spPr>
        <p:txBody>
          <a:bodyPr>
            <a:normAutofit/>
          </a:bodyPr>
          <a:lstStyle/>
          <a:p>
            <a:pPr>
              <a:lnSpc>
                <a:spcPct val="150000"/>
              </a:lnSpc>
            </a:pPr>
            <a:r>
              <a:rPr lang="en-US" sz="2800" dirty="0">
                <a:solidFill>
                  <a:schemeClr val="bg1"/>
                </a:solidFill>
                <a:latin typeface="Century Gothic" panose="020B0502020202020204" pitchFamily="34" charset="0"/>
              </a:rPr>
              <a:t>Machine learning is turning things (data) into numbers and finding patterns in those numbers.</a:t>
            </a:r>
          </a:p>
        </p:txBody>
      </p:sp>
      <p:sp>
        <p:nvSpPr>
          <p:cNvPr id="5" name="Footer Placeholder 4">
            <a:extLst>
              <a:ext uri="{FF2B5EF4-FFF2-40B4-BE49-F238E27FC236}">
                <a16:creationId xmlns:a16="http://schemas.microsoft.com/office/drawing/2014/main" id="{22BB6C99-97A8-D632-B5CB-0CA4DD5D3B8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DA8D458-BAC4-5B0E-620D-A4BC30B95073}"/>
              </a:ext>
            </a:extLst>
          </p:cNvPr>
          <p:cNvSpPr>
            <a:spLocks noGrp="1"/>
          </p:cNvSpPr>
          <p:nvPr>
            <p:ph type="sldNum" sz="quarter" idx="12"/>
          </p:nvPr>
        </p:nvSpPr>
        <p:spPr/>
        <p:txBody>
          <a:bodyPr/>
          <a:lstStyle/>
          <a:p>
            <a:fld id="{7F537688-BEAE-4904-826F-1C1E0645A5D0}" type="slidenum">
              <a:rPr lang="en-US" sz="2000" smtClean="0"/>
              <a:t>11</a:t>
            </a:fld>
            <a:endParaRPr lang="en-US" sz="2000" dirty="0"/>
          </a:p>
        </p:txBody>
      </p:sp>
      <p:pic>
        <p:nvPicPr>
          <p:cNvPr id="1026" name="Picture 2" descr="Machine learning png images | PNGWing">
            <a:extLst>
              <a:ext uri="{FF2B5EF4-FFF2-40B4-BE49-F238E27FC236}">
                <a16:creationId xmlns:a16="http://schemas.microsoft.com/office/drawing/2014/main" id="{5B82EFCE-E240-E768-C209-298892F829F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rcRect/>
          <a:stretch>
            <a:fillRect/>
          </a:stretch>
        </p:blipFill>
        <p:spPr bwMode="auto">
          <a:xfrm>
            <a:off x="8619506" y="1845734"/>
            <a:ext cx="3429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722EFC4-0C2F-C0AB-BC25-EEB472B18DE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017915569"/>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B571F29-4464-97D9-E470-456A598D36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21B9C6-7685-12C2-2EFD-8B1258F11BCD}"/>
              </a:ext>
            </a:extLst>
          </p:cNvPr>
          <p:cNvSpPr>
            <a:spLocks noGrp="1"/>
          </p:cNvSpPr>
          <p:nvPr>
            <p:ph type="title"/>
          </p:nvPr>
        </p:nvSpPr>
        <p:spPr/>
        <p:txBody>
          <a:bodyPr/>
          <a:lstStyle/>
          <a:p>
            <a:r>
              <a:rPr lang="en-US" dirty="0">
                <a:solidFill>
                  <a:srgbClr val="DD9C19"/>
                </a:solidFill>
                <a:latin typeface="Century Gothic" panose="020B0502020202020204" pitchFamily="34" charset="0"/>
              </a:rPr>
              <a:t>Classes Structure</a:t>
            </a:r>
          </a:p>
        </p:txBody>
      </p:sp>
      <p:sp>
        <p:nvSpPr>
          <p:cNvPr id="3" name="Content Placeholder 2">
            <a:extLst>
              <a:ext uri="{FF2B5EF4-FFF2-40B4-BE49-F238E27FC236}">
                <a16:creationId xmlns:a16="http://schemas.microsoft.com/office/drawing/2014/main" id="{AAABAAC9-8EF9-4EA5-33F2-201D7E2B4164}"/>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Every Tuesday throughout the month of March.</a:t>
            </a:r>
          </a:p>
          <a:p>
            <a:pPr>
              <a:lnSpc>
                <a:spcPct val="150000"/>
              </a:lnSpc>
            </a:pPr>
            <a:r>
              <a:rPr lang="en-US" sz="2800" dirty="0">
                <a:solidFill>
                  <a:schemeClr val="bg1"/>
                </a:solidFill>
                <a:latin typeface="Century Gothic" panose="020B0502020202020204" pitchFamily="34" charset="0"/>
              </a:rPr>
              <a:t>4 classes in total. This is the third class</a:t>
            </a:r>
          </a:p>
          <a:p>
            <a:pPr>
              <a:lnSpc>
                <a:spcPct val="150000"/>
              </a:lnSpc>
            </a:pPr>
            <a:r>
              <a:rPr lang="en-US" sz="2800" dirty="0">
                <a:solidFill>
                  <a:schemeClr val="bg1"/>
                </a:solidFill>
                <a:latin typeface="Century Gothic" panose="020B0502020202020204" pitchFamily="34" charset="0"/>
              </a:rPr>
              <a:t>Each class for about 1:45 minutes</a:t>
            </a:r>
          </a:p>
          <a:p>
            <a:pPr>
              <a:lnSpc>
                <a:spcPct val="150000"/>
              </a:lnSpc>
            </a:pPr>
            <a:endParaRPr lang="en-US" sz="2800" dirty="0">
              <a:solidFill>
                <a:schemeClr val="bg1"/>
              </a:solidFill>
              <a:latin typeface="Century Gothic" panose="020B0502020202020204" pitchFamily="34" charset="0"/>
            </a:endParaRPr>
          </a:p>
          <a:p>
            <a:pPr>
              <a:lnSpc>
                <a:spcPct val="150000"/>
              </a:lnSpc>
            </a:pPr>
            <a:endParaRPr lang="en-US" sz="2800"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06A6EF05-B18F-3524-5FDD-206A6436FD3E}"/>
              </a:ext>
            </a:extLst>
          </p:cNvPr>
          <p:cNvSpPr txBox="1"/>
          <p:nvPr/>
        </p:nvSpPr>
        <p:spPr>
          <a:xfrm rot="21321536">
            <a:off x="5752289" y="4378731"/>
            <a:ext cx="6096000" cy="1701107"/>
          </a:xfrm>
          <a:prstGeom prst="rect">
            <a:avLst/>
          </a:prstGeom>
          <a:noFill/>
        </p:spPr>
        <p:txBody>
          <a:bodyPr wrap="square">
            <a:spAutoFit/>
          </a:bodyPr>
          <a:lstStyle/>
          <a:p>
            <a:pPr algn="ctr">
              <a:lnSpc>
                <a:spcPts val="4305"/>
              </a:lnSpc>
            </a:pPr>
            <a:r>
              <a:rPr lang="en-US" sz="2400" b="1" spc="65" dirty="0">
                <a:solidFill>
                  <a:srgbClr val="FFFFFF"/>
                </a:solidFill>
                <a:latin typeface="Bradley Hand ITC" panose="03070402050302030203" pitchFamily="66" charset="0"/>
                <a:cs typeface="Arial"/>
              </a:rPr>
              <a:t>Days are NOT likely to change, although, my schedule can be OUCH, I </a:t>
            </a:r>
            <a:r>
              <a:rPr lang="en-US" sz="2400" b="1" spc="65" dirty="0" err="1">
                <a:solidFill>
                  <a:srgbClr val="FFFFFF"/>
                </a:solidFill>
                <a:latin typeface="Bradley Hand ITC" panose="03070402050302030203" pitchFamily="66" charset="0"/>
                <a:cs typeface="Arial"/>
              </a:rPr>
              <a:t>wil</a:t>
            </a:r>
            <a:r>
              <a:rPr lang="en-US" sz="2400" b="1" spc="65" dirty="0">
                <a:solidFill>
                  <a:srgbClr val="FFFFFF"/>
                </a:solidFill>
                <a:latin typeface="Bradley Hand ITC" panose="03070402050302030203" pitchFamily="66" charset="0"/>
                <a:cs typeface="Arial"/>
              </a:rPr>
              <a:t> </a:t>
            </a:r>
            <a:r>
              <a:rPr lang="en-US" sz="2400" b="1" spc="65" dirty="0" err="1">
                <a:solidFill>
                  <a:srgbClr val="FFFFFF"/>
                </a:solidFill>
                <a:latin typeface="Bradley Hand ITC" panose="03070402050302030203" pitchFamily="66" charset="0"/>
                <a:cs typeface="Arial"/>
              </a:rPr>
              <a:t>reachout</a:t>
            </a:r>
            <a:r>
              <a:rPr lang="en-US" sz="2400" b="1" spc="65" dirty="0">
                <a:solidFill>
                  <a:srgbClr val="FFFFFF"/>
                </a:solidFill>
                <a:latin typeface="Bradley Hand ITC" panose="03070402050302030203" pitchFamily="66" charset="0"/>
                <a:cs typeface="Arial"/>
              </a:rPr>
              <a:t> earlier before. Understand me </a:t>
            </a:r>
            <a:r>
              <a:rPr lang="en-US" sz="2400" b="1" spc="65" dirty="0" err="1">
                <a:solidFill>
                  <a:srgbClr val="FFFFFF"/>
                </a:solidFill>
                <a:latin typeface="Bradley Hand ITC" panose="03070402050302030203" pitchFamily="66" charset="0"/>
                <a:cs typeface="Arial"/>
              </a:rPr>
              <a:t>bikoooo</a:t>
            </a:r>
            <a:r>
              <a:rPr lang="en-US" sz="2400" b="1" spc="65" dirty="0">
                <a:solidFill>
                  <a:srgbClr val="FFFFFF"/>
                </a:solidFill>
                <a:latin typeface="Bradley Hand ITC" panose="03070402050302030203" pitchFamily="66" charset="0"/>
                <a:cs typeface="Arial"/>
              </a:rPr>
              <a:t> </a:t>
            </a:r>
            <a:endParaRPr lang="en-US" sz="24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2B610CC3-A72D-A569-FACF-DE06780C7733}"/>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947D7CA7-7D40-4384-14B3-485231B23EBD}"/>
              </a:ext>
            </a:extLst>
          </p:cNvPr>
          <p:cNvSpPr>
            <a:spLocks noGrp="1"/>
          </p:cNvSpPr>
          <p:nvPr>
            <p:ph type="sldNum" sz="quarter" idx="12"/>
          </p:nvPr>
        </p:nvSpPr>
        <p:spPr/>
        <p:txBody>
          <a:bodyPr/>
          <a:lstStyle/>
          <a:p>
            <a:fld id="{7F537688-BEAE-4904-826F-1C1E0645A5D0}" type="slidenum">
              <a:rPr lang="en-US" sz="2000" smtClean="0"/>
              <a:t>110</a:t>
            </a:fld>
            <a:endParaRPr lang="en-US" sz="2000" dirty="0"/>
          </a:p>
        </p:txBody>
      </p:sp>
    </p:spTree>
    <p:extLst>
      <p:ext uri="{BB962C8B-B14F-4D97-AF65-F5344CB8AC3E}">
        <p14:creationId xmlns:p14="http://schemas.microsoft.com/office/powerpoint/2010/main" val="164047250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31AF7F2-6353-135A-D3E8-E2F5E73F6D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805ABC-97A1-FBE9-15D2-D373E6BC5E67}"/>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A4A30A52-84D8-B767-A6B6-7402B1ADCE35}"/>
              </a:ext>
            </a:extLst>
          </p:cNvPr>
          <p:cNvSpPr>
            <a:spLocks noGrp="1"/>
          </p:cNvSpPr>
          <p:nvPr>
            <p:ph idx="1"/>
          </p:nvPr>
        </p:nvSpPr>
        <p:spPr>
          <a:xfrm>
            <a:off x="1097280" y="1767424"/>
            <a:ext cx="10742295" cy="4573690"/>
          </a:xfrm>
        </p:spPr>
        <p:txBody>
          <a:bodyPr>
            <a:normAutofit fontScale="85000" lnSpcReduction="10000"/>
          </a:bodyPr>
          <a:lstStyle/>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curious and ready to learn something new</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dream of becoming a Data Scientist. </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passionate about building the future as a Machine Learning Engineer.</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have a basic understanding of Python programming.</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You've worked with data and want to take your skills to the next level.</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a researcher exploring the exciting world of AI. </a:t>
            </a:r>
          </a:p>
        </p:txBody>
      </p:sp>
      <p:sp>
        <p:nvSpPr>
          <p:cNvPr id="5" name="TextBox 4">
            <a:extLst>
              <a:ext uri="{FF2B5EF4-FFF2-40B4-BE49-F238E27FC236}">
                <a16:creationId xmlns:a16="http://schemas.microsoft.com/office/drawing/2014/main" id="{1F84A8E5-D7E2-F2F4-0A63-7EAC5DDE2BF3}"/>
              </a:ext>
            </a:extLst>
          </p:cNvPr>
          <p:cNvSpPr txBox="1"/>
          <p:nvPr/>
        </p:nvSpPr>
        <p:spPr>
          <a:xfrm rot="21321536">
            <a:off x="9380975" y="5755909"/>
            <a:ext cx="294332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Which of these are you?</a:t>
            </a:r>
            <a:endParaRPr lang="en-US" sz="20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D83FE2DF-47F3-CC7F-B093-52DFAEDE06AF}"/>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AC3EE71F-FCAB-04AE-DC4E-6B938718AD25}"/>
              </a:ext>
            </a:extLst>
          </p:cNvPr>
          <p:cNvSpPr>
            <a:spLocks noGrp="1"/>
          </p:cNvSpPr>
          <p:nvPr>
            <p:ph type="sldNum" sz="quarter" idx="12"/>
          </p:nvPr>
        </p:nvSpPr>
        <p:spPr/>
        <p:txBody>
          <a:bodyPr/>
          <a:lstStyle/>
          <a:p>
            <a:fld id="{7F537688-BEAE-4904-826F-1C1E0645A5D0}" type="slidenum">
              <a:rPr lang="en-US" sz="2000" smtClean="0"/>
              <a:t>111</a:t>
            </a:fld>
            <a:endParaRPr lang="en-US" sz="2000" dirty="0"/>
          </a:p>
        </p:txBody>
      </p:sp>
      <p:pic>
        <p:nvPicPr>
          <p:cNvPr id="2052" name="Picture 4" descr="Check box with check - Free vector clipart images on creazilla.com">
            <a:extLst>
              <a:ext uri="{FF2B5EF4-FFF2-40B4-BE49-F238E27FC236}">
                <a16:creationId xmlns:a16="http://schemas.microsoft.com/office/drawing/2014/main" id="{D9D4E277-E1C7-D1A2-B122-230CF6B5D1DE}"/>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7359302" y="438576"/>
            <a:ext cx="1060798" cy="1146809"/>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191453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7CA9C96-6B0B-C537-D148-3CE8639994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AC1F87-A9DD-0335-F29C-A294322EC826}"/>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ACC6CBB0-FBF6-F0BF-CD42-D41C5E44A932}"/>
              </a:ext>
            </a:extLst>
          </p:cNvPr>
          <p:cNvSpPr>
            <a:spLocks noGrp="1"/>
          </p:cNvSpPr>
          <p:nvPr>
            <p:ph idx="1"/>
          </p:nvPr>
        </p:nvSpPr>
        <p:spPr>
          <a:xfrm>
            <a:off x="1097280" y="1737358"/>
            <a:ext cx="10058400" cy="4462076"/>
          </a:xfrm>
        </p:spPr>
        <p:txBody>
          <a:bodyPr>
            <a:normAutofit fontScale="85000" lnSpcReduction="10000"/>
          </a:bodyPr>
          <a:lstStyle/>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familiar with the fundamentals of Machine Learning and Deep Learning.</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love problem solving and are excited to tackle real world problems with AI.</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want to understand the technology that is shaping the future.</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driven by a desire to learn and grow in the field of AI.</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enjoy collaborating and learning from others.</a:t>
            </a:r>
          </a:p>
        </p:txBody>
      </p:sp>
      <p:sp>
        <p:nvSpPr>
          <p:cNvPr id="5" name="TextBox 4">
            <a:extLst>
              <a:ext uri="{FF2B5EF4-FFF2-40B4-BE49-F238E27FC236}">
                <a16:creationId xmlns:a16="http://schemas.microsoft.com/office/drawing/2014/main" id="{F8B6FA65-68F7-3FC0-3A9D-238A27FD73DB}"/>
              </a:ext>
            </a:extLst>
          </p:cNvPr>
          <p:cNvSpPr txBox="1"/>
          <p:nvPr/>
        </p:nvSpPr>
        <p:spPr>
          <a:xfrm rot="21321536">
            <a:off x="8519114" y="5269540"/>
            <a:ext cx="3696659"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Which of these are you?????</a:t>
            </a:r>
            <a:endParaRPr lang="en-US" sz="20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4A967846-393D-0EBB-0D25-7F008EAC0296}"/>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1ED8A67F-7807-E869-A0DA-EC41EEE1A672}"/>
              </a:ext>
            </a:extLst>
          </p:cNvPr>
          <p:cNvSpPr>
            <a:spLocks noGrp="1"/>
          </p:cNvSpPr>
          <p:nvPr>
            <p:ph type="sldNum" sz="quarter" idx="12"/>
          </p:nvPr>
        </p:nvSpPr>
        <p:spPr/>
        <p:txBody>
          <a:bodyPr/>
          <a:lstStyle/>
          <a:p>
            <a:fld id="{7F537688-BEAE-4904-826F-1C1E0645A5D0}" type="slidenum">
              <a:rPr lang="en-US" sz="2000" smtClean="0"/>
              <a:t>112</a:t>
            </a:fld>
            <a:endParaRPr lang="en-US" sz="2000" dirty="0"/>
          </a:p>
        </p:txBody>
      </p:sp>
      <p:pic>
        <p:nvPicPr>
          <p:cNvPr id="2052" name="Picture 4" descr="Check box with check - Free vector clipart images on creazilla.com">
            <a:extLst>
              <a:ext uri="{FF2B5EF4-FFF2-40B4-BE49-F238E27FC236}">
                <a16:creationId xmlns:a16="http://schemas.microsoft.com/office/drawing/2014/main" id="{59A02F00-228D-E98F-CD58-A78C64FC3C4F}"/>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7359302" y="438576"/>
            <a:ext cx="1060798" cy="1146809"/>
          </a:xfrm>
          <a:prstGeom prst="rect">
            <a:avLst/>
          </a:prstGeom>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0301F21-7E10-43D2-75B2-074FF5D9379A}"/>
              </a:ext>
            </a:extLst>
          </p:cNvPr>
          <p:cNvSpPr txBox="1"/>
          <p:nvPr/>
        </p:nvSpPr>
        <p:spPr>
          <a:xfrm rot="21321536">
            <a:off x="8636393" y="5604761"/>
            <a:ext cx="3665617"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You ticked any of these boxes? </a:t>
            </a:r>
          </a:p>
          <a:p>
            <a:pPr algn="ct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Gooooooo</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95031610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3E10DB2-7D1C-DBB7-0E0B-C0D50A3694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FDB93E-21FE-D0CF-4841-4818A658488C}"/>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I am?</a:t>
            </a:r>
          </a:p>
        </p:txBody>
      </p:sp>
      <p:sp>
        <p:nvSpPr>
          <p:cNvPr id="3" name="Content Placeholder 2">
            <a:extLst>
              <a:ext uri="{FF2B5EF4-FFF2-40B4-BE49-F238E27FC236}">
                <a16:creationId xmlns:a16="http://schemas.microsoft.com/office/drawing/2014/main" id="{C0F2641F-C5D6-5FD8-164E-6C70AB7EC7D6}"/>
              </a:ext>
            </a:extLst>
          </p:cNvPr>
          <p:cNvSpPr>
            <a:spLocks noGrp="1"/>
          </p:cNvSpPr>
          <p:nvPr>
            <p:ph idx="1"/>
          </p:nvPr>
        </p:nvSpPr>
        <p:spPr/>
        <p:txBody>
          <a:bodyPr>
            <a:normAutofit/>
          </a:bodyPr>
          <a:lstStyle/>
          <a:p>
            <a:r>
              <a:rPr lang="en-US" sz="2400" dirty="0">
                <a:solidFill>
                  <a:schemeClr val="bg1"/>
                </a:solidFill>
                <a:latin typeface="Century Gothic" panose="020B0502020202020204" pitchFamily="34" charset="0"/>
              </a:rPr>
              <a:t>- A Machine Learning Engineer</a:t>
            </a:r>
          </a:p>
          <a:p>
            <a:r>
              <a:rPr lang="en-US" sz="2400" dirty="0">
                <a:solidFill>
                  <a:schemeClr val="bg1"/>
                </a:solidFill>
                <a:latin typeface="Century Gothic" panose="020B0502020202020204" pitchFamily="34" charset="0"/>
              </a:rPr>
              <a:t>- A young MAN eager to master AI</a:t>
            </a:r>
          </a:p>
          <a:p>
            <a:endParaRPr lang="en-US" sz="2400" dirty="0">
              <a:solidFill>
                <a:schemeClr val="bg1"/>
              </a:solidFill>
              <a:latin typeface="Century Gothic" panose="020B0502020202020204" pitchFamily="34" charset="0"/>
            </a:endParaRPr>
          </a:p>
          <a:p>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DD8B9324-BDAA-72E0-45AE-A135137ECA9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29BEA32-BCF8-788E-1DEE-7560A763B6B1}"/>
              </a:ext>
            </a:extLst>
          </p:cNvPr>
          <p:cNvSpPr>
            <a:spLocks noGrp="1"/>
          </p:cNvSpPr>
          <p:nvPr>
            <p:ph type="sldNum" sz="quarter" idx="12"/>
          </p:nvPr>
        </p:nvSpPr>
        <p:spPr/>
        <p:txBody>
          <a:bodyPr/>
          <a:lstStyle/>
          <a:p>
            <a:fld id="{7F537688-BEAE-4904-826F-1C1E0645A5D0}" type="slidenum">
              <a:rPr lang="en-US" sz="2000" smtClean="0"/>
              <a:t>113</a:t>
            </a:fld>
            <a:endParaRPr lang="en-US" sz="2000" dirty="0"/>
          </a:p>
        </p:txBody>
      </p:sp>
      <p:sp>
        <p:nvSpPr>
          <p:cNvPr id="7" name="TextBox 6">
            <a:extLst>
              <a:ext uri="{FF2B5EF4-FFF2-40B4-BE49-F238E27FC236}">
                <a16:creationId xmlns:a16="http://schemas.microsoft.com/office/drawing/2014/main" id="{C7F0332E-945A-71B2-0D15-9A8E6E50AD8D}"/>
              </a:ext>
            </a:extLst>
          </p:cNvPr>
          <p:cNvSpPr txBox="1"/>
          <p:nvPr/>
        </p:nvSpPr>
        <p:spPr>
          <a:xfrm rot="21321536">
            <a:off x="8109920" y="5288763"/>
            <a:ext cx="3581076"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Scan to visit my portfolio</a:t>
            </a:r>
          </a:p>
          <a:p>
            <a:pPr algn="ctr"/>
            <a:r>
              <a:rPr lang="en-US" sz="2000" b="1" spc="65" dirty="0">
                <a:solidFill>
                  <a:srgbClr val="FFFFFF"/>
                </a:solidFill>
                <a:latin typeface="Bradley Hand ITC" panose="03070402050302030203" pitchFamily="66" charset="0"/>
                <a:cs typeface="Arial"/>
              </a:rPr>
              <a:t>or</a:t>
            </a:r>
            <a:endParaRPr lang="en-US" sz="2000" b="1" dirty="0">
              <a:latin typeface="Bradley Hand ITC" panose="03070402050302030203" pitchFamily="66" charset="0"/>
              <a:cs typeface="Arial"/>
            </a:endParaRPr>
          </a:p>
        </p:txBody>
      </p:sp>
      <p:sp>
        <p:nvSpPr>
          <p:cNvPr id="4" name="TextBox 3">
            <a:extLst>
              <a:ext uri="{FF2B5EF4-FFF2-40B4-BE49-F238E27FC236}">
                <a16:creationId xmlns:a16="http://schemas.microsoft.com/office/drawing/2014/main" id="{B11A1734-273E-9DFF-148E-B86E331ABBC1}"/>
              </a:ext>
            </a:extLst>
          </p:cNvPr>
          <p:cNvSpPr txBox="1"/>
          <p:nvPr/>
        </p:nvSpPr>
        <p:spPr>
          <a:xfrm rot="21321536">
            <a:off x="461072" y="353347"/>
            <a:ext cx="2246046"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Before we begin</a:t>
            </a:r>
            <a:endParaRPr lang="en-US" sz="2000" b="1" dirty="0">
              <a:latin typeface="Bradley Hand ITC" panose="03070402050302030203" pitchFamily="66" charset="0"/>
              <a:cs typeface="Arial"/>
            </a:endParaRPr>
          </a:p>
        </p:txBody>
      </p:sp>
      <p:pic>
        <p:nvPicPr>
          <p:cNvPr id="8" name="Picture 7">
            <a:extLst>
              <a:ext uri="{FF2B5EF4-FFF2-40B4-BE49-F238E27FC236}">
                <a16:creationId xmlns:a16="http://schemas.microsoft.com/office/drawing/2014/main" id="{09408339-7764-AFDC-94E0-17A4245E0D99}"/>
              </a:ext>
            </a:extLst>
          </p:cNvPr>
          <p:cNvPicPr>
            <a:picLocks noChangeAspect="1"/>
          </p:cNvPicPr>
          <p:nvPr/>
        </p:nvPicPr>
        <p:blipFill>
          <a:blip r:embed="rId2"/>
          <a:stretch>
            <a:fillRect/>
          </a:stretch>
        </p:blipFill>
        <p:spPr>
          <a:xfrm>
            <a:off x="7792773" y="1760828"/>
            <a:ext cx="3419710" cy="3419710"/>
          </a:xfrm>
          <a:prstGeom prst="rect">
            <a:avLst/>
          </a:prstGeom>
        </p:spPr>
      </p:pic>
      <p:sp>
        <p:nvSpPr>
          <p:cNvPr id="10" name="TextBox 9">
            <a:extLst>
              <a:ext uri="{FF2B5EF4-FFF2-40B4-BE49-F238E27FC236}">
                <a16:creationId xmlns:a16="http://schemas.microsoft.com/office/drawing/2014/main" id="{64612817-770A-78D4-C9CE-201504734EE0}"/>
              </a:ext>
            </a:extLst>
          </p:cNvPr>
          <p:cNvSpPr txBox="1"/>
          <p:nvPr/>
        </p:nvSpPr>
        <p:spPr>
          <a:xfrm>
            <a:off x="8031073" y="5869094"/>
            <a:ext cx="3738770" cy="369332"/>
          </a:xfrm>
          <a:prstGeom prst="rect">
            <a:avLst/>
          </a:prstGeom>
          <a:noFill/>
        </p:spPr>
        <p:txBody>
          <a:bodyPr wrap="square">
            <a:spAutoFit/>
          </a:bodyPr>
          <a:lstStyle/>
          <a:p>
            <a:r>
              <a:rPr lang="en-US" dirty="0">
                <a:solidFill>
                  <a:schemeClr val="bg1"/>
                </a:solidFill>
                <a:latin typeface="Monospac821 BT" panose="020B0609020202020204" pitchFamily="50" charset="0"/>
                <a:cs typeface="Monospac821 Hebrew BT" panose="020B0609020202020204" pitchFamily="49" charset="-79"/>
              </a:rPr>
              <a:t>https://bheez.netlify.app</a:t>
            </a:r>
          </a:p>
        </p:txBody>
      </p:sp>
      <p:sp>
        <p:nvSpPr>
          <p:cNvPr id="11" name="TextBox 10">
            <a:extLst>
              <a:ext uri="{FF2B5EF4-FFF2-40B4-BE49-F238E27FC236}">
                <a16:creationId xmlns:a16="http://schemas.microsoft.com/office/drawing/2014/main" id="{9EE2C438-F0F2-839A-1462-2E2C900D9B30}"/>
              </a:ext>
            </a:extLst>
          </p:cNvPr>
          <p:cNvSpPr txBox="1"/>
          <p:nvPr/>
        </p:nvSpPr>
        <p:spPr>
          <a:xfrm>
            <a:off x="1125429" y="4607210"/>
            <a:ext cx="4822804" cy="163121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FUN FACT:</a:t>
            </a:r>
          </a:p>
          <a:p>
            <a:r>
              <a:rPr lang="en-US" sz="2000" b="1" spc="65" dirty="0">
                <a:solidFill>
                  <a:srgbClr val="FFFFFF"/>
                </a:solidFill>
                <a:latin typeface="Bradley Hand ITC" panose="03070402050302030203" pitchFamily="66" charset="0"/>
                <a:cs typeface="Arial"/>
              </a:rPr>
              <a:t>I've taught over 100 people Python, but I'm still learning new things every day. (Especially how to avoid typos when coding late at night!)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3022427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FBBE50A-F087-1151-D2B0-78FB4F1B9F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4F3B20-D84D-F68D-F8CC-8C0D9025F9F9}"/>
              </a:ext>
            </a:extLst>
          </p:cNvPr>
          <p:cNvSpPr>
            <a:spLocks noGrp="1"/>
          </p:cNvSpPr>
          <p:nvPr>
            <p:ph type="title"/>
          </p:nvPr>
        </p:nvSpPr>
        <p:spPr/>
        <p:txBody>
          <a:bodyPr/>
          <a:lstStyle/>
          <a:p>
            <a:r>
              <a:rPr lang="en-US" dirty="0">
                <a:solidFill>
                  <a:srgbClr val="DD9C19"/>
                </a:solidFill>
                <a:latin typeface="Century Gothic" panose="020B0502020202020204" pitchFamily="34" charset="0"/>
              </a:rPr>
              <a:t>Quick Recap (First Class)</a:t>
            </a:r>
          </a:p>
        </p:txBody>
      </p:sp>
      <p:sp>
        <p:nvSpPr>
          <p:cNvPr id="3" name="Content Placeholder 2">
            <a:extLst>
              <a:ext uri="{FF2B5EF4-FFF2-40B4-BE49-F238E27FC236}">
                <a16:creationId xmlns:a16="http://schemas.microsoft.com/office/drawing/2014/main" id="{DC2E303F-C2A1-7A84-464A-BCBBBDC4CD4D}"/>
              </a:ext>
            </a:extLst>
          </p:cNvPr>
          <p:cNvSpPr>
            <a:spLocks noGrp="1"/>
          </p:cNvSpPr>
          <p:nvPr>
            <p:ph idx="1"/>
          </p:nvPr>
        </p:nvSpPr>
        <p:spPr>
          <a:xfrm>
            <a:off x="1097279" y="1760828"/>
            <a:ext cx="10636011" cy="4576598"/>
          </a:xfrm>
        </p:spPr>
        <p:txBody>
          <a:bodyPr>
            <a:normAutofit fontScale="92500"/>
          </a:bodyPr>
          <a:lstStyle/>
          <a:p>
            <a:pPr>
              <a:lnSpc>
                <a:spcPct val="120000"/>
              </a:lnSpc>
            </a:pPr>
            <a:r>
              <a:rPr lang="en-US" sz="2400" b="1" dirty="0">
                <a:solidFill>
                  <a:schemeClr val="bg1"/>
                </a:solidFill>
                <a:latin typeface="Century Gothic" panose="020B0502020202020204" pitchFamily="34" charset="0"/>
              </a:rPr>
              <a:t>1️⃣ Understanding AI, ML, DL, and NLP</a:t>
            </a:r>
          </a:p>
          <a:p>
            <a:pPr>
              <a:lnSpc>
                <a:spcPct val="120000"/>
              </a:lnSpc>
            </a:pPr>
            <a:r>
              <a:rPr lang="en-US" sz="2400" b="1" dirty="0">
                <a:solidFill>
                  <a:schemeClr val="bg1"/>
                </a:solidFill>
                <a:latin typeface="Century Gothic" panose="020B0502020202020204" pitchFamily="34" charset="0"/>
              </a:rPr>
              <a:t>2️⃣ Introduction to NLP</a:t>
            </a:r>
          </a:p>
          <a:p>
            <a:pPr>
              <a:lnSpc>
                <a:spcPct val="120000"/>
              </a:lnSpc>
            </a:pPr>
            <a:r>
              <a:rPr lang="en-US" sz="2400" b="1" dirty="0">
                <a:solidFill>
                  <a:schemeClr val="bg1"/>
                </a:solidFill>
                <a:latin typeface="Century Gothic" panose="020B0502020202020204" pitchFamily="34" charset="0"/>
              </a:rPr>
              <a:t>3️⃣ NLP Use Cases: </a:t>
            </a:r>
            <a:r>
              <a:rPr lang="en-US" sz="2400" dirty="0">
                <a:solidFill>
                  <a:schemeClr val="bg1"/>
                </a:solidFill>
                <a:latin typeface="Century Gothic" panose="020B0502020202020204" pitchFamily="34" charset="0"/>
              </a:rPr>
              <a:t>Translation Apps 🌍, Spam Filters 📧, Search Engines 🔍, Sentiment Analysis 😃😡,</a:t>
            </a:r>
            <a:r>
              <a:rPr lang="en-US" sz="2400" dirty="0">
                <a:solidFill>
                  <a:schemeClr val="accent1"/>
                </a:solidFill>
                <a:effectLst/>
                <a:latin typeface="Calibri" panose="020F0502020204030204" pitchFamily="34" charset="0"/>
              </a:rPr>
              <a:t> </a:t>
            </a:r>
            <a:r>
              <a:rPr lang="en-US" sz="2400" kern="1200" dirty="0">
                <a:solidFill>
                  <a:srgbClr val="FFFFFF"/>
                </a:solidFill>
                <a:effectLst/>
                <a:latin typeface="Century Gothic" panose="020B0502020202020204" pitchFamily="34" charset="0"/>
                <a:ea typeface="+mn-ea"/>
                <a:cs typeface="+mn-cs"/>
              </a:rPr>
              <a:t>Voice Assistants 🎙️,</a:t>
            </a:r>
            <a:r>
              <a:rPr lang="en-US" sz="2400" dirty="0">
                <a:solidFill>
                  <a:schemeClr val="accent1"/>
                </a:solidFill>
                <a:effectLst/>
                <a:latin typeface="Calibri" panose="020F0502020204030204" pitchFamily="34" charset="0"/>
              </a:rPr>
              <a:t> </a:t>
            </a:r>
            <a:r>
              <a:rPr lang="en-US" sz="2400" kern="1200" dirty="0">
                <a:solidFill>
                  <a:srgbClr val="FFFFFF"/>
                </a:solidFill>
                <a:effectLst/>
                <a:latin typeface="Century Gothic" panose="020B0502020202020204" pitchFamily="34" charset="0"/>
                <a:ea typeface="+mn-ea"/>
                <a:cs typeface="+mn-cs"/>
              </a:rPr>
              <a:t>Chatbots 💬,</a:t>
            </a:r>
            <a:r>
              <a:rPr lang="en-US" sz="2400" dirty="0">
                <a:solidFill>
                  <a:schemeClr val="accent1"/>
                </a:solidFill>
                <a:effectLst/>
                <a:latin typeface="Calibri" panose="020F0502020204030204" pitchFamily="34" charset="0"/>
              </a:rPr>
              <a:t> </a:t>
            </a:r>
            <a:r>
              <a:rPr lang="en-US" sz="2400" kern="1200" dirty="0">
                <a:solidFill>
                  <a:srgbClr val="FFFFFF"/>
                </a:solidFill>
                <a:effectLst/>
                <a:latin typeface="Century Gothic" panose="020B0502020202020204" pitchFamily="34" charset="0"/>
                <a:ea typeface="+mn-ea"/>
                <a:cs typeface="+mn-cs"/>
              </a:rPr>
              <a:t>Autocorrect &amp; Predictive Text 📱.</a:t>
            </a:r>
            <a:endParaRPr lang="en-US" sz="2400" dirty="0">
              <a:solidFill>
                <a:schemeClr val="bg1"/>
              </a:solidFill>
              <a:latin typeface="Century Gothic" panose="020B0502020202020204" pitchFamily="34" charset="0"/>
            </a:endParaRPr>
          </a:p>
          <a:p>
            <a:pPr>
              <a:lnSpc>
                <a:spcPct val="120000"/>
              </a:lnSpc>
            </a:pPr>
            <a:r>
              <a:rPr lang="en-US" sz="2400" b="1" dirty="0">
                <a:solidFill>
                  <a:schemeClr val="bg1"/>
                </a:solidFill>
                <a:latin typeface="Century Gothic" panose="020B0502020202020204" pitchFamily="34" charset="0"/>
              </a:rPr>
              <a:t>4️⃣ How Computer Understands Text: </a:t>
            </a:r>
            <a:r>
              <a:rPr lang="en-US" sz="2400" dirty="0">
                <a:solidFill>
                  <a:schemeClr val="bg1"/>
                </a:solidFill>
                <a:latin typeface="Century Gothic" panose="020B0502020202020204" pitchFamily="34" charset="0"/>
              </a:rPr>
              <a:t>1. Text Preprocessing 2. Tokenization, 3. Numerical Representation (Word Embedding)</a:t>
            </a:r>
          </a:p>
          <a:p>
            <a:pPr>
              <a:lnSpc>
                <a:spcPct val="120000"/>
              </a:lnSpc>
            </a:pPr>
            <a:r>
              <a:rPr lang="en-US" sz="2400" b="1" dirty="0">
                <a:solidFill>
                  <a:schemeClr val="bg1"/>
                </a:solidFill>
                <a:latin typeface="Century Gothic" panose="020B0502020202020204" pitchFamily="34" charset="0"/>
              </a:rPr>
              <a:t>5️⃣ Text Preprocessing Techniques: </a:t>
            </a:r>
            <a:r>
              <a:rPr lang="en-US" sz="2400" dirty="0">
                <a:solidFill>
                  <a:schemeClr val="bg1"/>
                </a:solidFill>
                <a:latin typeface="Century Gothic" panose="020B0502020202020204" pitchFamily="34" charset="0"/>
              </a:rPr>
              <a:t>Lowercasing, Removing Punctuation Marks, Removing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(i.e. like A, of, in, </a:t>
            </a:r>
            <a:r>
              <a:rPr lang="en-US" sz="2400" dirty="0" err="1">
                <a:solidFill>
                  <a:schemeClr val="bg1"/>
                </a:solidFill>
                <a:latin typeface="Century Gothic" panose="020B0502020202020204" pitchFamily="34" charset="0"/>
              </a:rPr>
              <a:t>etc</a:t>
            </a:r>
            <a:r>
              <a:rPr lang="en-US" sz="2400" dirty="0">
                <a:solidFill>
                  <a:schemeClr val="bg1"/>
                </a:solidFill>
                <a:latin typeface="Century Gothic" panose="020B0502020202020204" pitchFamily="34" charset="0"/>
              </a:rPr>
              <a:t>), Stemming / Lemmatization.</a:t>
            </a:r>
          </a:p>
        </p:txBody>
      </p:sp>
      <p:sp>
        <p:nvSpPr>
          <p:cNvPr id="5" name="Footer Placeholder 4">
            <a:extLst>
              <a:ext uri="{FF2B5EF4-FFF2-40B4-BE49-F238E27FC236}">
                <a16:creationId xmlns:a16="http://schemas.microsoft.com/office/drawing/2014/main" id="{D76FA04B-09B1-CFAC-207E-7233B2DFC1B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97CD349-BF79-840D-7CE4-BE4283755DD9}"/>
              </a:ext>
            </a:extLst>
          </p:cNvPr>
          <p:cNvSpPr>
            <a:spLocks noGrp="1"/>
          </p:cNvSpPr>
          <p:nvPr>
            <p:ph type="sldNum" sz="quarter" idx="12"/>
          </p:nvPr>
        </p:nvSpPr>
        <p:spPr/>
        <p:txBody>
          <a:bodyPr/>
          <a:lstStyle/>
          <a:p>
            <a:fld id="{7F537688-BEAE-4904-826F-1C1E0645A5D0}" type="slidenum">
              <a:rPr lang="en-US" sz="2000" smtClean="0"/>
              <a:t>114</a:t>
            </a:fld>
            <a:endParaRPr lang="en-US" sz="2000" dirty="0"/>
          </a:p>
        </p:txBody>
      </p:sp>
      <p:sp>
        <p:nvSpPr>
          <p:cNvPr id="4" name="TextBox 3">
            <a:extLst>
              <a:ext uri="{FF2B5EF4-FFF2-40B4-BE49-F238E27FC236}">
                <a16:creationId xmlns:a16="http://schemas.microsoft.com/office/drawing/2014/main" id="{1EB17F4C-F55A-727E-1BF1-CBDE5BC9ACA6}"/>
              </a:ext>
            </a:extLst>
          </p:cNvPr>
          <p:cNvSpPr txBox="1"/>
          <p:nvPr/>
        </p:nvSpPr>
        <p:spPr>
          <a:xfrm rot="21321536">
            <a:off x="461072" y="353347"/>
            <a:ext cx="2246046"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Before we begin</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6994802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AF0CFA6-66F2-D396-B1AB-2C56CFA138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94815B-98D6-2B78-3C1A-921D7C954DA4}"/>
              </a:ext>
            </a:extLst>
          </p:cNvPr>
          <p:cNvSpPr>
            <a:spLocks noGrp="1"/>
          </p:cNvSpPr>
          <p:nvPr>
            <p:ph type="title"/>
          </p:nvPr>
        </p:nvSpPr>
        <p:spPr/>
        <p:txBody>
          <a:bodyPr/>
          <a:lstStyle/>
          <a:p>
            <a:r>
              <a:rPr lang="en-US" dirty="0">
                <a:solidFill>
                  <a:srgbClr val="DD9C19"/>
                </a:solidFill>
                <a:latin typeface="Century Gothic" panose="020B0502020202020204" pitchFamily="34" charset="0"/>
              </a:rPr>
              <a:t>Quick Recap (Second Class)</a:t>
            </a:r>
          </a:p>
        </p:txBody>
      </p:sp>
      <p:sp>
        <p:nvSpPr>
          <p:cNvPr id="3" name="Content Placeholder 2">
            <a:extLst>
              <a:ext uri="{FF2B5EF4-FFF2-40B4-BE49-F238E27FC236}">
                <a16:creationId xmlns:a16="http://schemas.microsoft.com/office/drawing/2014/main" id="{F2EFEC97-C2BD-A69D-91C6-06F71C83EDE9}"/>
              </a:ext>
            </a:extLst>
          </p:cNvPr>
          <p:cNvSpPr>
            <a:spLocks noGrp="1"/>
          </p:cNvSpPr>
          <p:nvPr>
            <p:ph idx="1"/>
          </p:nvPr>
        </p:nvSpPr>
        <p:spPr>
          <a:xfrm>
            <a:off x="1097279" y="1760828"/>
            <a:ext cx="10636011" cy="4576598"/>
          </a:xfrm>
        </p:spPr>
        <p:txBody>
          <a:bodyPr>
            <a:normAutofit fontScale="70000" lnSpcReduction="20000"/>
          </a:bodyPr>
          <a:lstStyle/>
          <a:p>
            <a:pPr>
              <a:lnSpc>
                <a:spcPct val="120000"/>
              </a:lnSpc>
            </a:pPr>
            <a:r>
              <a:rPr lang="en-US" sz="2400" b="1" dirty="0">
                <a:solidFill>
                  <a:schemeClr val="bg1"/>
                </a:solidFill>
                <a:latin typeface="Century Gothic" panose="020B0502020202020204" pitchFamily="34" charset="0"/>
              </a:rPr>
              <a:t>1️⃣ How Computer Understands Text: </a:t>
            </a:r>
            <a:r>
              <a:rPr lang="en-US" sz="2400" dirty="0">
                <a:solidFill>
                  <a:schemeClr val="bg1"/>
                </a:solidFill>
                <a:latin typeface="Century Gothic" panose="020B0502020202020204" pitchFamily="34" charset="0"/>
              </a:rPr>
              <a:t>1. Text Preprocessing</a:t>
            </a:r>
          </a:p>
          <a:p>
            <a:pPr>
              <a:lnSpc>
                <a:spcPct val="120000"/>
              </a:lnSpc>
            </a:pPr>
            <a:r>
              <a:rPr lang="en-US" sz="2400" b="1" dirty="0">
                <a:solidFill>
                  <a:schemeClr val="bg1"/>
                </a:solidFill>
                <a:latin typeface="Century Gothic" panose="020B0502020202020204" pitchFamily="34" charset="0"/>
              </a:rPr>
              <a:t>2️⃣ Text Preprocessing Techniques: </a:t>
            </a:r>
            <a:r>
              <a:rPr lang="en-US" sz="2400" dirty="0">
                <a:solidFill>
                  <a:schemeClr val="bg1"/>
                </a:solidFill>
                <a:latin typeface="Century Gothic" panose="020B0502020202020204" pitchFamily="34" charset="0"/>
              </a:rPr>
              <a:t>Lowercasing, Removing Punctuation Marks, Removing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(i.e. like A, of, in, </a:t>
            </a:r>
            <a:r>
              <a:rPr lang="en-US" sz="2400" dirty="0" err="1">
                <a:solidFill>
                  <a:schemeClr val="bg1"/>
                </a:solidFill>
                <a:latin typeface="Century Gothic" panose="020B0502020202020204" pitchFamily="34" charset="0"/>
              </a:rPr>
              <a:t>etc</a:t>
            </a:r>
            <a:r>
              <a:rPr lang="en-US" sz="2400" dirty="0">
                <a:solidFill>
                  <a:schemeClr val="bg1"/>
                </a:solidFill>
                <a:latin typeface="Century Gothic" panose="020B0502020202020204" pitchFamily="34" charset="0"/>
              </a:rPr>
              <a:t>), Stemming / Lemmatization. </a:t>
            </a:r>
          </a:p>
          <a:p>
            <a:pPr>
              <a:lnSpc>
                <a:spcPct val="120000"/>
              </a:lnSpc>
            </a:pPr>
            <a:r>
              <a:rPr lang="en-US" sz="2400" b="1" dirty="0">
                <a:solidFill>
                  <a:schemeClr val="bg1"/>
                </a:solidFill>
                <a:latin typeface="Century Gothic" panose="020B0502020202020204" pitchFamily="34" charset="0"/>
              </a:rPr>
              <a:t>3️⃣ How Computer Understands Text: </a:t>
            </a:r>
            <a:r>
              <a:rPr lang="en-US" sz="2400" dirty="0">
                <a:solidFill>
                  <a:schemeClr val="bg1"/>
                </a:solidFill>
                <a:latin typeface="Century Gothic" panose="020B0502020202020204" pitchFamily="34" charset="0"/>
              </a:rPr>
              <a:t>2. Tokenization</a:t>
            </a:r>
          </a:p>
          <a:p>
            <a:pPr marL="0" indent="0">
              <a:lnSpc>
                <a:spcPct val="100000"/>
              </a:lnSpc>
              <a:buNone/>
            </a:pPr>
            <a:r>
              <a:rPr lang="en-US" sz="2400" b="1" dirty="0">
                <a:solidFill>
                  <a:schemeClr val="bg1"/>
                </a:solidFill>
                <a:latin typeface="Century Gothic" panose="020B0502020202020204" pitchFamily="34" charset="0"/>
              </a:rPr>
              <a:t> 4️⃣</a:t>
            </a:r>
            <a:r>
              <a:rPr lang="en-US" sz="2400" dirty="0">
                <a:solidFill>
                  <a:schemeClr val="bg1"/>
                </a:solidFill>
                <a:latin typeface="Century Gothic" panose="020B0502020202020204" pitchFamily="34" charset="0"/>
              </a:rPr>
              <a:t> Tokenization: </a:t>
            </a:r>
            <a:r>
              <a:rPr lang="en-US" sz="2400" b="1" dirty="0">
                <a:solidFill>
                  <a:schemeClr val="bg1"/>
                </a:solidFill>
                <a:latin typeface="Century Gothic" panose="020B0502020202020204" pitchFamily="34" charset="0"/>
              </a:rPr>
              <a:t>Sentence Tokenization </a:t>
            </a:r>
            <a:r>
              <a:rPr lang="en-US" sz="2400" dirty="0">
                <a:solidFill>
                  <a:schemeClr val="bg1"/>
                </a:solidFill>
                <a:latin typeface="Century Gothic" panose="020B0502020202020204" pitchFamily="34" charset="0"/>
              </a:rPr>
              <a:t>(Sentence-Level Tokenization)</a:t>
            </a:r>
          </a:p>
          <a:p>
            <a:pPr marL="0" indent="0">
              <a:lnSpc>
                <a:spcPct val="100000"/>
              </a:lnSpc>
              <a:buNone/>
            </a:pPr>
            <a:r>
              <a:rPr lang="en-US" sz="2400" b="1" dirty="0">
                <a:solidFill>
                  <a:schemeClr val="bg1"/>
                </a:solidFill>
                <a:latin typeface="Century Gothic" panose="020B0502020202020204" pitchFamily="34" charset="0"/>
              </a:rPr>
              <a:t>	Word Tokenization </a:t>
            </a:r>
            <a:r>
              <a:rPr lang="en-US" sz="2400" dirty="0">
                <a:solidFill>
                  <a:schemeClr val="bg1"/>
                </a:solidFill>
                <a:latin typeface="Century Gothic" panose="020B0502020202020204" pitchFamily="34" charset="0"/>
              </a:rPr>
              <a:t>(Word-Level Tokenization)</a:t>
            </a:r>
          </a:p>
          <a:p>
            <a:pPr marL="0" indent="0">
              <a:lnSpc>
                <a:spcPct val="100000"/>
              </a:lnSpc>
              <a:buNone/>
            </a:pPr>
            <a:r>
              <a:rPr lang="en-US" sz="2400" b="1" dirty="0">
                <a:solidFill>
                  <a:schemeClr val="bg1"/>
                </a:solidFill>
                <a:latin typeface="Century Gothic" panose="020B0502020202020204" pitchFamily="34" charset="0"/>
              </a:rPr>
              <a:t>	</a:t>
            </a: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a:t>
            </a:r>
          </a:p>
          <a:p>
            <a:pPr marL="0" indent="0">
              <a:lnSpc>
                <a:spcPct val="100000"/>
              </a:lnSpc>
              <a:buNone/>
            </a:pPr>
            <a:r>
              <a:rPr lang="en-US" sz="2400" b="1" dirty="0">
                <a:solidFill>
                  <a:schemeClr val="bg1"/>
                </a:solidFill>
                <a:latin typeface="Century Gothic" panose="020B0502020202020204" pitchFamily="34" charset="0"/>
              </a:rPr>
              <a:t>	Character-level Tokenization</a:t>
            </a:r>
            <a:endParaRPr lang="en-US" sz="2400" dirty="0">
              <a:solidFill>
                <a:schemeClr val="bg1"/>
              </a:solidFill>
              <a:latin typeface="Century Gothic" panose="020B0502020202020204" pitchFamily="34" charset="0"/>
            </a:endParaRPr>
          </a:p>
          <a:p>
            <a:pPr marL="0" indent="0">
              <a:lnSpc>
                <a:spcPct val="120000"/>
              </a:lnSpc>
              <a:buNone/>
            </a:pPr>
            <a:r>
              <a:rPr lang="en-US" sz="2400" b="1" dirty="0">
                <a:solidFill>
                  <a:schemeClr val="bg1"/>
                </a:solidFill>
                <a:latin typeface="Century Gothic" panose="020B0502020202020204" pitchFamily="34" charset="0"/>
              </a:rPr>
              <a:t> 5️⃣  How Computer Understands Text: </a:t>
            </a:r>
            <a:r>
              <a:rPr lang="en-US" sz="2400" dirty="0">
                <a:solidFill>
                  <a:schemeClr val="bg1"/>
                </a:solidFill>
                <a:latin typeface="Century Gothic" panose="020B0502020202020204" pitchFamily="34" charset="0"/>
              </a:rPr>
              <a:t>3. Numerical Representation</a:t>
            </a:r>
          </a:p>
          <a:p>
            <a:pPr>
              <a:lnSpc>
                <a:spcPct val="120000"/>
              </a:lnSpc>
            </a:pPr>
            <a:r>
              <a:rPr lang="en-US" sz="2400" dirty="0">
                <a:solidFill>
                  <a:schemeClr val="bg1"/>
                </a:solidFill>
                <a:latin typeface="Century Gothic" panose="020B0502020202020204" pitchFamily="34" charset="0"/>
              </a:rPr>
              <a:t>6️⃣</a:t>
            </a:r>
            <a:r>
              <a:rPr lang="en-US" sz="2400" b="1" dirty="0">
                <a:solidFill>
                  <a:schemeClr val="bg1"/>
                </a:solidFill>
                <a:latin typeface="Century Gothic" panose="020B0502020202020204" pitchFamily="34" charset="0"/>
              </a:rPr>
              <a:t> Numerical Representation: </a:t>
            </a:r>
            <a:r>
              <a:rPr lang="en-US" sz="2400" dirty="0">
                <a:solidFill>
                  <a:schemeClr val="bg1"/>
                </a:solidFill>
                <a:latin typeface="Century Gothic" panose="020B0502020202020204" pitchFamily="34" charset="0"/>
              </a:rPr>
              <a:t>Vocabulary and Integer Encoding</a:t>
            </a:r>
          </a:p>
          <a:p>
            <a:pPr>
              <a:lnSpc>
                <a:spcPct val="120000"/>
              </a:lnSpc>
            </a:pPr>
            <a:r>
              <a:rPr lang="en-US" sz="2400" dirty="0">
                <a:solidFill>
                  <a:schemeClr val="bg1"/>
                </a:solidFill>
                <a:latin typeface="Century Gothic" panose="020B0502020202020204" pitchFamily="34" charset="0"/>
              </a:rPr>
              <a:t>7️⃣</a:t>
            </a:r>
            <a:r>
              <a:rPr lang="en-US" sz="2400" b="1" dirty="0">
                <a:solidFill>
                  <a:schemeClr val="bg1"/>
                </a:solidFill>
                <a:latin typeface="Century Gothic" panose="020B0502020202020204" pitchFamily="34" charset="0"/>
              </a:rPr>
              <a:t> Numerical Representation: </a:t>
            </a:r>
            <a:r>
              <a:rPr lang="en-US" sz="2400" dirty="0">
                <a:solidFill>
                  <a:schemeClr val="bg1"/>
                </a:solidFill>
                <a:latin typeface="Century Gothic" panose="020B0502020202020204" pitchFamily="34" charset="0"/>
              </a:rPr>
              <a:t>One Hot Encoding</a:t>
            </a:r>
          </a:p>
        </p:txBody>
      </p:sp>
      <p:sp>
        <p:nvSpPr>
          <p:cNvPr id="5" name="Footer Placeholder 4">
            <a:extLst>
              <a:ext uri="{FF2B5EF4-FFF2-40B4-BE49-F238E27FC236}">
                <a16:creationId xmlns:a16="http://schemas.microsoft.com/office/drawing/2014/main" id="{7A6B4248-A32F-897B-BC6D-5D91C043AB4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3B4A150-75E9-2EA4-E7B0-7A84F60B948B}"/>
              </a:ext>
            </a:extLst>
          </p:cNvPr>
          <p:cNvSpPr>
            <a:spLocks noGrp="1"/>
          </p:cNvSpPr>
          <p:nvPr>
            <p:ph type="sldNum" sz="quarter" idx="12"/>
          </p:nvPr>
        </p:nvSpPr>
        <p:spPr/>
        <p:txBody>
          <a:bodyPr/>
          <a:lstStyle/>
          <a:p>
            <a:fld id="{7F537688-BEAE-4904-826F-1C1E0645A5D0}" type="slidenum">
              <a:rPr lang="en-US" sz="2000" smtClean="0"/>
              <a:t>115</a:t>
            </a:fld>
            <a:endParaRPr lang="en-US" sz="2000" dirty="0"/>
          </a:p>
        </p:txBody>
      </p:sp>
      <p:sp>
        <p:nvSpPr>
          <p:cNvPr id="4" name="TextBox 3">
            <a:extLst>
              <a:ext uri="{FF2B5EF4-FFF2-40B4-BE49-F238E27FC236}">
                <a16:creationId xmlns:a16="http://schemas.microsoft.com/office/drawing/2014/main" id="{4EBE43B5-5145-7801-D48A-3C891E4BBCCE}"/>
              </a:ext>
            </a:extLst>
          </p:cNvPr>
          <p:cNvSpPr txBox="1"/>
          <p:nvPr/>
        </p:nvSpPr>
        <p:spPr>
          <a:xfrm rot="21321536">
            <a:off x="461072" y="353347"/>
            <a:ext cx="2246046"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Before we begin</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215138505"/>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10D0612-C303-C822-B78C-DBF9B73CD7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4EFED0-1FF7-2304-34EE-A96271A9C96D}"/>
              </a:ext>
            </a:extLst>
          </p:cNvPr>
          <p:cNvSpPr>
            <a:spLocks noGrp="1"/>
          </p:cNvSpPr>
          <p:nvPr>
            <p:ph type="title"/>
          </p:nvPr>
        </p:nvSpPr>
        <p:spPr/>
        <p:txBody>
          <a:bodyPr/>
          <a:lstStyle/>
          <a:p>
            <a:r>
              <a:rPr lang="en-US" dirty="0">
                <a:solidFill>
                  <a:srgbClr val="DD9C19"/>
                </a:solidFill>
                <a:latin typeface="Century Gothic" panose="020B0502020202020204" pitchFamily="34" charset="0"/>
              </a:rPr>
              <a:t>Course Structure</a:t>
            </a:r>
          </a:p>
        </p:txBody>
      </p:sp>
      <p:sp>
        <p:nvSpPr>
          <p:cNvPr id="3" name="Content Placeholder 2">
            <a:extLst>
              <a:ext uri="{FF2B5EF4-FFF2-40B4-BE49-F238E27FC236}">
                <a16:creationId xmlns:a16="http://schemas.microsoft.com/office/drawing/2014/main" id="{B2F3082B-C976-E2CF-DEF1-DB61588CB676}"/>
              </a:ext>
            </a:extLst>
          </p:cNvPr>
          <p:cNvSpPr>
            <a:spLocks noGrp="1"/>
          </p:cNvSpPr>
          <p:nvPr>
            <p:ph idx="1"/>
          </p:nvPr>
        </p:nvSpPr>
        <p:spPr/>
        <p:txBody>
          <a:bodyPr>
            <a:normAutofit/>
          </a:bodyPr>
          <a:lstStyle/>
          <a:p>
            <a:r>
              <a:rPr lang="en-US" dirty="0">
                <a:solidFill>
                  <a:schemeClr val="bg1"/>
                </a:solidFill>
                <a:latin typeface="Century Gothic" panose="020B0502020202020204" pitchFamily="34" charset="0"/>
              </a:rPr>
              <a:t>1️⃣ Numerical Representation: Word Embedding</a:t>
            </a:r>
          </a:p>
          <a:p>
            <a:r>
              <a:rPr lang="en-US" dirty="0">
                <a:solidFill>
                  <a:schemeClr val="bg1"/>
                </a:solidFill>
                <a:latin typeface="Century Gothic" panose="020B0502020202020204" pitchFamily="34" charset="0"/>
              </a:rPr>
              <a:t>2️⃣ Working with </a:t>
            </a:r>
            <a:r>
              <a:rPr lang="en-US" sz="2000" b="1" dirty="0">
                <a:solidFill>
                  <a:schemeClr val="bg1"/>
                </a:solidFill>
                <a:latin typeface="Century Gothic" panose="020B0502020202020204" pitchFamily="34" charset="0"/>
              </a:rPr>
              <a:t>Word2Vec</a:t>
            </a:r>
            <a:endParaRPr lang="en-US"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3️⃣ Working with </a:t>
            </a:r>
            <a:r>
              <a:rPr lang="en-US" sz="2000" b="1" dirty="0">
                <a:solidFill>
                  <a:schemeClr val="bg1"/>
                </a:solidFill>
                <a:latin typeface="Century Gothic" panose="020B0502020202020204" pitchFamily="34" charset="0"/>
              </a:rPr>
              <a:t>Glove</a:t>
            </a:r>
            <a:endParaRPr lang="en-US"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4️⃣ Discussing </a:t>
            </a:r>
            <a:r>
              <a:rPr lang="en-US" b="1" dirty="0">
                <a:solidFill>
                  <a:schemeClr val="bg1"/>
                </a:solidFill>
                <a:latin typeface="Century Gothic" panose="020B0502020202020204" pitchFamily="34" charset="0"/>
              </a:rPr>
              <a:t>t-distributed stochastic neighbor embedding, t-SNE (pronounced tee-</a:t>
            </a:r>
            <a:r>
              <a:rPr lang="en-US" b="1" dirty="0" err="1">
                <a:solidFill>
                  <a:schemeClr val="bg1"/>
                </a:solidFill>
                <a:latin typeface="Century Gothic" panose="020B0502020202020204" pitchFamily="34" charset="0"/>
              </a:rPr>
              <a:t>snee</a:t>
            </a:r>
            <a:r>
              <a:rPr lang="en-US" b="1" dirty="0">
                <a:solidFill>
                  <a:schemeClr val="bg1"/>
                </a:solidFill>
                <a:latin typeface="Century Gothic" panose="020B0502020202020204" pitchFamily="34" charset="0"/>
              </a:rPr>
              <a:t>) </a:t>
            </a:r>
          </a:p>
          <a:p>
            <a:r>
              <a:rPr lang="en-US" dirty="0">
                <a:solidFill>
                  <a:schemeClr val="bg1"/>
                </a:solidFill>
                <a:latin typeface="Century Gothic" panose="020B0502020202020204" pitchFamily="34" charset="0"/>
              </a:rPr>
              <a:t>5️⃣</a:t>
            </a:r>
            <a:r>
              <a:rPr lang="en-US" sz="2000" b="1" dirty="0" err="1">
                <a:solidFill>
                  <a:schemeClr val="bg1"/>
                </a:solidFill>
                <a:latin typeface="Century Gothic" panose="020B0502020202020204" pitchFamily="34" charset="0"/>
              </a:rPr>
              <a:t>FastText</a:t>
            </a:r>
            <a:endParaRPr lang="en-US"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6️⃣ </a:t>
            </a:r>
            <a:r>
              <a:rPr lang="en-US" sz="2000" b="1" dirty="0">
                <a:solidFill>
                  <a:schemeClr val="bg1"/>
                </a:solidFill>
                <a:latin typeface="Century Gothic" panose="020B0502020202020204" pitchFamily="34" charset="0"/>
              </a:rPr>
              <a:t>BERT </a:t>
            </a:r>
            <a:r>
              <a:rPr lang="en-US" sz="2000" dirty="0">
                <a:solidFill>
                  <a:schemeClr val="bg1"/>
                </a:solidFill>
                <a:latin typeface="Century Gothic" panose="020B0502020202020204" pitchFamily="34" charset="0"/>
              </a:rPr>
              <a:t>(bi-directional encoder representations from transformers)</a:t>
            </a:r>
          </a:p>
          <a:p>
            <a:r>
              <a:rPr lang="en-US" dirty="0">
                <a:solidFill>
                  <a:schemeClr val="bg1"/>
                </a:solidFill>
                <a:latin typeface="Century Gothic" panose="020B0502020202020204" pitchFamily="34" charset="0"/>
              </a:rPr>
              <a:t>7️⃣</a:t>
            </a:r>
          </a:p>
        </p:txBody>
      </p:sp>
      <p:sp>
        <p:nvSpPr>
          <p:cNvPr id="5" name="Footer Placeholder 4">
            <a:extLst>
              <a:ext uri="{FF2B5EF4-FFF2-40B4-BE49-F238E27FC236}">
                <a16:creationId xmlns:a16="http://schemas.microsoft.com/office/drawing/2014/main" id="{4EC4982D-EBD6-1FA7-9504-F0C153209EA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81E9E51-D6C7-1018-2342-17730071133A}"/>
              </a:ext>
            </a:extLst>
          </p:cNvPr>
          <p:cNvSpPr>
            <a:spLocks noGrp="1"/>
          </p:cNvSpPr>
          <p:nvPr>
            <p:ph type="sldNum" sz="quarter" idx="12"/>
          </p:nvPr>
        </p:nvSpPr>
        <p:spPr/>
        <p:txBody>
          <a:bodyPr/>
          <a:lstStyle/>
          <a:p>
            <a:fld id="{7F537688-BEAE-4904-826F-1C1E0645A5D0}" type="slidenum">
              <a:rPr lang="en-US" sz="2000" smtClean="0"/>
              <a:t>116</a:t>
            </a:fld>
            <a:endParaRPr lang="en-US" sz="2000" dirty="0"/>
          </a:p>
        </p:txBody>
      </p:sp>
      <p:sp>
        <p:nvSpPr>
          <p:cNvPr id="7" name="TextBox 6">
            <a:extLst>
              <a:ext uri="{FF2B5EF4-FFF2-40B4-BE49-F238E27FC236}">
                <a16:creationId xmlns:a16="http://schemas.microsoft.com/office/drawing/2014/main" id="{6AF4B651-7451-B7A0-CB01-3B3D441FEC00}"/>
              </a:ext>
            </a:extLst>
          </p:cNvPr>
          <p:cNvSpPr txBox="1"/>
          <p:nvPr/>
        </p:nvSpPr>
        <p:spPr>
          <a:xfrm rot="21321536">
            <a:off x="4402857" y="5110964"/>
            <a:ext cx="1991081"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And lots more</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549107623"/>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CEF8604-971B-BD9E-7644-EAF4722E48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0FABE6-1DFD-B9F0-A6DE-6E5B690BA95C}"/>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9BF429A8-4E5C-CC5E-3CA6-4D76D6BF9215}"/>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There are several ways to do this:</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Word Embeddings (aka Word Vectors) which uses techniques like </a:t>
            </a: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t>
            </a:r>
            <a:r>
              <a:rPr lang="en-US" sz="2400" b="1" dirty="0" err="1">
                <a:solidFill>
                  <a:schemeClr val="bg1"/>
                </a:solidFill>
                <a:latin typeface="Century Gothic" panose="020B0502020202020204" pitchFamily="34" charset="0"/>
              </a:rPr>
              <a:t>FastText</a:t>
            </a:r>
            <a:r>
              <a:rPr lang="en-US" sz="2400" b="1" dirty="0">
                <a:solidFill>
                  <a:schemeClr val="bg1"/>
                </a:solidFill>
                <a:latin typeface="Century Gothic" panose="020B0502020202020204" pitchFamily="34" charset="0"/>
              </a:rPr>
              <a:t>, BERT, or by creating an embedding layer and training </a:t>
            </a:r>
            <a:r>
              <a:rPr lang="en-US" sz="2400" dirty="0">
                <a:solidFill>
                  <a:schemeClr val="bg1"/>
                </a:solidFill>
                <a:latin typeface="Century Gothic" panose="020B0502020202020204" pitchFamily="34" charset="0"/>
              </a:rPr>
              <a:t>(</a:t>
            </a:r>
            <a:r>
              <a:rPr lang="en-US" sz="2400" dirty="0" err="1">
                <a:solidFill>
                  <a:schemeClr val="bg1"/>
                </a:solidFill>
                <a:latin typeface="Century Gothic" panose="020B0502020202020204" pitchFamily="34" charset="0"/>
              </a:rPr>
              <a:t>i.e</a:t>
            </a:r>
            <a:r>
              <a:rPr lang="en-US" sz="2400" dirty="0">
                <a:solidFill>
                  <a:schemeClr val="bg1"/>
                </a:solidFill>
                <a:latin typeface="Century Gothic" panose="020B0502020202020204" pitchFamily="34" charset="0"/>
              </a:rPr>
              <a:t> creating your model to be used for embedding).</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One-Hot Encoding</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Vocabulary and Integer Encoding</a:t>
            </a:r>
          </a:p>
        </p:txBody>
      </p:sp>
      <p:sp>
        <p:nvSpPr>
          <p:cNvPr id="5" name="Footer Placeholder 4">
            <a:extLst>
              <a:ext uri="{FF2B5EF4-FFF2-40B4-BE49-F238E27FC236}">
                <a16:creationId xmlns:a16="http://schemas.microsoft.com/office/drawing/2014/main" id="{C5032BBE-AB3B-BF11-9236-8010BFB0BBD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22426B6-477D-9639-10E4-C58C68497B21}"/>
              </a:ext>
            </a:extLst>
          </p:cNvPr>
          <p:cNvSpPr>
            <a:spLocks noGrp="1"/>
          </p:cNvSpPr>
          <p:nvPr>
            <p:ph type="sldNum" sz="quarter" idx="12"/>
          </p:nvPr>
        </p:nvSpPr>
        <p:spPr/>
        <p:txBody>
          <a:bodyPr/>
          <a:lstStyle/>
          <a:p>
            <a:fld id="{7F537688-BEAE-4904-826F-1C1E0645A5D0}" type="slidenum">
              <a:rPr lang="en-US" sz="2000" smtClean="0"/>
              <a:t>117</a:t>
            </a:fld>
            <a:endParaRPr lang="en-US" sz="2000" dirty="0"/>
          </a:p>
        </p:txBody>
      </p:sp>
      <p:sp>
        <p:nvSpPr>
          <p:cNvPr id="4" name="Content Placeholder 2">
            <a:extLst>
              <a:ext uri="{FF2B5EF4-FFF2-40B4-BE49-F238E27FC236}">
                <a16:creationId xmlns:a16="http://schemas.microsoft.com/office/drawing/2014/main" id="{B14EF6D7-A7E4-629D-8441-FFD9B4C2070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51269797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34F6A9D-14EE-EC57-B229-C3D8C3B249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1DAB41-F156-906F-CA20-F944B2D9395D}"/>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0669CC17-47B3-60D7-8941-87A71F9B4225}"/>
              </a:ext>
            </a:extLst>
          </p:cNvPr>
          <p:cNvSpPr>
            <a:spLocks noGrp="1"/>
          </p:cNvSpPr>
          <p:nvPr>
            <p:ph idx="1"/>
          </p:nvPr>
        </p:nvSpPr>
        <p:spPr>
          <a:xfrm>
            <a:off x="1097280" y="1845735"/>
            <a:ext cx="10404244" cy="3006922"/>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Word Embeddings (aka Word Vectors): </a:t>
            </a:r>
            <a:r>
              <a:rPr lang="en-US" sz="2400" dirty="0">
                <a:solidFill>
                  <a:schemeClr val="bg1"/>
                </a:solidFill>
                <a:latin typeface="Century Gothic" panose="020B0502020202020204" pitchFamily="34" charset="0"/>
              </a:rPr>
              <a:t>a specific and powerful type of numerical representation designed to capture </a:t>
            </a:r>
            <a:r>
              <a:rPr lang="en-US" sz="2400" b="1" dirty="0">
                <a:solidFill>
                  <a:schemeClr val="bg1"/>
                </a:solidFill>
                <a:latin typeface="Century Gothic" panose="020B0502020202020204" pitchFamily="34" charset="0"/>
              </a:rPr>
              <a:t>semantic meaning.</a:t>
            </a:r>
          </a:p>
          <a:p>
            <a:pPr marL="0" indent="0">
              <a:lnSpc>
                <a:spcPct val="100000"/>
              </a:lnSpc>
              <a:buNone/>
            </a:pPr>
            <a:r>
              <a:rPr lang="en-US" sz="2400" dirty="0">
                <a:solidFill>
                  <a:schemeClr val="bg1"/>
                </a:solidFill>
                <a:latin typeface="Century Gothic" panose="020B0502020202020204" pitchFamily="34" charset="0"/>
              </a:rPr>
              <a:t>Vector representations of words are the information-dense alternative to one-hot encodings of words. Whereas one-hot representations capture information about word location only, word vectors </a:t>
            </a:r>
            <a:r>
              <a:rPr lang="en-US" sz="2400" b="1" dirty="0">
                <a:solidFill>
                  <a:schemeClr val="bg1"/>
                </a:solidFill>
                <a:latin typeface="Century Gothic" panose="020B0502020202020204" pitchFamily="34" charset="0"/>
              </a:rPr>
              <a:t>(also known as word embeddings or vector-space embeddings) </a:t>
            </a:r>
            <a:r>
              <a:rPr lang="en-US" sz="2400" dirty="0">
                <a:solidFill>
                  <a:schemeClr val="bg1"/>
                </a:solidFill>
                <a:latin typeface="Century Gothic" panose="020B0502020202020204" pitchFamily="34" charset="0"/>
              </a:rPr>
              <a:t>capture information about word meaning as well as location.</a:t>
            </a:r>
          </a:p>
        </p:txBody>
      </p:sp>
      <p:sp>
        <p:nvSpPr>
          <p:cNvPr id="5" name="Footer Placeholder 4">
            <a:extLst>
              <a:ext uri="{FF2B5EF4-FFF2-40B4-BE49-F238E27FC236}">
                <a16:creationId xmlns:a16="http://schemas.microsoft.com/office/drawing/2014/main" id="{232F89D1-C265-7750-5603-061CE4ED5DF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C4037F3-DE09-5430-442D-6B9233060794}"/>
              </a:ext>
            </a:extLst>
          </p:cNvPr>
          <p:cNvSpPr>
            <a:spLocks noGrp="1"/>
          </p:cNvSpPr>
          <p:nvPr>
            <p:ph type="sldNum" sz="quarter" idx="12"/>
          </p:nvPr>
        </p:nvSpPr>
        <p:spPr/>
        <p:txBody>
          <a:bodyPr/>
          <a:lstStyle/>
          <a:p>
            <a:fld id="{7F537688-BEAE-4904-826F-1C1E0645A5D0}" type="slidenum">
              <a:rPr lang="en-US" sz="2000" smtClean="0"/>
              <a:t>118</a:t>
            </a:fld>
            <a:endParaRPr lang="en-US" sz="2000" dirty="0"/>
          </a:p>
        </p:txBody>
      </p:sp>
      <p:sp>
        <p:nvSpPr>
          <p:cNvPr id="4" name="Content Placeholder 2">
            <a:extLst>
              <a:ext uri="{FF2B5EF4-FFF2-40B4-BE49-F238E27FC236}">
                <a16:creationId xmlns:a16="http://schemas.microsoft.com/office/drawing/2014/main" id="{0E13ABDB-69BD-88D2-C762-069A0D679C3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1164F3E8-C3A5-E20A-8C36-1FF7E349B963}"/>
              </a:ext>
            </a:extLst>
          </p:cNvPr>
          <p:cNvPicPr>
            <a:picLocks noChangeAspect="1"/>
          </p:cNvPicPr>
          <p:nvPr/>
        </p:nvPicPr>
        <p:blipFill>
          <a:blip r:embed="rId2"/>
          <a:srcRect l="5663" t="25333" r="21658" b="53512"/>
          <a:stretch/>
        </p:blipFill>
        <p:spPr>
          <a:xfrm>
            <a:off x="1097280" y="4689935"/>
            <a:ext cx="10576592" cy="1731654"/>
          </a:xfrm>
          <a:prstGeom prst="rect">
            <a:avLst/>
          </a:prstGeom>
        </p:spPr>
      </p:pic>
    </p:spTree>
    <p:extLst>
      <p:ext uri="{BB962C8B-B14F-4D97-AF65-F5344CB8AC3E}">
        <p14:creationId xmlns:p14="http://schemas.microsoft.com/office/powerpoint/2010/main" val="388867444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C86ED17-2FC5-4F92-DE85-CAE3D01470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2F8D8D-BD8F-64C8-4566-EA50913248A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A1CEFD96-A719-8E5F-5189-82CC8B384393}"/>
              </a:ext>
            </a:extLst>
          </p:cNvPr>
          <p:cNvSpPr>
            <a:spLocks noGrp="1"/>
          </p:cNvSpPr>
          <p:nvPr>
            <p:ph idx="1"/>
          </p:nvPr>
        </p:nvSpPr>
        <p:spPr>
          <a:xfrm>
            <a:off x="362139" y="1800420"/>
            <a:ext cx="7170345" cy="4575854"/>
          </a:xfrm>
        </p:spPr>
        <p:txBody>
          <a:bodyPr>
            <a:normAutofit lnSpcReduction="10000"/>
          </a:bodyPr>
          <a:lstStyle/>
          <a:p>
            <a:pPr marL="0" indent="0">
              <a:lnSpc>
                <a:spcPct val="100000"/>
              </a:lnSpc>
              <a:buNone/>
            </a:pPr>
            <a:r>
              <a:rPr lang="en-US" sz="2400" dirty="0">
                <a:solidFill>
                  <a:schemeClr val="bg1"/>
                </a:solidFill>
                <a:latin typeface="Century Gothic" panose="020B0502020202020204" pitchFamily="34" charset="0"/>
              </a:rPr>
              <a:t>The key advantage, word vectors enable deep learning NLP models to automatically learn linguistic features.</a:t>
            </a:r>
          </a:p>
          <a:p>
            <a:pPr marL="0" indent="0">
              <a:lnSpc>
                <a:spcPct val="100000"/>
              </a:lnSpc>
              <a:buNone/>
            </a:pPr>
            <a:r>
              <a:rPr lang="en-US" sz="2400" b="1" dirty="0">
                <a:solidFill>
                  <a:schemeClr val="bg1"/>
                </a:solidFill>
                <a:latin typeface="Century Gothic" panose="020B0502020202020204" pitchFamily="34" charset="0"/>
              </a:rPr>
              <a:t>For instance, </a:t>
            </a:r>
            <a:r>
              <a:rPr lang="en-US" sz="2400" dirty="0">
                <a:solidFill>
                  <a:schemeClr val="bg1"/>
                </a:solidFill>
                <a:latin typeface="Century Gothic" panose="020B0502020202020204" pitchFamily="34" charset="0"/>
              </a:rPr>
              <a:t>four words are embedded on a 2D plane: cat, dog, wolf, and tiger.</a:t>
            </a:r>
          </a:p>
          <a:p>
            <a:pPr marL="0" indent="0">
              <a:lnSpc>
                <a:spcPct val="100000"/>
              </a:lnSpc>
              <a:buNone/>
            </a:pPr>
            <a:r>
              <a:rPr lang="en-US" sz="2400" dirty="0">
                <a:solidFill>
                  <a:schemeClr val="bg1"/>
                </a:solidFill>
                <a:latin typeface="Century Gothic" panose="020B0502020202020204" pitchFamily="34" charset="0"/>
              </a:rPr>
              <a:t>The same vector allows us to go from </a:t>
            </a:r>
            <a:r>
              <a:rPr lang="en-US" sz="2400" b="1" dirty="0">
                <a:solidFill>
                  <a:schemeClr val="bg1"/>
                </a:solidFill>
                <a:latin typeface="Century Gothic" panose="020B0502020202020204" pitchFamily="34" charset="0"/>
              </a:rPr>
              <a:t>cat</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tiger</a:t>
            </a:r>
            <a:r>
              <a:rPr lang="en-US" sz="2400" dirty="0">
                <a:solidFill>
                  <a:schemeClr val="bg1"/>
                </a:solidFill>
                <a:latin typeface="Century Gothic" panose="020B0502020202020204" pitchFamily="34" charset="0"/>
              </a:rPr>
              <a:t> and from </a:t>
            </a:r>
            <a:r>
              <a:rPr lang="en-US" sz="2400" b="1" dirty="0">
                <a:solidFill>
                  <a:schemeClr val="bg1"/>
                </a:solidFill>
                <a:latin typeface="Century Gothic" panose="020B0502020202020204" pitchFamily="34" charset="0"/>
              </a:rPr>
              <a:t>dog</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wolf. </a:t>
            </a:r>
            <a:r>
              <a:rPr lang="en-US" sz="2400" dirty="0">
                <a:solidFill>
                  <a:schemeClr val="bg1"/>
                </a:solidFill>
                <a:latin typeface="Century Gothic" panose="020B0502020202020204" pitchFamily="34" charset="0"/>
              </a:rPr>
              <a:t>This vector could be interpreted as the </a:t>
            </a:r>
            <a:r>
              <a:rPr lang="en-US" sz="2400" b="1" dirty="0">
                <a:solidFill>
                  <a:schemeClr val="bg1"/>
                </a:solidFill>
                <a:latin typeface="Century Gothic" panose="020B0502020202020204" pitchFamily="34" charset="0"/>
              </a:rPr>
              <a:t>“from pet to wild animal” </a:t>
            </a:r>
            <a:r>
              <a:rPr lang="en-US" sz="2400" dirty="0">
                <a:solidFill>
                  <a:schemeClr val="bg1"/>
                </a:solidFill>
                <a:latin typeface="Century Gothic" panose="020B0502020202020204" pitchFamily="34" charset="0"/>
              </a:rPr>
              <a:t>vector.</a:t>
            </a:r>
          </a:p>
          <a:p>
            <a:pPr marL="0" indent="0">
              <a:lnSpc>
                <a:spcPct val="100000"/>
              </a:lnSpc>
              <a:buNone/>
            </a:pPr>
            <a:r>
              <a:rPr lang="en-US" sz="2400" dirty="0">
                <a:solidFill>
                  <a:schemeClr val="bg1"/>
                </a:solidFill>
                <a:latin typeface="Century Gothic" panose="020B0502020202020204" pitchFamily="34" charset="0"/>
              </a:rPr>
              <a:t>Similarly, another vector lets us go from </a:t>
            </a:r>
            <a:r>
              <a:rPr lang="en-US" sz="2400" b="1" dirty="0">
                <a:solidFill>
                  <a:schemeClr val="bg1"/>
                </a:solidFill>
                <a:latin typeface="Century Gothic" panose="020B0502020202020204" pitchFamily="34" charset="0"/>
              </a:rPr>
              <a:t>dog</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cat</a:t>
            </a:r>
            <a:r>
              <a:rPr lang="en-US" sz="2400" dirty="0">
                <a:solidFill>
                  <a:schemeClr val="bg1"/>
                </a:solidFill>
                <a:latin typeface="Century Gothic" panose="020B0502020202020204" pitchFamily="34" charset="0"/>
              </a:rPr>
              <a:t> and from </a:t>
            </a:r>
            <a:r>
              <a:rPr lang="en-US" sz="2400" b="1" dirty="0">
                <a:solidFill>
                  <a:schemeClr val="bg1"/>
                </a:solidFill>
                <a:latin typeface="Century Gothic" panose="020B0502020202020204" pitchFamily="34" charset="0"/>
              </a:rPr>
              <a:t>wolf</a:t>
            </a:r>
            <a:r>
              <a:rPr lang="en-US" sz="2400" dirty="0">
                <a:solidFill>
                  <a:schemeClr val="bg1"/>
                </a:solidFill>
                <a:latin typeface="Century Gothic" panose="020B0502020202020204" pitchFamily="34" charset="0"/>
              </a:rPr>
              <a:t> to </a:t>
            </a:r>
            <a:r>
              <a:rPr lang="en-US" sz="2400" b="1" dirty="0">
                <a:solidFill>
                  <a:schemeClr val="bg1"/>
                </a:solidFill>
                <a:latin typeface="Century Gothic" panose="020B0502020202020204" pitchFamily="34" charset="0"/>
              </a:rPr>
              <a:t>tiger</a:t>
            </a:r>
            <a:r>
              <a:rPr lang="en-US" sz="2400" dirty="0">
                <a:solidFill>
                  <a:schemeClr val="bg1"/>
                </a:solidFill>
                <a:latin typeface="Century Gothic" panose="020B0502020202020204" pitchFamily="34" charset="0"/>
              </a:rPr>
              <a:t>, which could be interpreted as a </a:t>
            </a:r>
            <a:r>
              <a:rPr lang="en-US" sz="2400" b="1" dirty="0">
                <a:solidFill>
                  <a:schemeClr val="bg1"/>
                </a:solidFill>
                <a:latin typeface="Century Gothic" panose="020B0502020202020204" pitchFamily="34" charset="0"/>
              </a:rPr>
              <a:t>“from canine to feline” </a:t>
            </a:r>
            <a:r>
              <a:rPr lang="en-US" sz="2400" dirty="0">
                <a:solidFill>
                  <a:schemeClr val="bg1"/>
                </a:solidFill>
                <a:latin typeface="Century Gothic" panose="020B0502020202020204" pitchFamily="34" charset="0"/>
              </a:rPr>
              <a:t>vector.</a:t>
            </a:r>
          </a:p>
        </p:txBody>
      </p:sp>
      <p:sp>
        <p:nvSpPr>
          <p:cNvPr id="5" name="Footer Placeholder 4">
            <a:extLst>
              <a:ext uri="{FF2B5EF4-FFF2-40B4-BE49-F238E27FC236}">
                <a16:creationId xmlns:a16="http://schemas.microsoft.com/office/drawing/2014/main" id="{6A8D6B56-3EE6-1DBB-20EC-34BD7854D99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4FE017C-8593-F1AE-A69D-E153E12A1FE1}"/>
              </a:ext>
            </a:extLst>
          </p:cNvPr>
          <p:cNvSpPr>
            <a:spLocks noGrp="1"/>
          </p:cNvSpPr>
          <p:nvPr>
            <p:ph type="sldNum" sz="quarter" idx="12"/>
          </p:nvPr>
        </p:nvSpPr>
        <p:spPr/>
        <p:txBody>
          <a:bodyPr/>
          <a:lstStyle/>
          <a:p>
            <a:fld id="{7F537688-BEAE-4904-826F-1C1E0645A5D0}" type="slidenum">
              <a:rPr lang="en-US" sz="2000" smtClean="0"/>
              <a:t>119</a:t>
            </a:fld>
            <a:endParaRPr lang="en-US" sz="2000" dirty="0"/>
          </a:p>
        </p:txBody>
      </p:sp>
      <p:sp>
        <p:nvSpPr>
          <p:cNvPr id="4" name="Content Placeholder 2">
            <a:extLst>
              <a:ext uri="{FF2B5EF4-FFF2-40B4-BE49-F238E27FC236}">
                <a16:creationId xmlns:a16="http://schemas.microsoft.com/office/drawing/2014/main" id="{F2336F34-1D11-FF5B-178A-650D1B6E975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F037B6C7-90CF-9F16-87A4-7E1D7B942350}"/>
              </a:ext>
            </a:extLst>
          </p:cNvPr>
          <p:cNvPicPr>
            <a:picLocks noChangeAspect="1"/>
          </p:cNvPicPr>
          <p:nvPr/>
        </p:nvPicPr>
        <p:blipFill>
          <a:blip r:embed="rId2"/>
          <a:srcRect l="17005" t="51749" r="63317" b="13003"/>
          <a:stretch/>
        </p:blipFill>
        <p:spPr>
          <a:xfrm>
            <a:off x="7666459" y="1845735"/>
            <a:ext cx="4296301" cy="4328728"/>
          </a:xfrm>
          <a:prstGeom prst="rect">
            <a:avLst/>
          </a:prstGeom>
        </p:spPr>
      </p:pic>
      <p:sp>
        <p:nvSpPr>
          <p:cNvPr id="9" name="TextBox 8">
            <a:extLst>
              <a:ext uri="{FF2B5EF4-FFF2-40B4-BE49-F238E27FC236}">
                <a16:creationId xmlns:a16="http://schemas.microsoft.com/office/drawing/2014/main" id="{3915D262-1212-A888-7811-D79B9CAD14CE}"/>
              </a:ext>
            </a:extLst>
          </p:cNvPr>
          <p:cNvSpPr txBox="1"/>
          <p:nvPr/>
        </p:nvSpPr>
        <p:spPr>
          <a:xfrm rot="21421172">
            <a:off x="6622580" y="1034840"/>
            <a:ext cx="5299469"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Canine== dog like, with pointy tooth btw incisors.    FELINE == cat like,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418940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16288C2-6FAC-7114-3A9E-7EC86B1D5D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DAE65C-73D9-A9BA-47C3-D15449EE4A3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EC013DF7-F848-BC10-8C92-8EC7709723FB}"/>
              </a:ext>
            </a:extLst>
          </p:cNvPr>
          <p:cNvSpPr>
            <a:spLocks noGrp="1"/>
          </p:cNvSpPr>
          <p:nvPr>
            <p:ph idx="1"/>
          </p:nvPr>
        </p:nvSpPr>
        <p:spPr>
          <a:xfrm>
            <a:off x="1097280" y="1845734"/>
            <a:ext cx="7411710" cy="3504022"/>
          </a:xfrm>
        </p:spPr>
        <p:txBody>
          <a:bodyPr>
            <a:normAutofit/>
          </a:bodyPr>
          <a:lstStyle/>
          <a:p>
            <a:pPr>
              <a:lnSpc>
                <a:spcPct val="150000"/>
              </a:lnSpc>
            </a:pPr>
            <a:r>
              <a:rPr lang="en-US" sz="2800" dirty="0">
                <a:solidFill>
                  <a:schemeClr val="bg1"/>
                </a:solidFill>
                <a:latin typeface="Century Gothic" panose="020B0502020202020204" pitchFamily="34" charset="0"/>
              </a:rPr>
              <a:t>Think of it as teaching a computer how to recognize patterns without explicitly programming it. </a:t>
            </a:r>
          </a:p>
          <a:p>
            <a:pPr>
              <a:lnSpc>
                <a:spcPct val="150000"/>
              </a:lnSpc>
            </a:pPr>
            <a:r>
              <a:rPr lang="en-US" sz="2800" dirty="0">
                <a:solidFill>
                  <a:schemeClr val="bg1"/>
                </a:solidFill>
                <a:latin typeface="Century Gothic" panose="020B0502020202020204" pitchFamily="34" charset="0"/>
              </a:rPr>
              <a:t>It uses some complex algorithms to find patterns.</a:t>
            </a:r>
          </a:p>
        </p:txBody>
      </p:sp>
      <p:sp>
        <p:nvSpPr>
          <p:cNvPr id="5" name="Footer Placeholder 4">
            <a:extLst>
              <a:ext uri="{FF2B5EF4-FFF2-40B4-BE49-F238E27FC236}">
                <a16:creationId xmlns:a16="http://schemas.microsoft.com/office/drawing/2014/main" id="{ABA491A8-FAA3-A7A6-4465-0094E0D811D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44EE265-5146-607F-A859-0992B21587F2}"/>
              </a:ext>
            </a:extLst>
          </p:cNvPr>
          <p:cNvSpPr>
            <a:spLocks noGrp="1"/>
          </p:cNvSpPr>
          <p:nvPr>
            <p:ph type="sldNum" sz="quarter" idx="12"/>
          </p:nvPr>
        </p:nvSpPr>
        <p:spPr/>
        <p:txBody>
          <a:bodyPr/>
          <a:lstStyle/>
          <a:p>
            <a:fld id="{7F537688-BEAE-4904-826F-1C1E0645A5D0}" type="slidenum">
              <a:rPr lang="en-US" sz="2000" smtClean="0"/>
              <a:t>12</a:t>
            </a:fld>
            <a:endParaRPr lang="en-US" sz="2000" dirty="0"/>
          </a:p>
        </p:txBody>
      </p:sp>
      <p:pic>
        <p:nvPicPr>
          <p:cNvPr id="1026" name="Picture 2" descr="Machine learning png images | PNGWing">
            <a:extLst>
              <a:ext uri="{FF2B5EF4-FFF2-40B4-BE49-F238E27FC236}">
                <a16:creationId xmlns:a16="http://schemas.microsoft.com/office/drawing/2014/main" id="{1B636029-A4E6-CCED-1199-F69E2B152AD6}"/>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rcRect/>
          <a:stretch>
            <a:fillRect/>
          </a:stretch>
        </p:blipFill>
        <p:spPr bwMode="auto">
          <a:xfrm>
            <a:off x="8619506" y="1845734"/>
            <a:ext cx="3429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EF18246-54C4-FF01-9D20-D8588D4531A3}"/>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900268486"/>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4EEB02C-0627-6E0E-A3C5-EB7A9547EE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F02252-BC2E-CCA2-9073-8D21A36ABCF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B31D53FF-6380-9D1D-1123-A8E03992D90C}"/>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In real-world word-embedding spaces, common examples of meaningful geometric transformations are </a:t>
            </a:r>
            <a:r>
              <a:rPr lang="en-US" sz="2400" b="1" dirty="0">
                <a:solidFill>
                  <a:schemeClr val="bg1"/>
                </a:solidFill>
                <a:latin typeface="Century Gothic" panose="020B0502020202020204" pitchFamily="34" charset="0"/>
              </a:rPr>
              <a:t>“gender” </a:t>
            </a:r>
            <a:r>
              <a:rPr lang="en-US" sz="2400" dirty="0">
                <a:solidFill>
                  <a:schemeClr val="bg1"/>
                </a:solidFill>
                <a:latin typeface="Century Gothic" panose="020B0502020202020204" pitchFamily="34" charset="0"/>
              </a:rPr>
              <a:t>vectors and </a:t>
            </a:r>
            <a:r>
              <a:rPr lang="en-US" sz="2400" b="1" dirty="0">
                <a:solidFill>
                  <a:schemeClr val="bg1"/>
                </a:solidFill>
                <a:latin typeface="Century Gothic" panose="020B0502020202020204" pitchFamily="34" charset="0"/>
              </a:rPr>
              <a:t>“plural” </a:t>
            </a:r>
            <a:r>
              <a:rPr lang="en-US" sz="2400" dirty="0">
                <a:solidFill>
                  <a:schemeClr val="bg1"/>
                </a:solidFill>
                <a:latin typeface="Century Gothic" panose="020B0502020202020204" pitchFamily="34" charset="0"/>
              </a:rPr>
              <a:t>vectors. </a:t>
            </a:r>
          </a:p>
          <a:p>
            <a:pPr marL="0" indent="0">
              <a:lnSpc>
                <a:spcPct val="100000"/>
              </a:lnSpc>
              <a:buNone/>
            </a:pPr>
            <a:r>
              <a:rPr lang="en-US" sz="2400" dirty="0">
                <a:solidFill>
                  <a:schemeClr val="bg1"/>
                </a:solidFill>
                <a:latin typeface="Century Gothic" panose="020B0502020202020204" pitchFamily="34" charset="0"/>
              </a:rPr>
              <a:t>For instance, by adding a </a:t>
            </a:r>
            <a:r>
              <a:rPr lang="en-US" sz="2400" b="1" dirty="0">
                <a:solidFill>
                  <a:schemeClr val="bg1"/>
                </a:solidFill>
                <a:latin typeface="Century Gothic" panose="020B0502020202020204" pitchFamily="34" charset="0"/>
              </a:rPr>
              <a:t>“female” </a:t>
            </a:r>
            <a:r>
              <a:rPr lang="en-US" sz="2400" dirty="0">
                <a:solidFill>
                  <a:schemeClr val="bg1"/>
                </a:solidFill>
                <a:latin typeface="Century Gothic" panose="020B0502020202020204" pitchFamily="34" charset="0"/>
              </a:rPr>
              <a:t>vector to the vector </a:t>
            </a:r>
            <a:r>
              <a:rPr lang="en-US" sz="2400" b="1" dirty="0">
                <a:solidFill>
                  <a:schemeClr val="bg1"/>
                </a:solidFill>
                <a:latin typeface="Century Gothic" panose="020B0502020202020204" pitchFamily="34" charset="0"/>
              </a:rPr>
              <a:t>“king,” </a:t>
            </a:r>
            <a:r>
              <a:rPr lang="en-US" sz="2400" dirty="0">
                <a:solidFill>
                  <a:schemeClr val="bg1"/>
                </a:solidFill>
                <a:latin typeface="Century Gothic" panose="020B0502020202020204" pitchFamily="34" charset="0"/>
              </a:rPr>
              <a:t>we obtain the vector </a:t>
            </a:r>
            <a:r>
              <a:rPr lang="en-US" sz="2400" b="1" dirty="0">
                <a:solidFill>
                  <a:schemeClr val="bg1"/>
                </a:solidFill>
                <a:latin typeface="Century Gothic" panose="020B0502020202020204" pitchFamily="34" charset="0"/>
              </a:rPr>
              <a:t>“queen.” </a:t>
            </a:r>
          </a:p>
          <a:p>
            <a:pPr marL="0" indent="0">
              <a:lnSpc>
                <a:spcPct val="100000"/>
              </a:lnSpc>
              <a:buNone/>
            </a:pPr>
            <a:r>
              <a:rPr lang="en-US" sz="2400" dirty="0">
                <a:solidFill>
                  <a:schemeClr val="bg1"/>
                </a:solidFill>
                <a:latin typeface="Century Gothic" panose="020B0502020202020204" pitchFamily="34" charset="0"/>
              </a:rPr>
              <a:t>By adding a </a:t>
            </a:r>
            <a:r>
              <a:rPr lang="en-US" sz="2400" b="1" dirty="0">
                <a:solidFill>
                  <a:schemeClr val="bg1"/>
                </a:solidFill>
                <a:latin typeface="Century Gothic" panose="020B0502020202020204" pitchFamily="34" charset="0"/>
              </a:rPr>
              <a:t>“plural” </a:t>
            </a:r>
            <a:r>
              <a:rPr lang="en-US" sz="2400" dirty="0">
                <a:solidFill>
                  <a:schemeClr val="bg1"/>
                </a:solidFill>
                <a:latin typeface="Century Gothic" panose="020B0502020202020204" pitchFamily="34" charset="0"/>
              </a:rPr>
              <a:t>vector, we obtain </a:t>
            </a:r>
            <a:r>
              <a:rPr lang="en-US" sz="2400" b="1" dirty="0">
                <a:solidFill>
                  <a:schemeClr val="bg1"/>
                </a:solidFill>
                <a:latin typeface="Century Gothic" panose="020B0502020202020204" pitchFamily="34" charset="0"/>
              </a:rPr>
              <a:t>“kings.”</a:t>
            </a:r>
          </a:p>
          <a:p>
            <a:pPr marL="0" indent="0">
              <a:lnSpc>
                <a:spcPct val="100000"/>
              </a:lnSpc>
              <a:buNone/>
            </a:pPr>
            <a:endParaRPr lang="en-US" sz="2400" b="1" dirty="0">
              <a:solidFill>
                <a:schemeClr val="bg1"/>
              </a:solidFill>
              <a:latin typeface="Century Gothic" panose="020B0502020202020204" pitchFamily="34" charset="0"/>
            </a:endParaRPr>
          </a:p>
          <a:p>
            <a:pPr marL="0" indent="0">
              <a:lnSpc>
                <a:spcPct val="100000"/>
              </a:lnSpc>
              <a:buNone/>
            </a:pPr>
            <a:r>
              <a:rPr lang="en-US" dirty="0">
                <a:solidFill>
                  <a:schemeClr val="bg1"/>
                </a:solidFill>
                <a:latin typeface="Century Gothic" panose="020B0502020202020204" pitchFamily="34" charset="0"/>
              </a:rPr>
              <a:t>Remember one-hot encoding? It tells us where a word is in a list, but it doesn't tell us anything about its meaning. It's like having a list of cities but no map to show how they're related.</a:t>
            </a:r>
          </a:p>
        </p:txBody>
      </p:sp>
      <p:sp>
        <p:nvSpPr>
          <p:cNvPr id="5" name="Footer Placeholder 4">
            <a:extLst>
              <a:ext uri="{FF2B5EF4-FFF2-40B4-BE49-F238E27FC236}">
                <a16:creationId xmlns:a16="http://schemas.microsoft.com/office/drawing/2014/main" id="{2A1CCDB1-E11C-92C6-977B-D01BFE2964F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41FF2AC-13D2-AB33-2C9C-E3C3293811AE}"/>
              </a:ext>
            </a:extLst>
          </p:cNvPr>
          <p:cNvSpPr>
            <a:spLocks noGrp="1"/>
          </p:cNvSpPr>
          <p:nvPr>
            <p:ph type="sldNum" sz="quarter" idx="12"/>
          </p:nvPr>
        </p:nvSpPr>
        <p:spPr/>
        <p:txBody>
          <a:bodyPr/>
          <a:lstStyle/>
          <a:p>
            <a:fld id="{7F537688-BEAE-4904-826F-1C1E0645A5D0}" type="slidenum">
              <a:rPr lang="en-US" sz="2000" smtClean="0"/>
              <a:t>120</a:t>
            </a:fld>
            <a:endParaRPr lang="en-US" sz="2000" dirty="0"/>
          </a:p>
        </p:txBody>
      </p:sp>
      <p:sp>
        <p:nvSpPr>
          <p:cNvPr id="4" name="Content Placeholder 2">
            <a:extLst>
              <a:ext uri="{FF2B5EF4-FFF2-40B4-BE49-F238E27FC236}">
                <a16:creationId xmlns:a16="http://schemas.microsoft.com/office/drawing/2014/main" id="{0645BF87-4AB6-126E-D0B2-F1D37381439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4005260355"/>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4C79E36-9928-7908-742D-DA8958CB63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9B8988-C22D-58CA-7CF8-3107AE94ED9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793B6EAC-940A-5D21-B165-56D0DED26FB2}"/>
              </a:ext>
            </a:extLst>
          </p:cNvPr>
          <p:cNvSpPr>
            <a:spLocks noGrp="1"/>
          </p:cNvSpPr>
          <p:nvPr>
            <p:ph idx="1"/>
          </p:nvPr>
        </p:nvSpPr>
        <p:spPr>
          <a:xfrm>
            <a:off x="1097281" y="1845735"/>
            <a:ext cx="4585042"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So basically, </a:t>
            </a:r>
            <a:r>
              <a:rPr lang="en-US" sz="2400" dirty="0">
                <a:solidFill>
                  <a:schemeClr val="bg1"/>
                </a:solidFill>
                <a:latin typeface="Century Gothic" panose="020B0502020202020204" pitchFamily="34" charset="0"/>
              </a:rPr>
              <a:t>Word Embedding converts the words into number such that, things that are related to each other in language, should numerically be similar and close to each other in the space and things that are very dissimilar should numerically dissimilar and far from away in the space.</a:t>
            </a:r>
          </a:p>
        </p:txBody>
      </p:sp>
      <p:sp>
        <p:nvSpPr>
          <p:cNvPr id="5" name="Footer Placeholder 4">
            <a:extLst>
              <a:ext uri="{FF2B5EF4-FFF2-40B4-BE49-F238E27FC236}">
                <a16:creationId xmlns:a16="http://schemas.microsoft.com/office/drawing/2014/main" id="{BE2FC985-D341-A703-FD9A-BF68C0BDD4D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1CCB306-C8A4-7B4C-CFCF-968D46AB9504}"/>
              </a:ext>
            </a:extLst>
          </p:cNvPr>
          <p:cNvSpPr>
            <a:spLocks noGrp="1"/>
          </p:cNvSpPr>
          <p:nvPr>
            <p:ph type="sldNum" sz="quarter" idx="12"/>
          </p:nvPr>
        </p:nvSpPr>
        <p:spPr/>
        <p:txBody>
          <a:bodyPr/>
          <a:lstStyle/>
          <a:p>
            <a:fld id="{7F537688-BEAE-4904-826F-1C1E0645A5D0}" type="slidenum">
              <a:rPr lang="en-US" sz="2000" smtClean="0"/>
              <a:t>121</a:t>
            </a:fld>
            <a:endParaRPr lang="en-US" sz="2000" dirty="0"/>
          </a:p>
        </p:txBody>
      </p:sp>
      <p:sp>
        <p:nvSpPr>
          <p:cNvPr id="4" name="Content Placeholder 2">
            <a:extLst>
              <a:ext uri="{FF2B5EF4-FFF2-40B4-BE49-F238E27FC236}">
                <a16:creationId xmlns:a16="http://schemas.microsoft.com/office/drawing/2014/main" id="{C4EB7212-9481-C319-44B9-68F39D37133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55F18C3F-FC64-1618-3D13-E306905F261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rcRect l="61559" t="57162" r="23367" b="27128"/>
          <a:stretch/>
        </p:blipFill>
        <p:spPr>
          <a:xfrm>
            <a:off x="5813573" y="2006715"/>
            <a:ext cx="6378427" cy="3739081"/>
          </a:xfrm>
          <a:prstGeom prst="rect">
            <a:avLst/>
          </a:prstGeom>
        </p:spPr>
      </p:pic>
    </p:spTree>
    <p:extLst>
      <p:ext uri="{BB962C8B-B14F-4D97-AF65-F5344CB8AC3E}">
        <p14:creationId xmlns:p14="http://schemas.microsoft.com/office/powerpoint/2010/main" val="2149906173"/>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F1D0E3-1ED1-7E1D-C650-1416DD2E5D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BA62E9-278A-317B-1D20-A9C590B0C5F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180E5CFC-2708-EC77-D846-93C5CD6AFA27}"/>
              </a:ext>
            </a:extLst>
          </p:cNvPr>
          <p:cNvSpPr>
            <a:spLocks noGrp="1"/>
          </p:cNvSpPr>
          <p:nvPr>
            <p:ph idx="1"/>
          </p:nvPr>
        </p:nvSpPr>
        <p:spPr>
          <a:xfrm>
            <a:off x="1097280" y="1845735"/>
            <a:ext cx="10427781" cy="4575854"/>
          </a:xfrm>
        </p:spPr>
        <p:txBody>
          <a:bodyPr>
            <a:normAutofit lnSpcReduction="10000"/>
          </a:bodyPr>
          <a:lstStyle/>
          <a:p>
            <a:pPr marL="0" indent="0">
              <a:lnSpc>
                <a:spcPct val="100000"/>
              </a:lnSpc>
              <a:buNone/>
            </a:pPr>
            <a:r>
              <a:rPr lang="en-US" sz="2400" dirty="0">
                <a:solidFill>
                  <a:schemeClr val="bg1"/>
                </a:solidFill>
                <a:latin typeface="Century Gothic" panose="020B0502020202020204" pitchFamily="34" charset="0"/>
              </a:rPr>
              <a:t> There are two ways to obtain word embeddings:</a:t>
            </a:r>
            <a:endParaRPr lang="en-US" dirty="0">
              <a:solidFill>
                <a:schemeClr val="bg1"/>
              </a:solidFill>
              <a:latin typeface="Century Gothic" panose="020B0502020202020204" pitchFamily="34" charset="0"/>
            </a:endParaRPr>
          </a:p>
          <a:p>
            <a:pPr marL="457200" indent="-457200">
              <a:lnSpc>
                <a:spcPct val="100000"/>
              </a:lnSpc>
              <a:buFont typeface="+mj-lt"/>
              <a:buAutoNum type="arabicPeriod"/>
            </a:pPr>
            <a:r>
              <a:rPr lang="en-US" sz="2400" dirty="0">
                <a:solidFill>
                  <a:schemeClr val="bg1"/>
                </a:solidFill>
                <a:latin typeface="Century Gothic" panose="020B0502020202020204" pitchFamily="34" charset="0"/>
              </a:rPr>
              <a:t>Learn word embeddings jointly with the main task you care about </a:t>
            </a:r>
            <a:r>
              <a:rPr lang="en-US" sz="2400" b="1" dirty="0">
                <a:solidFill>
                  <a:schemeClr val="bg1"/>
                </a:solidFill>
                <a:latin typeface="Century Gothic" panose="020B0502020202020204" pitchFamily="34" charset="0"/>
              </a:rPr>
              <a:t>(such as document classification or sentiment prediction)</a:t>
            </a:r>
            <a:r>
              <a:rPr lang="en-US" sz="2400" dirty="0">
                <a:solidFill>
                  <a:schemeClr val="bg1"/>
                </a:solidFill>
                <a:latin typeface="Century Gothic" panose="020B0502020202020204" pitchFamily="34" charset="0"/>
              </a:rPr>
              <a:t>. In this setup</a:t>
            </a:r>
            <a:r>
              <a:rPr lang="en-US" sz="2400" b="1" dirty="0">
                <a:solidFill>
                  <a:schemeClr val="bg1"/>
                </a:solidFill>
                <a:latin typeface="Century Gothic" panose="020B0502020202020204" pitchFamily="34" charset="0"/>
              </a:rPr>
              <a:t>, you start with random word vectors </a:t>
            </a:r>
            <a:r>
              <a:rPr lang="en-US" sz="2400" dirty="0">
                <a:solidFill>
                  <a:schemeClr val="bg1"/>
                </a:solidFill>
                <a:latin typeface="Century Gothic" panose="020B0502020202020204" pitchFamily="34" charset="0"/>
              </a:rPr>
              <a:t>and then learn word vectors in the same way you learn </a:t>
            </a:r>
            <a:r>
              <a:rPr lang="en-US" sz="2400" b="1" dirty="0">
                <a:solidFill>
                  <a:schemeClr val="bg1"/>
                </a:solidFill>
                <a:latin typeface="Century Gothic" panose="020B0502020202020204" pitchFamily="34" charset="0"/>
              </a:rPr>
              <a:t>the weights of a neural network</a:t>
            </a:r>
            <a:r>
              <a:rPr lang="en-US" sz="2400" dirty="0">
                <a:solidFill>
                  <a:schemeClr val="bg1"/>
                </a:solidFill>
                <a:latin typeface="Century Gothic" panose="020B0502020202020204" pitchFamily="34" charset="0"/>
              </a:rPr>
              <a:t>.</a:t>
            </a:r>
          </a:p>
          <a:p>
            <a:pPr marL="457200" indent="-457200">
              <a:lnSpc>
                <a:spcPct val="100000"/>
              </a:lnSpc>
              <a:buFont typeface="+mj-lt"/>
              <a:buAutoNum type="arabicPeriod"/>
            </a:pPr>
            <a:endParaRPr lang="en-US" sz="2400" dirty="0">
              <a:solidFill>
                <a:schemeClr val="bg1"/>
              </a:solidFill>
              <a:latin typeface="Century Gothic" panose="020B0502020202020204" pitchFamily="34" charset="0"/>
            </a:endParaRPr>
          </a:p>
          <a:p>
            <a:pPr marL="457200" indent="-457200">
              <a:lnSpc>
                <a:spcPct val="100000"/>
              </a:lnSpc>
              <a:buFont typeface="+mj-lt"/>
              <a:buAutoNum type="arabicPeriod"/>
            </a:pPr>
            <a:r>
              <a:rPr lang="en-US" sz="2400" dirty="0">
                <a:solidFill>
                  <a:schemeClr val="bg1"/>
                </a:solidFill>
                <a:latin typeface="Century Gothic" panose="020B0502020202020204" pitchFamily="34" charset="0"/>
              </a:rPr>
              <a:t>Load into your model word embeddings that were precomputed using a different machine learning task than the one you’re trying to solve. These are called </a:t>
            </a:r>
            <a:r>
              <a:rPr lang="en-US" sz="2400" b="1" dirty="0">
                <a:solidFill>
                  <a:schemeClr val="bg1"/>
                </a:solidFill>
                <a:latin typeface="Century Gothic" panose="020B0502020202020204" pitchFamily="34" charset="0"/>
              </a:rPr>
              <a:t>pretrained word embeddings</a:t>
            </a:r>
            <a:r>
              <a:rPr lang="en-US" sz="2400" dirty="0">
                <a:solidFill>
                  <a:schemeClr val="bg1"/>
                </a:solidFill>
                <a:latin typeface="Century Gothic" panose="020B0502020202020204" pitchFamily="34" charset="0"/>
              </a:rPr>
              <a:t>. They include Word2Vec,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BERT. </a:t>
            </a: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are most popular.</a:t>
            </a:r>
          </a:p>
        </p:txBody>
      </p:sp>
      <p:sp>
        <p:nvSpPr>
          <p:cNvPr id="5" name="Footer Placeholder 4">
            <a:extLst>
              <a:ext uri="{FF2B5EF4-FFF2-40B4-BE49-F238E27FC236}">
                <a16:creationId xmlns:a16="http://schemas.microsoft.com/office/drawing/2014/main" id="{3EB658A0-65A1-B0A1-8C76-93F0430A6AF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074939C-0A4F-F120-D7A9-12EC3E98D116}"/>
              </a:ext>
            </a:extLst>
          </p:cNvPr>
          <p:cNvSpPr>
            <a:spLocks noGrp="1"/>
          </p:cNvSpPr>
          <p:nvPr>
            <p:ph type="sldNum" sz="quarter" idx="12"/>
          </p:nvPr>
        </p:nvSpPr>
        <p:spPr/>
        <p:txBody>
          <a:bodyPr/>
          <a:lstStyle/>
          <a:p>
            <a:fld id="{7F537688-BEAE-4904-826F-1C1E0645A5D0}" type="slidenum">
              <a:rPr lang="en-US" sz="2000" smtClean="0"/>
              <a:t>122</a:t>
            </a:fld>
            <a:endParaRPr lang="en-US" sz="2000" dirty="0"/>
          </a:p>
        </p:txBody>
      </p:sp>
      <p:sp>
        <p:nvSpPr>
          <p:cNvPr id="4" name="Content Placeholder 2">
            <a:extLst>
              <a:ext uri="{FF2B5EF4-FFF2-40B4-BE49-F238E27FC236}">
                <a16:creationId xmlns:a16="http://schemas.microsoft.com/office/drawing/2014/main" id="{5847A90E-A175-2403-7603-17665306167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C1A92FA4-81BA-CAFE-58EB-D213105ADEB4}"/>
              </a:ext>
            </a:extLst>
          </p:cNvPr>
          <p:cNvSpPr txBox="1"/>
          <p:nvPr/>
        </p:nvSpPr>
        <p:spPr>
          <a:xfrm rot="21421172">
            <a:off x="6248955" y="3772081"/>
            <a:ext cx="6011841"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Weights of a neural neural??? Should I explain???</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243979215"/>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8A55501-97D8-AE98-3C63-78EC48204C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B8DA11-4106-B0A3-E392-689ADF667B21}"/>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FEC6D77E-9C73-8854-1009-90E1A2743BAC}"/>
              </a:ext>
            </a:extLst>
          </p:cNvPr>
          <p:cNvSpPr>
            <a:spLocks noGrp="1"/>
          </p:cNvSpPr>
          <p:nvPr>
            <p:ph idx="1"/>
          </p:nvPr>
        </p:nvSpPr>
        <p:spPr>
          <a:xfrm>
            <a:off x="1097280" y="1845735"/>
            <a:ext cx="10427781" cy="4575854"/>
          </a:xfrm>
        </p:spPr>
        <p:txBody>
          <a:bodyPr>
            <a:normAutofit fontScale="92500"/>
          </a:bodyPr>
          <a:lstStyle/>
          <a:p>
            <a:pPr marL="0" indent="0">
              <a:lnSpc>
                <a:spcPct val="100000"/>
              </a:lnSpc>
              <a:buNone/>
            </a:pPr>
            <a:r>
              <a:rPr lang="en-US" sz="2400" dirty="0">
                <a:solidFill>
                  <a:schemeClr val="bg1"/>
                </a:solidFill>
                <a:latin typeface="Century Gothic" panose="020B0502020202020204" pitchFamily="34" charset="0"/>
              </a:rPr>
              <a:t>Why should we learn (or create) a new embedding space with every new task create out word embedding?</a:t>
            </a:r>
          </a:p>
          <a:p>
            <a:pPr>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Because, what makes a good word-embedding space depends heavily on your task</a:t>
            </a:r>
          </a:p>
          <a:p>
            <a:pPr algn="just">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The perfect word-embedding space for an </a:t>
            </a:r>
            <a:r>
              <a:rPr lang="en-US" sz="2400" b="1" dirty="0">
                <a:solidFill>
                  <a:schemeClr val="bg1"/>
                </a:solidFill>
                <a:latin typeface="Century Gothic" panose="020B0502020202020204" pitchFamily="34" charset="0"/>
              </a:rPr>
              <a:t>English-language movie-review sentiment-analysis model </a:t>
            </a:r>
            <a:r>
              <a:rPr lang="en-US" sz="2400" dirty="0">
                <a:solidFill>
                  <a:schemeClr val="bg1"/>
                </a:solidFill>
                <a:latin typeface="Century Gothic" panose="020B0502020202020204" pitchFamily="34" charset="0"/>
              </a:rPr>
              <a:t>may look different from the perfect embedding space for an </a:t>
            </a:r>
            <a:r>
              <a:rPr lang="en-US" sz="2400" b="1" dirty="0">
                <a:solidFill>
                  <a:schemeClr val="bg1"/>
                </a:solidFill>
                <a:latin typeface="Century Gothic" panose="020B0502020202020204" pitchFamily="34" charset="0"/>
              </a:rPr>
              <a:t>English-language legal-document classification model</a:t>
            </a:r>
            <a:r>
              <a:rPr lang="en-US" sz="2400" dirty="0">
                <a:solidFill>
                  <a:schemeClr val="bg1"/>
                </a:solidFill>
                <a:latin typeface="Century Gothic" panose="020B0502020202020204" pitchFamily="34" charset="0"/>
              </a:rPr>
              <a:t>, because the importance of certain semantic relationships varies from task</a:t>
            </a:r>
          </a:p>
          <a:p>
            <a:pPr algn="just">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It’s thus reasonable to learn a new embedding space with every new task.</a:t>
            </a:r>
          </a:p>
          <a:p>
            <a:pPr algn="just">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Fortunately, backpropagation makes this easy, and </a:t>
            </a:r>
            <a:r>
              <a:rPr lang="en-US" sz="2400" b="1" dirty="0" err="1">
                <a:solidFill>
                  <a:schemeClr val="bg1"/>
                </a:solidFill>
                <a:latin typeface="Century Gothic" panose="020B0502020202020204" pitchFamily="34" charset="0"/>
              </a:rPr>
              <a:t>Keras</a:t>
            </a:r>
            <a:r>
              <a:rPr lang="en-US" sz="2400" dirty="0">
                <a:solidFill>
                  <a:schemeClr val="bg1"/>
                </a:solidFill>
                <a:latin typeface="Century Gothic" panose="020B0502020202020204" pitchFamily="34" charset="0"/>
              </a:rPr>
              <a:t> makes it even easier. It’s about learning the weights of a layer.</a:t>
            </a:r>
          </a:p>
        </p:txBody>
      </p:sp>
      <p:sp>
        <p:nvSpPr>
          <p:cNvPr id="5" name="Footer Placeholder 4">
            <a:extLst>
              <a:ext uri="{FF2B5EF4-FFF2-40B4-BE49-F238E27FC236}">
                <a16:creationId xmlns:a16="http://schemas.microsoft.com/office/drawing/2014/main" id="{DF4CB7D3-C8A1-FCD4-5E3F-C11915C4701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7FE355F-55FD-FA6D-4008-60B5B274808F}"/>
              </a:ext>
            </a:extLst>
          </p:cNvPr>
          <p:cNvSpPr>
            <a:spLocks noGrp="1"/>
          </p:cNvSpPr>
          <p:nvPr>
            <p:ph type="sldNum" sz="quarter" idx="12"/>
          </p:nvPr>
        </p:nvSpPr>
        <p:spPr/>
        <p:txBody>
          <a:bodyPr/>
          <a:lstStyle/>
          <a:p>
            <a:fld id="{7F537688-BEAE-4904-826F-1C1E0645A5D0}" type="slidenum">
              <a:rPr lang="en-US" sz="2000" smtClean="0"/>
              <a:t>123</a:t>
            </a:fld>
            <a:endParaRPr lang="en-US" sz="2000" dirty="0"/>
          </a:p>
        </p:txBody>
      </p:sp>
      <p:sp>
        <p:nvSpPr>
          <p:cNvPr id="4" name="Content Placeholder 2">
            <a:extLst>
              <a:ext uri="{FF2B5EF4-FFF2-40B4-BE49-F238E27FC236}">
                <a16:creationId xmlns:a16="http://schemas.microsoft.com/office/drawing/2014/main" id="{54D83182-3148-B741-EADE-2910F421D72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4A3023BB-07B8-EE79-93F9-0DC517F216FC}"/>
              </a:ext>
            </a:extLst>
          </p:cNvPr>
          <p:cNvSpPr txBox="1"/>
          <p:nvPr/>
        </p:nvSpPr>
        <p:spPr>
          <a:xfrm rot="21425492">
            <a:off x="6788997" y="1073607"/>
            <a:ext cx="5299469" cy="707886"/>
          </a:xfrm>
          <a:prstGeom prst="rect">
            <a:avLst/>
          </a:prstGeom>
          <a:noFill/>
        </p:spPr>
        <p:txBody>
          <a:bodyPr wrap="square">
            <a:spAutoFit/>
          </a:bodyPr>
          <a:lstStyle/>
          <a:p>
            <a:pPr algn="ctr"/>
            <a:r>
              <a:rPr lang="en-US" sz="2000" b="1" spc="65" dirty="0" err="1">
                <a:solidFill>
                  <a:srgbClr val="FFFFFF"/>
                </a:solidFill>
                <a:latin typeface="Bradley Hand ITC" panose="03070402050302030203" pitchFamily="66" charset="0"/>
                <a:cs typeface="Arial"/>
              </a:rPr>
              <a:t>Keras</a:t>
            </a:r>
            <a:r>
              <a:rPr lang="en-US" sz="2000" b="1" spc="65" dirty="0">
                <a:solidFill>
                  <a:srgbClr val="FFFFFF"/>
                </a:solidFill>
                <a:latin typeface="Bradley Hand ITC" panose="03070402050302030203" pitchFamily="66" charset="0"/>
                <a:cs typeface="Arial"/>
              </a:rPr>
              <a:t> is a framework like </a:t>
            </a:r>
            <a:r>
              <a:rPr lang="en-US" sz="2000" b="1" spc="65" dirty="0" err="1">
                <a:solidFill>
                  <a:srgbClr val="FFFFFF"/>
                </a:solidFill>
                <a:latin typeface="Bradley Hand ITC" panose="03070402050302030203" pitchFamily="66" charset="0"/>
                <a:cs typeface="Arial"/>
              </a:rPr>
              <a:t>Tensorflow</a:t>
            </a:r>
            <a:r>
              <a:rPr lang="en-US" sz="2000" b="1" spc="65" dirty="0">
                <a:solidFill>
                  <a:srgbClr val="FFFFFF"/>
                </a:solidFill>
                <a:latin typeface="Bradley Hand ITC" panose="03070402050302030203" pitchFamily="66" charset="0"/>
                <a:cs typeface="Arial"/>
              </a:rPr>
              <a:t> but lightweight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701913500"/>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D45E12-6707-89ED-A673-8607EFA7E2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F2783C-A48B-7F76-21E1-6E817243E06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C284DD6-09AF-B052-50D6-8F76770EDCAE}"/>
              </a:ext>
            </a:extLst>
          </p:cNvPr>
          <p:cNvSpPr>
            <a:spLocks noGrp="1"/>
          </p:cNvSpPr>
          <p:nvPr>
            <p:ph idx="1"/>
          </p:nvPr>
        </p:nvSpPr>
        <p:spPr>
          <a:xfrm>
            <a:off x="543208" y="1845735"/>
            <a:ext cx="10981853" cy="4575854"/>
          </a:xfrm>
        </p:spPr>
        <p:txBody>
          <a:bodyPr>
            <a:normAutofit fontScale="92500" lnSpcReduction="20000"/>
          </a:bodyPr>
          <a:lstStyle/>
          <a:p>
            <a:pPr marL="0" indent="0">
              <a:lnSpc>
                <a:spcPct val="100000"/>
              </a:lnSpc>
              <a:buNone/>
            </a:pPr>
            <a:r>
              <a:rPr lang="en-US" sz="2400" dirty="0">
                <a:solidFill>
                  <a:schemeClr val="bg1"/>
                </a:solidFill>
                <a:latin typeface="Century Gothic" panose="020B0502020202020204" pitchFamily="34" charset="0"/>
              </a:rPr>
              <a:t>Learning (or creating) a new embedding space.</a:t>
            </a:r>
          </a:p>
          <a:p>
            <a:pPr>
              <a:lnSpc>
                <a:spcPct val="100000"/>
              </a:lnSpc>
              <a:buFont typeface="Arial" panose="020B0604020202020204" pitchFamily="34" charset="0"/>
              <a:buChar char="•"/>
            </a:pPr>
            <a:r>
              <a:rPr lang="en-US" sz="2400" dirty="0">
                <a:solidFill>
                  <a:schemeClr val="bg1"/>
                </a:solidFill>
                <a:latin typeface="Century Gothic" panose="020B0502020202020204" pitchFamily="34" charset="0"/>
              </a:rPr>
              <a:t>Instantiating an Embedding layer</a:t>
            </a:r>
          </a:p>
          <a:p>
            <a:pPr marL="0" indent="0">
              <a:lnSpc>
                <a:spcPct val="100000"/>
              </a:lnSpc>
              <a:buNone/>
            </a:pPr>
            <a:r>
              <a:rPr lang="en-US" sz="2400" dirty="0" err="1">
                <a:solidFill>
                  <a:schemeClr val="bg1"/>
                </a:solidFill>
                <a:latin typeface="Courier New" panose="02070309020205020404" pitchFamily="49" charset="0"/>
                <a:cs typeface="Courier New" panose="02070309020205020404" pitchFamily="49" charset="0"/>
              </a:rPr>
              <a:t>embedding_layer</a:t>
            </a:r>
            <a:r>
              <a:rPr lang="en-US" sz="2400" dirty="0">
                <a:solidFill>
                  <a:schemeClr val="bg1"/>
                </a:solidFill>
                <a:latin typeface="Courier New" panose="02070309020205020404" pitchFamily="49" charset="0"/>
                <a:cs typeface="Courier New" panose="02070309020205020404" pitchFamily="49" charset="0"/>
              </a:rPr>
              <a:t> = </a:t>
            </a:r>
            <a:r>
              <a:rPr lang="en-US" sz="2400" dirty="0" err="1">
                <a:solidFill>
                  <a:schemeClr val="bg1"/>
                </a:solidFill>
                <a:latin typeface="Courier New" panose="02070309020205020404" pitchFamily="49" charset="0"/>
                <a:cs typeface="Courier New" panose="02070309020205020404" pitchFamily="49" charset="0"/>
              </a:rPr>
              <a:t>layers.Embedding</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input_dim</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max_tokens</a:t>
            </a:r>
            <a:r>
              <a:rPr lang="en-US" sz="2400" dirty="0">
                <a:solidFill>
                  <a:schemeClr val="bg1"/>
                </a:solidFill>
                <a:latin typeface="Courier New" panose="02070309020205020404" pitchFamily="49" charset="0"/>
                <a:cs typeface="Courier New" panose="02070309020205020404" pitchFamily="49" charset="0"/>
              </a:rPr>
              <a:t>, </a:t>
            </a:r>
            <a:r>
              <a:rPr lang="en-US" sz="2400" dirty="0" err="1">
                <a:solidFill>
                  <a:schemeClr val="bg1"/>
                </a:solidFill>
                <a:latin typeface="Courier New" panose="02070309020205020404" pitchFamily="49" charset="0"/>
                <a:cs typeface="Courier New" panose="02070309020205020404" pitchFamily="49" charset="0"/>
              </a:rPr>
              <a:t>output_dim</a:t>
            </a:r>
            <a:r>
              <a:rPr lang="en-US" sz="2400" dirty="0">
                <a:solidFill>
                  <a:schemeClr val="bg1"/>
                </a:solidFill>
                <a:latin typeface="Courier New" panose="02070309020205020404" pitchFamily="49" charset="0"/>
                <a:cs typeface="Courier New" panose="02070309020205020404" pitchFamily="49" charset="0"/>
              </a:rPr>
              <a:t>=256)</a:t>
            </a:r>
          </a:p>
          <a:p>
            <a:pPr marL="0" indent="0">
              <a:lnSpc>
                <a:spcPct val="100000"/>
              </a:lnSpc>
              <a:buNone/>
            </a:pPr>
            <a:endParaRPr lang="en-US" sz="2400" dirty="0">
              <a:solidFill>
                <a:schemeClr val="bg1"/>
              </a:solidFill>
              <a:latin typeface="Caxton Lt BT" panose="02090503050305090704" pitchFamily="18" charset="0"/>
            </a:endParaRPr>
          </a:p>
          <a:p>
            <a:pPr marL="0" indent="0">
              <a:lnSpc>
                <a:spcPct val="100000"/>
              </a:lnSpc>
              <a:buNone/>
            </a:pPr>
            <a:endParaRPr lang="en-US" sz="2400" dirty="0">
              <a:solidFill>
                <a:schemeClr val="bg1"/>
              </a:solidFill>
              <a:latin typeface="Caxton Lt BT" panose="02090503050305090704" pitchFamily="18" charset="0"/>
            </a:endParaRPr>
          </a:p>
          <a:p>
            <a:pPr marL="0" indent="0">
              <a:lnSpc>
                <a:spcPct val="100000"/>
              </a:lnSpc>
              <a:buNone/>
            </a:pPr>
            <a:r>
              <a:rPr lang="en-US" sz="2400" dirty="0">
                <a:solidFill>
                  <a:schemeClr val="bg1"/>
                </a:solidFill>
                <a:latin typeface="Century Gothic" panose="020B0502020202020204" pitchFamily="34" charset="0"/>
              </a:rPr>
              <a:t>The Embedding layer takes at least two arguments, </a:t>
            </a:r>
            <a:r>
              <a:rPr lang="en-US" sz="2400" dirty="0" err="1">
                <a:solidFill>
                  <a:schemeClr val="bg1"/>
                </a:solidFill>
                <a:latin typeface="Century Gothic" panose="020B0502020202020204" pitchFamily="34" charset="0"/>
              </a:rPr>
              <a:t>max_token</a:t>
            </a:r>
            <a:r>
              <a:rPr lang="en-US" sz="2400" dirty="0">
                <a:solidFill>
                  <a:schemeClr val="bg1"/>
                </a:solidFill>
                <a:latin typeface="Century Gothic" panose="020B0502020202020204" pitchFamily="34" charset="0"/>
              </a:rPr>
              <a:t> &amp; </a:t>
            </a:r>
            <a:r>
              <a:rPr lang="en-US" sz="2400" dirty="0" err="1">
                <a:solidFill>
                  <a:schemeClr val="bg1"/>
                </a:solidFill>
                <a:latin typeface="Century Gothic" panose="020B0502020202020204" pitchFamily="34" charset="0"/>
              </a:rPr>
              <a:t>output_dim</a:t>
            </a:r>
            <a:r>
              <a:rPr lang="en-US" sz="2400" dirty="0">
                <a:solidFill>
                  <a:schemeClr val="bg1"/>
                </a:solidFill>
                <a:latin typeface="Century Gothic" panose="020B0502020202020204" pitchFamily="34" charset="0"/>
              </a:rPr>
              <a:t>.</a:t>
            </a:r>
          </a:p>
          <a:p>
            <a:pPr marL="0" indent="0">
              <a:lnSpc>
                <a:spcPct val="100000"/>
              </a:lnSpc>
              <a:buNone/>
            </a:pPr>
            <a:r>
              <a:rPr lang="en-US" sz="2400" b="1" dirty="0">
                <a:solidFill>
                  <a:schemeClr val="bg1"/>
                </a:solidFill>
                <a:latin typeface="Century Gothic" panose="020B0502020202020204" pitchFamily="34" charset="0"/>
              </a:rPr>
              <a:t>Parameters:  </a:t>
            </a:r>
            <a:r>
              <a:rPr lang="en-US" sz="2400" dirty="0">
                <a:solidFill>
                  <a:schemeClr val="bg1"/>
                </a:solidFill>
                <a:latin typeface="Century Gothic" panose="020B0502020202020204" pitchFamily="34" charset="0"/>
              </a:rPr>
              <a:t>a) </a:t>
            </a:r>
            <a:r>
              <a:rPr lang="en-US" sz="2400" dirty="0" err="1">
                <a:solidFill>
                  <a:schemeClr val="bg1"/>
                </a:solidFill>
                <a:latin typeface="Century Gothic" panose="020B0502020202020204" pitchFamily="34" charset="0"/>
              </a:rPr>
              <a:t>input_dim</a:t>
            </a:r>
            <a:r>
              <a:rPr lang="en-US" sz="2400" dirty="0">
                <a:solidFill>
                  <a:schemeClr val="bg1"/>
                </a:solidFill>
                <a:latin typeface="Century Gothic" panose="020B0502020202020204" pitchFamily="34" charset="0"/>
              </a:rPr>
              <a:t>: The number of unique tokens in your vocabulary (the size of your "word list").</a:t>
            </a:r>
          </a:p>
          <a:p>
            <a:pPr marL="0" indent="0">
              <a:lnSpc>
                <a:spcPct val="100000"/>
              </a:lnSpc>
              <a:buNone/>
            </a:pPr>
            <a:r>
              <a:rPr lang="en-US" sz="2400" dirty="0">
                <a:solidFill>
                  <a:schemeClr val="bg1"/>
                </a:solidFill>
                <a:latin typeface="Century Gothic" panose="020B0502020202020204" pitchFamily="34" charset="0"/>
              </a:rPr>
              <a:t>b) </a:t>
            </a:r>
            <a:r>
              <a:rPr lang="en-US" sz="2400" dirty="0" err="1">
                <a:solidFill>
                  <a:schemeClr val="bg1"/>
                </a:solidFill>
                <a:latin typeface="Century Gothic" panose="020B0502020202020204" pitchFamily="34" charset="0"/>
              </a:rPr>
              <a:t>output_dim</a:t>
            </a:r>
            <a:r>
              <a:rPr lang="en-US" sz="2400" dirty="0">
                <a:solidFill>
                  <a:schemeClr val="bg1"/>
                </a:solidFill>
                <a:latin typeface="Century Gothic" panose="020B0502020202020204" pitchFamily="34" charset="0"/>
              </a:rPr>
              <a:t>: The dimensionality of the embeddings (how many numbers to represent each word).</a:t>
            </a:r>
          </a:p>
        </p:txBody>
      </p:sp>
      <p:sp>
        <p:nvSpPr>
          <p:cNvPr id="5" name="Footer Placeholder 4">
            <a:extLst>
              <a:ext uri="{FF2B5EF4-FFF2-40B4-BE49-F238E27FC236}">
                <a16:creationId xmlns:a16="http://schemas.microsoft.com/office/drawing/2014/main" id="{5B30A523-6928-F2E9-3A3A-92E5F988B3E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60A15AC-C0CA-5D29-8492-2FA15EE1C87F}"/>
              </a:ext>
            </a:extLst>
          </p:cNvPr>
          <p:cNvSpPr>
            <a:spLocks noGrp="1"/>
          </p:cNvSpPr>
          <p:nvPr>
            <p:ph type="sldNum" sz="quarter" idx="12"/>
          </p:nvPr>
        </p:nvSpPr>
        <p:spPr/>
        <p:txBody>
          <a:bodyPr/>
          <a:lstStyle/>
          <a:p>
            <a:fld id="{7F537688-BEAE-4904-826F-1C1E0645A5D0}" type="slidenum">
              <a:rPr lang="en-US" sz="2000" smtClean="0"/>
              <a:t>124</a:t>
            </a:fld>
            <a:endParaRPr lang="en-US" sz="2000" dirty="0"/>
          </a:p>
        </p:txBody>
      </p:sp>
      <p:sp>
        <p:nvSpPr>
          <p:cNvPr id="4" name="Content Placeholder 2">
            <a:extLst>
              <a:ext uri="{FF2B5EF4-FFF2-40B4-BE49-F238E27FC236}">
                <a16:creationId xmlns:a16="http://schemas.microsoft.com/office/drawing/2014/main" id="{6BE1284B-A535-5E05-A94A-D935B0D4A32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3F400728-E356-1E7D-6950-33A31FEB987A}"/>
              </a:ext>
            </a:extLst>
          </p:cNvPr>
          <p:cNvSpPr txBox="1"/>
          <p:nvPr/>
        </p:nvSpPr>
        <p:spPr>
          <a:xfrm rot="21425492">
            <a:off x="6788997" y="1073607"/>
            <a:ext cx="5299469" cy="707886"/>
          </a:xfrm>
          <a:prstGeom prst="rect">
            <a:avLst/>
          </a:prstGeom>
          <a:noFill/>
        </p:spPr>
        <p:txBody>
          <a:bodyPr wrap="square">
            <a:spAutoFit/>
          </a:bodyPr>
          <a:lstStyle/>
          <a:p>
            <a:pPr algn="ctr"/>
            <a:r>
              <a:rPr lang="en-US" sz="2000" b="1" spc="65" dirty="0" err="1">
                <a:solidFill>
                  <a:srgbClr val="FFFFFF"/>
                </a:solidFill>
                <a:latin typeface="Bradley Hand ITC" panose="03070402050302030203" pitchFamily="66" charset="0"/>
                <a:cs typeface="Arial"/>
              </a:rPr>
              <a:t>Keras</a:t>
            </a:r>
            <a:r>
              <a:rPr lang="en-US" sz="2000" b="1" spc="65" dirty="0">
                <a:solidFill>
                  <a:srgbClr val="FFFFFF"/>
                </a:solidFill>
                <a:latin typeface="Bradley Hand ITC" panose="03070402050302030203" pitchFamily="66" charset="0"/>
                <a:cs typeface="Arial"/>
              </a:rPr>
              <a:t> is a framework like </a:t>
            </a:r>
            <a:r>
              <a:rPr lang="en-US" sz="2000" b="1" spc="65" dirty="0" err="1">
                <a:solidFill>
                  <a:srgbClr val="FFFFFF"/>
                </a:solidFill>
                <a:latin typeface="Bradley Hand ITC" panose="03070402050302030203" pitchFamily="66" charset="0"/>
                <a:cs typeface="Arial"/>
              </a:rPr>
              <a:t>Tensorflow</a:t>
            </a:r>
            <a:r>
              <a:rPr lang="en-US" sz="2000" b="1" spc="65" dirty="0">
                <a:solidFill>
                  <a:srgbClr val="FFFFFF"/>
                </a:solidFill>
                <a:latin typeface="Bradley Hand ITC" panose="03070402050302030203" pitchFamily="66" charset="0"/>
                <a:cs typeface="Arial"/>
              </a:rPr>
              <a:t> but lightweight</a:t>
            </a:r>
            <a:endParaRPr lang="en-US" sz="2000" b="1" dirty="0">
              <a:latin typeface="Bradley Hand ITC" panose="03070402050302030203" pitchFamily="66" charset="0"/>
              <a:cs typeface="Arial"/>
            </a:endParaRPr>
          </a:p>
        </p:txBody>
      </p:sp>
      <p:pic>
        <p:nvPicPr>
          <p:cNvPr id="10" name="Content Placeholder 14">
            <a:extLst>
              <a:ext uri="{FF2B5EF4-FFF2-40B4-BE49-F238E27FC236}">
                <a16:creationId xmlns:a16="http://schemas.microsoft.com/office/drawing/2014/main" id="{120232D9-31E3-6F18-234B-3A2394924A94}"/>
              </a:ext>
            </a:extLst>
          </p:cNvPr>
          <p:cNvPicPr>
            <a:picLocks noChangeAspect="1"/>
          </p:cNvPicPr>
          <p:nvPr/>
        </p:nvPicPr>
        <p:blipFill>
          <a:blip r:embed="rId2"/>
          <a:srcRect l="6330" t="78399" r="60506" b="16304"/>
          <a:stretch/>
        </p:blipFill>
        <p:spPr>
          <a:xfrm>
            <a:off x="348930" y="3333205"/>
            <a:ext cx="10863553" cy="975871"/>
          </a:xfrm>
          <a:prstGeom prst="rect">
            <a:avLst/>
          </a:prstGeom>
        </p:spPr>
      </p:pic>
    </p:spTree>
    <p:extLst>
      <p:ext uri="{BB962C8B-B14F-4D97-AF65-F5344CB8AC3E}">
        <p14:creationId xmlns:p14="http://schemas.microsoft.com/office/powerpoint/2010/main" val="209655614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EC7A91D-2BF4-F782-32A8-036DE8D102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51095F-57F9-F636-AC52-3BA24058348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5" name="Footer Placeholder 4">
            <a:extLst>
              <a:ext uri="{FF2B5EF4-FFF2-40B4-BE49-F238E27FC236}">
                <a16:creationId xmlns:a16="http://schemas.microsoft.com/office/drawing/2014/main" id="{46EC1BC9-2E84-26F5-7C4C-582066E0F9E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F0F191C-5D33-5F76-0A3D-92B156990AA0}"/>
              </a:ext>
            </a:extLst>
          </p:cNvPr>
          <p:cNvSpPr>
            <a:spLocks noGrp="1"/>
          </p:cNvSpPr>
          <p:nvPr>
            <p:ph type="sldNum" sz="quarter" idx="12"/>
          </p:nvPr>
        </p:nvSpPr>
        <p:spPr/>
        <p:txBody>
          <a:bodyPr/>
          <a:lstStyle/>
          <a:p>
            <a:fld id="{7F537688-BEAE-4904-826F-1C1E0645A5D0}" type="slidenum">
              <a:rPr lang="en-US" sz="2000" smtClean="0"/>
              <a:t>125</a:t>
            </a:fld>
            <a:endParaRPr lang="en-US" sz="2000" dirty="0"/>
          </a:p>
        </p:txBody>
      </p:sp>
      <p:sp>
        <p:nvSpPr>
          <p:cNvPr id="4" name="Content Placeholder 2">
            <a:extLst>
              <a:ext uri="{FF2B5EF4-FFF2-40B4-BE49-F238E27FC236}">
                <a16:creationId xmlns:a16="http://schemas.microsoft.com/office/drawing/2014/main" id="{B3D49BFB-ECE5-E75E-24A4-067A7363B45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BDFBBC44-96C1-683E-22CF-D26AB01BC6A9}"/>
              </a:ext>
            </a:extLst>
          </p:cNvPr>
          <p:cNvSpPr txBox="1"/>
          <p:nvPr/>
        </p:nvSpPr>
        <p:spPr>
          <a:xfrm rot="21425492">
            <a:off x="9406541" y="1713602"/>
            <a:ext cx="2528459" cy="4708981"/>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In summary, we created a dummy training dataset and dummy validation dataset,  </a:t>
            </a:r>
          </a:p>
          <a:p>
            <a:pPr algn="ctr"/>
            <a:r>
              <a:rPr lang="en-US" sz="2000" b="1" spc="65" dirty="0">
                <a:solidFill>
                  <a:srgbClr val="FFFFFF"/>
                </a:solidFill>
                <a:latin typeface="Bradley Hand ITC" panose="03070402050302030203" pitchFamily="66" charset="0"/>
                <a:cs typeface="Arial"/>
              </a:rPr>
              <a:t>Understand that the dummy generated dataset are random integers which serves as tokenized dataset, therefore, I could move directly into the embedding layer for word embedding</a:t>
            </a:r>
            <a:endParaRPr lang="en-US" sz="2000" b="1" dirty="0">
              <a:latin typeface="Bradley Hand ITC" panose="03070402050302030203" pitchFamily="66" charset="0"/>
              <a:cs typeface="Arial"/>
            </a:endParaRPr>
          </a:p>
        </p:txBody>
      </p:sp>
      <p:pic>
        <p:nvPicPr>
          <p:cNvPr id="15" name="Content Placeholder 14">
            <a:extLst>
              <a:ext uri="{FF2B5EF4-FFF2-40B4-BE49-F238E27FC236}">
                <a16:creationId xmlns:a16="http://schemas.microsoft.com/office/drawing/2014/main" id="{548D7F44-6FFC-DF34-27C0-2EEC6B8988B6}"/>
              </a:ext>
            </a:extLst>
          </p:cNvPr>
          <p:cNvPicPr>
            <a:picLocks noGrp="1" noChangeAspect="1"/>
          </p:cNvPicPr>
          <p:nvPr>
            <p:ph idx="1"/>
          </p:nvPr>
        </p:nvPicPr>
        <p:blipFill>
          <a:blip r:embed="rId2"/>
          <a:srcRect l="6155" t="23489" r="25720" b="9536"/>
          <a:stretch/>
        </p:blipFill>
        <p:spPr>
          <a:xfrm>
            <a:off x="1036320" y="1737360"/>
            <a:ext cx="8341935" cy="4613147"/>
          </a:xfrm>
          <a:prstGeom prst="rect">
            <a:avLst/>
          </a:prstGeom>
        </p:spPr>
      </p:pic>
    </p:spTree>
    <p:extLst>
      <p:ext uri="{BB962C8B-B14F-4D97-AF65-F5344CB8AC3E}">
        <p14:creationId xmlns:p14="http://schemas.microsoft.com/office/powerpoint/2010/main" val="178249785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504326-1837-288A-4692-20B25FF9FF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86F330-14E7-669E-66F3-881CB77DBF9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43123C69-9E48-2520-329E-B49CBFE8F54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Why should be use pretrained word embeddings?</a:t>
            </a:r>
          </a:p>
          <a:p>
            <a:pPr>
              <a:lnSpc>
                <a:spcPct val="100000"/>
              </a:lnSpc>
              <a:buFont typeface="Courier New" panose="02070309020205020404" pitchFamily="49" charset="0"/>
              <a:buChar char="o"/>
            </a:pPr>
            <a:r>
              <a:rPr lang="en-US" sz="2400" dirty="0">
                <a:solidFill>
                  <a:schemeClr val="bg1"/>
                </a:solidFill>
                <a:latin typeface="Century Gothic" panose="020B0502020202020204" pitchFamily="34" charset="0"/>
              </a:rPr>
              <a:t>They are trained on massive datasets.</a:t>
            </a:r>
          </a:p>
          <a:p>
            <a:pPr>
              <a:lnSpc>
                <a:spcPct val="100000"/>
              </a:lnSpc>
              <a:buFont typeface="Courier New" panose="02070309020205020404" pitchFamily="49" charset="0"/>
              <a:buChar char="o"/>
            </a:pPr>
            <a:r>
              <a:rPr lang="en-US" sz="2400" dirty="0">
                <a:solidFill>
                  <a:schemeClr val="bg1"/>
                </a:solidFill>
                <a:latin typeface="Century Gothic" panose="020B0502020202020204" pitchFamily="34" charset="0"/>
              </a:rPr>
              <a:t>Capture a lot of semantic information.</a:t>
            </a:r>
          </a:p>
          <a:p>
            <a:pPr>
              <a:lnSpc>
                <a:spcPct val="100000"/>
              </a:lnSpc>
              <a:buFont typeface="Courier New" panose="02070309020205020404" pitchFamily="49" charset="0"/>
              <a:buChar char="o"/>
            </a:pPr>
            <a:r>
              <a:rPr lang="en-US" sz="2400" dirty="0">
                <a:solidFill>
                  <a:schemeClr val="bg1"/>
                </a:solidFill>
                <a:latin typeface="Century Gothic" panose="020B0502020202020204" pitchFamily="34" charset="0"/>
              </a:rPr>
              <a:t>Save training time.</a:t>
            </a:r>
          </a:p>
          <a:p>
            <a:pPr marL="0" indent="0">
              <a:lnSpc>
                <a:spcPct val="100000"/>
              </a:lnSpc>
              <a:buNone/>
            </a:pPr>
            <a:r>
              <a:rPr lang="en-US" sz="2400" dirty="0">
                <a:solidFill>
                  <a:schemeClr val="bg1"/>
                </a:solidFill>
                <a:latin typeface="Century Gothic" panose="020B0502020202020204" pitchFamily="34" charset="0"/>
              </a:rPr>
              <a:t>Pretrained word embedding techniques include: Word2Vec, Global Vectors for Word Representation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BERT and others. </a:t>
            </a:r>
          </a:p>
          <a:p>
            <a:pPr marL="0" indent="0">
              <a:lnSpc>
                <a:spcPct val="100000"/>
              </a:lnSpc>
              <a:buNone/>
            </a:pP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are most popular.</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6DCA2F0F-0E90-54A9-5D46-6AC5B710B4E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4A0A441-7F30-4F48-512E-6F58AD7BD8ED}"/>
              </a:ext>
            </a:extLst>
          </p:cNvPr>
          <p:cNvSpPr>
            <a:spLocks noGrp="1"/>
          </p:cNvSpPr>
          <p:nvPr>
            <p:ph type="sldNum" sz="quarter" idx="12"/>
          </p:nvPr>
        </p:nvSpPr>
        <p:spPr/>
        <p:txBody>
          <a:bodyPr/>
          <a:lstStyle/>
          <a:p>
            <a:fld id="{7F537688-BEAE-4904-826F-1C1E0645A5D0}" type="slidenum">
              <a:rPr lang="en-US" sz="2000" smtClean="0"/>
              <a:t>126</a:t>
            </a:fld>
            <a:endParaRPr lang="en-US" sz="2000" dirty="0"/>
          </a:p>
        </p:txBody>
      </p:sp>
      <p:sp>
        <p:nvSpPr>
          <p:cNvPr id="4" name="Content Placeholder 2">
            <a:extLst>
              <a:ext uri="{FF2B5EF4-FFF2-40B4-BE49-F238E27FC236}">
                <a16:creationId xmlns:a16="http://schemas.microsoft.com/office/drawing/2014/main" id="{6E8E5A75-5A24-FB4F-98E3-EA466E7C34A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3AFC4138-E54E-3397-9BAB-A8C9BF105214}"/>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17786010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603EEB9-CF50-BAC0-4523-E1A52738C0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406168-8897-8412-4241-73A16F393EC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FDE82C8A-477A-F018-683B-5814A7FE1FE1}"/>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Word2Vec </a:t>
            </a:r>
            <a:r>
              <a:rPr lang="en-US" sz="2400" dirty="0">
                <a:solidFill>
                  <a:schemeClr val="bg1"/>
                </a:solidFill>
                <a:latin typeface="Century Gothic" panose="020B0502020202020204" pitchFamily="34" charset="0"/>
              </a:rPr>
              <a:t>developed by </a:t>
            </a:r>
            <a:r>
              <a:rPr lang="en-US" sz="2400" b="1" dirty="0">
                <a:solidFill>
                  <a:schemeClr val="bg1"/>
                </a:solidFill>
                <a:latin typeface="Century Gothic" panose="020B0502020202020204" pitchFamily="34" charset="0"/>
              </a:rPr>
              <a:t>Tomas </a:t>
            </a:r>
            <a:r>
              <a:rPr lang="en-US" sz="2400" b="1" dirty="0" err="1">
                <a:solidFill>
                  <a:schemeClr val="bg1"/>
                </a:solidFill>
                <a:latin typeface="Century Gothic" panose="020B0502020202020204" pitchFamily="34" charset="0"/>
              </a:rPr>
              <a:t>Mikolov</a:t>
            </a:r>
            <a:r>
              <a:rPr lang="en-US" sz="2400" b="1" dirty="0">
                <a:solidFill>
                  <a:schemeClr val="bg1"/>
                </a:solidFill>
                <a:latin typeface="Century Gothic" panose="020B0502020202020204" pitchFamily="34" charset="0"/>
              </a:rPr>
              <a:t> at Google in 2013.</a:t>
            </a:r>
          </a:p>
          <a:p>
            <a:pPr marL="0" indent="0">
              <a:lnSpc>
                <a:spcPct val="100000"/>
              </a:lnSpc>
              <a:buNone/>
            </a:pPr>
            <a:r>
              <a:rPr lang="en-US" sz="2400" dirty="0">
                <a:solidFill>
                  <a:schemeClr val="bg1"/>
                </a:solidFill>
                <a:latin typeface="Century Gothic" panose="020B0502020202020204" pitchFamily="34" charset="0"/>
              </a:rPr>
              <a:t>Word2Vec learns by looking at the words surrounding each target word. It tries to predict the context. </a:t>
            </a:r>
          </a:p>
          <a:p>
            <a:pPr marL="0" indent="0">
              <a:lnSpc>
                <a:spcPct val="100000"/>
              </a:lnSpc>
              <a:buNone/>
            </a:pPr>
            <a:r>
              <a:rPr lang="en-US" sz="2400" dirty="0">
                <a:solidFill>
                  <a:schemeClr val="bg1"/>
                </a:solidFill>
                <a:latin typeface="Century Gothic" panose="020B0502020202020204" pitchFamily="34" charset="0"/>
              </a:rPr>
              <a:t>Word2Vec dimensions capture specific semantic properties, such as gender</a:t>
            </a:r>
            <a:r>
              <a:rPr lang="en-US" sz="2400" b="1" dirty="0">
                <a:solidFill>
                  <a:schemeClr val="bg1"/>
                </a:solidFill>
                <a:latin typeface="Century Gothic" panose="020B0502020202020204" pitchFamily="34" charset="0"/>
              </a:rPr>
              <a:t>.</a:t>
            </a: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F4D0750-E8B7-EA42-BE6A-B981973886E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CFB5A45-F858-B622-1203-34785B8193DA}"/>
              </a:ext>
            </a:extLst>
          </p:cNvPr>
          <p:cNvSpPr>
            <a:spLocks noGrp="1"/>
          </p:cNvSpPr>
          <p:nvPr>
            <p:ph type="sldNum" sz="quarter" idx="12"/>
          </p:nvPr>
        </p:nvSpPr>
        <p:spPr/>
        <p:txBody>
          <a:bodyPr/>
          <a:lstStyle/>
          <a:p>
            <a:fld id="{7F537688-BEAE-4904-826F-1C1E0645A5D0}" type="slidenum">
              <a:rPr lang="en-US" sz="2000" smtClean="0"/>
              <a:t>127</a:t>
            </a:fld>
            <a:endParaRPr lang="en-US" sz="2000" dirty="0"/>
          </a:p>
        </p:txBody>
      </p:sp>
      <p:sp>
        <p:nvSpPr>
          <p:cNvPr id="4" name="Content Placeholder 2">
            <a:extLst>
              <a:ext uri="{FF2B5EF4-FFF2-40B4-BE49-F238E27FC236}">
                <a16:creationId xmlns:a16="http://schemas.microsoft.com/office/drawing/2014/main" id="{B338ADD7-B9C6-2930-3A20-8A3A559FF6A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5570C54A-AA9C-B093-CD73-474402F1A217}"/>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7785901"/>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0C3CBE4-9C6F-6A62-CD76-00E442BCC0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AD7259-D317-30EC-A45D-3A81F66CF95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1BE6BDD5-D1B2-60D8-ECB0-88A8FB40825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Load the model</a:t>
            </a:r>
          </a:p>
        </p:txBody>
      </p:sp>
      <p:sp>
        <p:nvSpPr>
          <p:cNvPr id="5" name="Footer Placeholder 4">
            <a:extLst>
              <a:ext uri="{FF2B5EF4-FFF2-40B4-BE49-F238E27FC236}">
                <a16:creationId xmlns:a16="http://schemas.microsoft.com/office/drawing/2014/main" id="{DA47B38B-D157-3966-848B-21977DC38DD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C123173-0F89-4884-F8D7-E7C092409B2E}"/>
              </a:ext>
            </a:extLst>
          </p:cNvPr>
          <p:cNvSpPr>
            <a:spLocks noGrp="1"/>
          </p:cNvSpPr>
          <p:nvPr>
            <p:ph type="sldNum" sz="quarter" idx="12"/>
          </p:nvPr>
        </p:nvSpPr>
        <p:spPr/>
        <p:txBody>
          <a:bodyPr/>
          <a:lstStyle/>
          <a:p>
            <a:fld id="{7F537688-BEAE-4904-826F-1C1E0645A5D0}" type="slidenum">
              <a:rPr lang="en-US" sz="2000" smtClean="0"/>
              <a:t>128</a:t>
            </a:fld>
            <a:endParaRPr lang="en-US" sz="2000" dirty="0"/>
          </a:p>
        </p:txBody>
      </p:sp>
      <p:sp>
        <p:nvSpPr>
          <p:cNvPr id="4" name="Content Placeholder 2">
            <a:extLst>
              <a:ext uri="{FF2B5EF4-FFF2-40B4-BE49-F238E27FC236}">
                <a16:creationId xmlns:a16="http://schemas.microsoft.com/office/drawing/2014/main" id="{67F9B152-1DB6-E73D-A62A-EA6A38A1731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2E432806-807C-9672-CFDC-3FDB90E4F5FD}"/>
              </a:ext>
            </a:extLst>
          </p:cNvPr>
          <p:cNvSpPr txBox="1"/>
          <p:nvPr/>
        </p:nvSpPr>
        <p:spPr>
          <a:xfrm rot="21421172">
            <a:off x="8362572" y="1902589"/>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Loading the data should take about 2gb of data.</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7EF52F17-43E2-9F6B-23D7-C58394CFA40F}"/>
              </a:ext>
            </a:extLst>
          </p:cNvPr>
          <p:cNvPicPr>
            <a:picLocks noChangeAspect="1"/>
          </p:cNvPicPr>
          <p:nvPr/>
        </p:nvPicPr>
        <p:blipFill>
          <a:blip r:embed="rId2"/>
          <a:srcRect l="6015" t="23894" r="42376" b="50000"/>
          <a:stretch/>
        </p:blipFill>
        <p:spPr>
          <a:xfrm>
            <a:off x="1097280" y="2942194"/>
            <a:ext cx="10791903" cy="3070648"/>
          </a:xfrm>
          <a:prstGeom prst="rect">
            <a:avLst/>
          </a:prstGeom>
        </p:spPr>
      </p:pic>
    </p:spTree>
    <p:extLst>
      <p:ext uri="{BB962C8B-B14F-4D97-AF65-F5344CB8AC3E}">
        <p14:creationId xmlns:p14="http://schemas.microsoft.com/office/powerpoint/2010/main" val="293431060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44A5D6E-A325-1A66-A075-01E76C823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052D33-E7C6-5B63-524B-79665DA3F15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AB416B10-4D28-8382-AC26-BC83B84C265C}"/>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Apply the model to some text:</a:t>
            </a:r>
          </a:p>
        </p:txBody>
      </p:sp>
      <p:sp>
        <p:nvSpPr>
          <p:cNvPr id="5" name="Footer Placeholder 4">
            <a:extLst>
              <a:ext uri="{FF2B5EF4-FFF2-40B4-BE49-F238E27FC236}">
                <a16:creationId xmlns:a16="http://schemas.microsoft.com/office/drawing/2014/main" id="{15CAAC9A-0677-32CF-7BBF-708B3399C52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DD1F1E7-9A8C-E83C-EE27-A4FA3C23CF1C}"/>
              </a:ext>
            </a:extLst>
          </p:cNvPr>
          <p:cNvSpPr>
            <a:spLocks noGrp="1"/>
          </p:cNvSpPr>
          <p:nvPr>
            <p:ph type="sldNum" sz="quarter" idx="12"/>
          </p:nvPr>
        </p:nvSpPr>
        <p:spPr/>
        <p:txBody>
          <a:bodyPr/>
          <a:lstStyle/>
          <a:p>
            <a:fld id="{7F537688-BEAE-4904-826F-1C1E0645A5D0}" type="slidenum">
              <a:rPr lang="en-US" sz="2000" smtClean="0"/>
              <a:t>129</a:t>
            </a:fld>
            <a:endParaRPr lang="en-US" sz="2000" dirty="0"/>
          </a:p>
        </p:txBody>
      </p:sp>
      <p:sp>
        <p:nvSpPr>
          <p:cNvPr id="4" name="Content Placeholder 2">
            <a:extLst>
              <a:ext uri="{FF2B5EF4-FFF2-40B4-BE49-F238E27FC236}">
                <a16:creationId xmlns:a16="http://schemas.microsoft.com/office/drawing/2014/main" id="{A6927F24-1D37-31DC-CA96-7B1EF49213A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FD9E44D9-4D5F-9B82-DE75-3BE6064C544A}"/>
              </a:ext>
            </a:extLst>
          </p:cNvPr>
          <p:cNvSpPr txBox="1"/>
          <p:nvPr/>
        </p:nvSpPr>
        <p:spPr>
          <a:xfrm rot="21421172">
            <a:off x="8362572" y="1902589"/>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As seen, similarity btw king and car is LOW</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271B95E8-A3B0-361B-8996-947CFFCE6324}"/>
              </a:ext>
            </a:extLst>
          </p:cNvPr>
          <p:cNvPicPr>
            <a:picLocks noChangeAspect="1"/>
          </p:cNvPicPr>
          <p:nvPr/>
        </p:nvPicPr>
        <p:blipFill>
          <a:blip r:embed="rId2"/>
          <a:srcRect l="6013" t="40792" r="44233" b="29769"/>
          <a:stretch/>
        </p:blipFill>
        <p:spPr>
          <a:xfrm>
            <a:off x="1097280" y="2912011"/>
            <a:ext cx="10346300" cy="3443524"/>
          </a:xfrm>
          <a:prstGeom prst="rect">
            <a:avLst/>
          </a:prstGeom>
        </p:spPr>
      </p:pic>
    </p:spTree>
    <p:extLst>
      <p:ext uri="{BB962C8B-B14F-4D97-AF65-F5344CB8AC3E}">
        <p14:creationId xmlns:p14="http://schemas.microsoft.com/office/powerpoint/2010/main" val="33365624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12858B8-DD9F-C47F-1683-F6B00D2090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DD7E4D-DA6C-6A82-C315-A6F2290820CF}"/>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C20917EF-3FD8-B8CA-C2BA-5BE8DEC224E3}"/>
              </a:ext>
            </a:extLst>
          </p:cNvPr>
          <p:cNvSpPr>
            <a:spLocks noGrp="1"/>
          </p:cNvSpPr>
          <p:nvPr>
            <p:ph idx="1"/>
          </p:nvPr>
        </p:nvSpPr>
        <p:spPr>
          <a:xfrm>
            <a:off x="1050222" y="1735741"/>
            <a:ext cx="6436995" cy="4725664"/>
          </a:xfrm>
        </p:spPr>
        <p:txBody>
          <a:bodyPr>
            <a:normAutofit fontScale="85000" lnSpcReduction="20000"/>
          </a:bodyPr>
          <a:lstStyle/>
          <a:p>
            <a:pPr>
              <a:lnSpc>
                <a:spcPct val="170000"/>
              </a:lnSpc>
            </a:pPr>
            <a:r>
              <a:rPr lang="en-US" sz="2800" b="1" spc="65" dirty="0">
                <a:solidFill>
                  <a:srgbClr val="FFFFFF"/>
                </a:solidFill>
                <a:latin typeface="Bradley Hand ITC" panose="03070402050302030203" pitchFamily="66" charset="0"/>
                <a:cs typeface="Arial"/>
              </a:rPr>
              <a:t>Find pattern? How?</a:t>
            </a:r>
          </a:p>
          <a:p>
            <a:pPr>
              <a:lnSpc>
                <a:spcPct val="170000"/>
              </a:lnSpc>
            </a:pPr>
            <a:r>
              <a:rPr lang="en-US" sz="2800" b="1" spc="65" dirty="0">
                <a:solidFill>
                  <a:srgbClr val="FFFFFF"/>
                </a:solidFill>
                <a:latin typeface="Bradley Hand ITC" panose="03070402050302030203" pitchFamily="66" charset="0"/>
                <a:cs typeface="Arial"/>
              </a:rPr>
              <a:t>Imagine teaching a child to identify fruits. You show them a banana, an apple, and an orange, telling them the names. After seeing many examples, they can recognize a new banana without needing you to tell them. That’s what ML does—it learns from past examples and generalizes.</a:t>
            </a:r>
            <a:endParaRPr lang="en-US" sz="2800" b="1" dirty="0">
              <a:latin typeface="Bradley Hand ITC" panose="03070402050302030203" pitchFamily="66" charset="0"/>
              <a:cs typeface="Arial"/>
            </a:endParaRPr>
          </a:p>
          <a:p>
            <a:pPr>
              <a:lnSpc>
                <a:spcPct val="170000"/>
              </a:lnSpc>
            </a:pP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48743C0D-D0C6-9917-F981-7E6B5026A33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7E7C56D-39B9-5AAB-86FF-083D21F101F6}"/>
              </a:ext>
            </a:extLst>
          </p:cNvPr>
          <p:cNvSpPr>
            <a:spLocks noGrp="1"/>
          </p:cNvSpPr>
          <p:nvPr>
            <p:ph type="sldNum" sz="quarter" idx="12"/>
          </p:nvPr>
        </p:nvSpPr>
        <p:spPr/>
        <p:txBody>
          <a:bodyPr/>
          <a:lstStyle/>
          <a:p>
            <a:fld id="{7F537688-BEAE-4904-826F-1C1E0645A5D0}" type="slidenum">
              <a:rPr lang="en-US" sz="2000" smtClean="0"/>
              <a:t>13</a:t>
            </a:fld>
            <a:endParaRPr lang="en-US" sz="2000" dirty="0"/>
          </a:p>
        </p:txBody>
      </p:sp>
      <p:sp>
        <p:nvSpPr>
          <p:cNvPr id="7" name="TextBox 6">
            <a:extLst>
              <a:ext uri="{FF2B5EF4-FFF2-40B4-BE49-F238E27FC236}">
                <a16:creationId xmlns:a16="http://schemas.microsoft.com/office/drawing/2014/main" id="{D980783D-F957-5F3C-06E6-E6CB99F7D0DE}"/>
              </a:ext>
            </a:extLst>
          </p:cNvPr>
          <p:cNvSpPr txBox="1"/>
          <p:nvPr/>
        </p:nvSpPr>
        <p:spPr>
          <a:xfrm rot="21429679">
            <a:off x="7993962" y="5792445"/>
            <a:ext cx="3325891" cy="515526"/>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  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pic>
        <p:nvPicPr>
          <p:cNvPr id="3074" name="Picture 2" descr="WG9907 Electronic Interactive Learning Talking Poster Fruits Wall Chart,  Talking ABC Music Poster">
            <a:extLst>
              <a:ext uri="{FF2B5EF4-FFF2-40B4-BE49-F238E27FC236}">
                <a16:creationId xmlns:a16="http://schemas.microsoft.com/office/drawing/2014/main" id="{B139BA01-F10A-7570-AA1A-BB2CCCA36A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55206" y="1733136"/>
            <a:ext cx="4160520" cy="416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8789235"/>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0ADD49E-884D-F731-00CD-9332CCF38D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04FDA5-C6A8-9FF6-3835-247A88F6527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37CAE2FE-EFDB-B3DB-8FB7-F718F341D764}"/>
              </a:ext>
            </a:extLst>
          </p:cNvPr>
          <p:cNvSpPr>
            <a:spLocks noGrp="1"/>
          </p:cNvSpPr>
          <p:nvPr>
            <p:ph idx="1"/>
          </p:nvPr>
        </p:nvSpPr>
        <p:spPr>
          <a:xfrm>
            <a:off x="1097280" y="1845735"/>
            <a:ext cx="10427781" cy="4575854"/>
          </a:xfrm>
        </p:spPr>
        <p:txBody>
          <a:bodyPr>
            <a:normAutofit fontScale="92500"/>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Let’s give an analogy, Find words most similar to 'king' + 'woman' - 'man’. (This should be close to 'queen’)</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r>
              <a:rPr lang="en-US" sz="2400" dirty="0">
                <a:solidFill>
                  <a:schemeClr val="bg1"/>
                </a:solidFill>
                <a:latin typeface="Century Gothic" panose="020B0502020202020204" pitchFamily="34" charset="0"/>
              </a:rPr>
              <a:t>RESULT: </a:t>
            </a:r>
            <a:r>
              <a:rPr lang="en-US" sz="2000" b="0" i="0" dirty="0">
                <a:solidFill>
                  <a:srgbClr val="E3E3E3"/>
                </a:solidFill>
                <a:effectLst/>
                <a:latin typeface="Courier New" panose="02070309020205020404" pitchFamily="49" charset="0"/>
              </a:rPr>
              <a:t>[('queen', 0.7118193507194519), ('monarch', 0.6189674139022827), ('princess', 0.5902431011199951), ('</a:t>
            </a:r>
            <a:r>
              <a:rPr lang="en-US" sz="2000" b="0" i="0" dirty="0" err="1">
                <a:solidFill>
                  <a:srgbClr val="E3E3E3"/>
                </a:solidFill>
                <a:effectLst/>
                <a:latin typeface="Courier New" panose="02070309020205020404" pitchFamily="49" charset="0"/>
              </a:rPr>
              <a:t>crown_prince</a:t>
            </a:r>
            <a:r>
              <a:rPr lang="en-US" sz="2000" b="0" i="0" dirty="0">
                <a:solidFill>
                  <a:srgbClr val="E3E3E3"/>
                </a:solidFill>
                <a:effectLst/>
                <a:latin typeface="Courier New" panose="02070309020205020404" pitchFamily="49" charset="0"/>
              </a:rPr>
              <a:t>', 0.5499460697174072), ('prince', 0.5377321839332581), ('kings', 0.5236844420433044), ('</a:t>
            </a:r>
            <a:r>
              <a:rPr lang="en-US" sz="2000" b="0" i="0" dirty="0" err="1">
                <a:solidFill>
                  <a:srgbClr val="E3E3E3"/>
                </a:solidFill>
                <a:effectLst/>
                <a:latin typeface="Courier New" panose="02070309020205020404" pitchFamily="49" charset="0"/>
              </a:rPr>
              <a:t>Queen_Consort</a:t>
            </a:r>
            <a:r>
              <a:rPr lang="en-US" sz="2000" b="0" i="0" dirty="0">
                <a:solidFill>
                  <a:srgbClr val="E3E3E3"/>
                </a:solidFill>
                <a:effectLst/>
                <a:latin typeface="Courier New" panose="02070309020205020404" pitchFamily="49" charset="0"/>
              </a:rPr>
              <a:t>', 0.5235945582389832), ('queens', 0.5181134343147278), ('sultan', 0.5098593831062317), ('monarchy', 0.5087411999702454)]</a:t>
            </a:r>
            <a:endParaRPr lang="en-US" sz="2400" dirty="0">
              <a:solidFill>
                <a:schemeClr val="bg1"/>
              </a:solidFill>
              <a:latin typeface="Century Gothic" panose="020B0502020202020204" pitchFamily="34" charset="0"/>
            </a:endParaRPr>
          </a:p>
          <a:p>
            <a:pPr marL="0" indent="0">
              <a:lnSpc>
                <a:spcPct val="100000"/>
              </a:lnSpc>
              <a:buNone/>
            </a:pPr>
            <a:r>
              <a:rPr lang="en-US" sz="2400" dirty="0">
                <a:solidFill>
                  <a:schemeClr val="bg1"/>
                </a:solidFill>
                <a:latin typeface="Century Gothic" panose="020B0502020202020204" pitchFamily="34" charset="0"/>
              </a:rPr>
              <a:t>This demonstrates the ability of Word2Vec to solve analogy problems</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D49D1C97-4657-F80A-FA7E-F153DCC498B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8A81E40-81D3-66F4-51B7-843AE3E7360D}"/>
              </a:ext>
            </a:extLst>
          </p:cNvPr>
          <p:cNvSpPr>
            <a:spLocks noGrp="1"/>
          </p:cNvSpPr>
          <p:nvPr>
            <p:ph type="sldNum" sz="quarter" idx="12"/>
          </p:nvPr>
        </p:nvSpPr>
        <p:spPr/>
        <p:txBody>
          <a:bodyPr/>
          <a:lstStyle/>
          <a:p>
            <a:fld id="{7F537688-BEAE-4904-826F-1C1E0645A5D0}" type="slidenum">
              <a:rPr lang="en-US" sz="2000" smtClean="0"/>
              <a:t>130</a:t>
            </a:fld>
            <a:endParaRPr lang="en-US" sz="2000" dirty="0"/>
          </a:p>
        </p:txBody>
      </p:sp>
      <p:sp>
        <p:nvSpPr>
          <p:cNvPr id="4" name="Content Placeholder 2">
            <a:extLst>
              <a:ext uri="{FF2B5EF4-FFF2-40B4-BE49-F238E27FC236}">
                <a16:creationId xmlns:a16="http://schemas.microsoft.com/office/drawing/2014/main" id="{4DBA0B08-0ED8-4138-1D7F-20B0DF40D3F3}"/>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B4A707CA-AF90-9F6A-1C08-421E13CFE97A}"/>
              </a:ext>
            </a:extLst>
          </p:cNvPr>
          <p:cNvSpPr txBox="1"/>
          <p:nvPr/>
        </p:nvSpPr>
        <p:spPr>
          <a:xfrm rot="21421172">
            <a:off x="8235824" y="1106403"/>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As seen, similarity btw king and car is LOW</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05E0A2CA-7701-3CDC-56B6-0D3C1F67C6C4}"/>
              </a:ext>
            </a:extLst>
          </p:cNvPr>
          <p:cNvPicPr>
            <a:picLocks noChangeAspect="1"/>
          </p:cNvPicPr>
          <p:nvPr/>
        </p:nvPicPr>
        <p:blipFill>
          <a:blip r:embed="rId2"/>
          <a:srcRect l="6237" t="56797" r="57282" b="37932"/>
          <a:stretch/>
        </p:blipFill>
        <p:spPr>
          <a:xfrm>
            <a:off x="1030888" y="3323052"/>
            <a:ext cx="10936163" cy="888834"/>
          </a:xfrm>
          <a:prstGeom prst="rect">
            <a:avLst/>
          </a:prstGeom>
        </p:spPr>
      </p:pic>
    </p:spTree>
    <p:extLst>
      <p:ext uri="{BB962C8B-B14F-4D97-AF65-F5344CB8AC3E}">
        <p14:creationId xmlns:p14="http://schemas.microsoft.com/office/powerpoint/2010/main" val="2117774014"/>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0FC967A-BEFE-D308-6720-918840A75E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64CFE7-71D5-5EEB-8728-20BDA89A3CC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96A0BD6-C15D-F7B9-677A-1234CC964F13}"/>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Let’s give another analogy,</a:t>
            </a:r>
          </a:p>
          <a:p>
            <a:pPr marL="0" indent="0">
              <a:lnSpc>
                <a:spcPct val="100000"/>
              </a:lnSpc>
              <a:buNone/>
            </a:pPr>
            <a:r>
              <a:rPr lang="en-US" sz="2400" dirty="0">
                <a:solidFill>
                  <a:schemeClr val="bg1"/>
                </a:solidFill>
                <a:latin typeface="Century Gothic" panose="020B0502020202020204" pitchFamily="34" charset="0"/>
              </a:rPr>
              <a:t> Find words most similar to 'king’ + girl’ + ‘young’ - 'man’ – ‘adult’. </a:t>
            </a:r>
          </a:p>
          <a:p>
            <a:pPr marL="0" indent="0">
              <a:lnSpc>
                <a:spcPct val="100000"/>
              </a:lnSpc>
              <a:buNone/>
            </a:pPr>
            <a:r>
              <a:rPr lang="en-US" sz="2400" dirty="0">
                <a:solidFill>
                  <a:schemeClr val="bg1"/>
                </a:solidFill>
                <a:latin typeface="Century Gothic" panose="020B0502020202020204" pitchFamily="34" charset="0"/>
              </a:rPr>
              <a:t>What could this be??</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7E2CFAB9-6B95-D6E5-070E-B0FB6C980F9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6195A12-E378-A98D-795F-888EB049F508}"/>
              </a:ext>
            </a:extLst>
          </p:cNvPr>
          <p:cNvSpPr>
            <a:spLocks noGrp="1"/>
          </p:cNvSpPr>
          <p:nvPr>
            <p:ph type="sldNum" sz="quarter" idx="12"/>
          </p:nvPr>
        </p:nvSpPr>
        <p:spPr/>
        <p:txBody>
          <a:bodyPr/>
          <a:lstStyle/>
          <a:p>
            <a:fld id="{7F537688-BEAE-4904-826F-1C1E0645A5D0}" type="slidenum">
              <a:rPr lang="en-US" sz="2000" smtClean="0"/>
              <a:t>131</a:t>
            </a:fld>
            <a:endParaRPr lang="en-US" sz="2000" dirty="0"/>
          </a:p>
        </p:txBody>
      </p:sp>
      <p:sp>
        <p:nvSpPr>
          <p:cNvPr id="4" name="Content Placeholder 2">
            <a:extLst>
              <a:ext uri="{FF2B5EF4-FFF2-40B4-BE49-F238E27FC236}">
                <a16:creationId xmlns:a16="http://schemas.microsoft.com/office/drawing/2014/main" id="{899DDEC0-D140-F550-C9A8-1EFFD71B7C2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584BC3A8-B895-B279-E70F-970798593B1E}"/>
              </a:ext>
            </a:extLst>
          </p:cNvPr>
          <p:cNvSpPr txBox="1"/>
          <p:nvPr/>
        </p:nvSpPr>
        <p:spPr>
          <a:xfrm rot="21421172">
            <a:off x="6023738" y="5417172"/>
            <a:ext cx="4749653"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Prince? King child? Princess? </a:t>
            </a:r>
            <a:r>
              <a:rPr lang="en-US" sz="2000" b="1" i="0" dirty="0" err="1">
                <a:solidFill>
                  <a:srgbClr val="E3E3E3"/>
                </a:solidFill>
                <a:effectLst/>
                <a:latin typeface="Bradley Hand ITC" panose="03070402050302030203" pitchFamily="66" charset="0"/>
              </a:rPr>
              <a:t>Prince_Paras</a:t>
            </a:r>
            <a:r>
              <a:rPr lang="en-US" sz="2000" b="1" i="0" dirty="0">
                <a:solidFill>
                  <a:srgbClr val="E3E3E3"/>
                </a:solidFill>
                <a:effectLst/>
                <a:latin typeface="Bradley Hand ITC" panose="03070402050302030203" pitchFamily="66" charset="0"/>
              </a:rPr>
              <a:t>???</a:t>
            </a:r>
            <a:r>
              <a:rPr lang="en-US" sz="2000" b="1" spc="65" dirty="0">
                <a:solidFill>
                  <a:srgbClr val="FFFFFF"/>
                </a:solidFill>
                <a:latin typeface="Bradley Hand ITC" panose="03070402050302030203" pitchFamily="66" charset="0"/>
                <a:cs typeface="Arial"/>
              </a:rPr>
              <a:t> </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DE17FFC2-E647-5EE8-CA20-7A0B69CFEC8A}"/>
              </a:ext>
            </a:extLst>
          </p:cNvPr>
          <p:cNvPicPr>
            <a:picLocks noChangeAspect="1"/>
          </p:cNvPicPr>
          <p:nvPr/>
        </p:nvPicPr>
        <p:blipFill>
          <a:blip r:embed="rId2"/>
          <a:srcRect l="6683" t="80000" r="48168" b="14851"/>
          <a:stretch/>
        </p:blipFill>
        <p:spPr>
          <a:xfrm>
            <a:off x="181281" y="4361845"/>
            <a:ext cx="11829438" cy="758796"/>
          </a:xfrm>
          <a:prstGeom prst="rect">
            <a:avLst/>
          </a:prstGeom>
        </p:spPr>
      </p:pic>
    </p:spTree>
    <p:extLst>
      <p:ext uri="{BB962C8B-B14F-4D97-AF65-F5344CB8AC3E}">
        <p14:creationId xmlns:p14="http://schemas.microsoft.com/office/powerpoint/2010/main" val="3905845039"/>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E1CB9B-98C2-A96A-7A58-AB7BAEF9E1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EE9225-35F6-F6CD-E09E-31C911A5BAC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A9E5F712-9DC0-A27D-1A6D-40B54B81A754}"/>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A Princess!!</a:t>
            </a:r>
          </a:p>
          <a:p>
            <a:pPr marL="0" indent="0">
              <a:lnSpc>
                <a:spcPct val="100000"/>
              </a:lnSpc>
              <a:buNone/>
            </a:pPr>
            <a:r>
              <a:rPr lang="en-US" sz="2400" b="1" dirty="0">
                <a:solidFill>
                  <a:schemeClr val="bg1"/>
                </a:solidFill>
                <a:latin typeface="Century Gothic" panose="020B0502020202020204" pitchFamily="34" charset="0"/>
              </a:rPr>
              <a:t>Because, A princess relates to a king, is a girl, is young, is not a man, and not an adult.</a:t>
            </a: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A0357133-8BD1-99BC-89DF-D28C0724F4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2F19F33-EF36-80E6-5DFE-23B7B7548731}"/>
              </a:ext>
            </a:extLst>
          </p:cNvPr>
          <p:cNvSpPr>
            <a:spLocks noGrp="1"/>
          </p:cNvSpPr>
          <p:nvPr>
            <p:ph type="sldNum" sz="quarter" idx="12"/>
          </p:nvPr>
        </p:nvSpPr>
        <p:spPr/>
        <p:txBody>
          <a:bodyPr/>
          <a:lstStyle/>
          <a:p>
            <a:fld id="{7F537688-BEAE-4904-826F-1C1E0645A5D0}" type="slidenum">
              <a:rPr lang="en-US" sz="2000" smtClean="0"/>
              <a:t>132</a:t>
            </a:fld>
            <a:endParaRPr lang="en-US" sz="2000" dirty="0"/>
          </a:p>
        </p:txBody>
      </p:sp>
      <p:sp>
        <p:nvSpPr>
          <p:cNvPr id="4" name="Content Placeholder 2">
            <a:extLst>
              <a:ext uri="{FF2B5EF4-FFF2-40B4-BE49-F238E27FC236}">
                <a16:creationId xmlns:a16="http://schemas.microsoft.com/office/drawing/2014/main" id="{2686D357-3C1F-FC65-589A-E99479C2076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7C9B683A-0653-C000-2B40-7DFC136A414B}"/>
              </a:ext>
            </a:extLst>
          </p:cNvPr>
          <p:cNvSpPr txBox="1"/>
          <p:nvPr/>
        </p:nvSpPr>
        <p:spPr>
          <a:xfrm rot="21421172">
            <a:off x="2543861" y="5186634"/>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As seen, princess has the highest.</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84D27AEE-91BB-EF41-46B3-5BE00DA3481E}"/>
              </a:ext>
            </a:extLst>
          </p:cNvPr>
          <p:cNvPicPr>
            <a:picLocks noChangeAspect="1"/>
          </p:cNvPicPr>
          <p:nvPr/>
        </p:nvPicPr>
        <p:blipFill>
          <a:blip r:embed="rId2"/>
          <a:srcRect l="6683" t="79999" r="48168" b="9918"/>
          <a:stretch/>
        </p:blipFill>
        <p:spPr>
          <a:xfrm>
            <a:off x="137613" y="3423063"/>
            <a:ext cx="11829438" cy="1485864"/>
          </a:xfrm>
          <a:prstGeom prst="rect">
            <a:avLst/>
          </a:prstGeom>
        </p:spPr>
      </p:pic>
    </p:spTree>
    <p:extLst>
      <p:ext uri="{BB962C8B-B14F-4D97-AF65-F5344CB8AC3E}">
        <p14:creationId xmlns:p14="http://schemas.microsoft.com/office/powerpoint/2010/main" val="1151147431"/>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52D04F0-5ED5-70D6-17E2-367250EB2F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9CDCC3-7CB8-313F-B119-62DA8665D5B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B3E17D4F-C372-A5C5-2BAC-549E7BF50DC7}"/>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To get the vector for a word:</a:t>
            </a:r>
          </a:p>
        </p:txBody>
      </p:sp>
      <p:sp>
        <p:nvSpPr>
          <p:cNvPr id="5" name="Footer Placeholder 4">
            <a:extLst>
              <a:ext uri="{FF2B5EF4-FFF2-40B4-BE49-F238E27FC236}">
                <a16:creationId xmlns:a16="http://schemas.microsoft.com/office/drawing/2014/main" id="{D599BBD0-5983-F016-4747-25C5685172C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E28A55D-9774-D8A3-80E0-34D82889A079}"/>
              </a:ext>
            </a:extLst>
          </p:cNvPr>
          <p:cNvSpPr>
            <a:spLocks noGrp="1"/>
          </p:cNvSpPr>
          <p:nvPr>
            <p:ph type="sldNum" sz="quarter" idx="12"/>
          </p:nvPr>
        </p:nvSpPr>
        <p:spPr/>
        <p:txBody>
          <a:bodyPr/>
          <a:lstStyle/>
          <a:p>
            <a:fld id="{7F537688-BEAE-4904-826F-1C1E0645A5D0}" type="slidenum">
              <a:rPr lang="en-US" sz="2000" smtClean="0"/>
              <a:t>133</a:t>
            </a:fld>
            <a:endParaRPr lang="en-US" sz="2000" dirty="0"/>
          </a:p>
        </p:txBody>
      </p:sp>
      <p:sp>
        <p:nvSpPr>
          <p:cNvPr id="4" name="Content Placeholder 2">
            <a:extLst>
              <a:ext uri="{FF2B5EF4-FFF2-40B4-BE49-F238E27FC236}">
                <a16:creationId xmlns:a16="http://schemas.microsoft.com/office/drawing/2014/main" id="{72107F97-68FE-B9B1-1BAB-872DD6C3937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 name="Picture 9">
            <a:extLst>
              <a:ext uri="{FF2B5EF4-FFF2-40B4-BE49-F238E27FC236}">
                <a16:creationId xmlns:a16="http://schemas.microsoft.com/office/drawing/2014/main" id="{03B942FA-9374-A61D-DC43-61CD6D63EE03}"/>
              </a:ext>
            </a:extLst>
          </p:cNvPr>
          <p:cNvPicPr>
            <a:picLocks noChangeAspect="1"/>
          </p:cNvPicPr>
          <p:nvPr/>
        </p:nvPicPr>
        <p:blipFill>
          <a:blip r:embed="rId2"/>
          <a:srcRect l="6312" t="20990" r="64208" b="65885"/>
          <a:stretch/>
        </p:blipFill>
        <p:spPr>
          <a:xfrm>
            <a:off x="1052886" y="3078178"/>
            <a:ext cx="10086227" cy="2525917"/>
          </a:xfrm>
          <a:prstGeom prst="rect">
            <a:avLst/>
          </a:prstGeom>
        </p:spPr>
      </p:pic>
    </p:spTree>
    <p:extLst>
      <p:ext uri="{BB962C8B-B14F-4D97-AF65-F5344CB8AC3E}">
        <p14:creationId xmlns:p14="http://schemas.microsoft.com/office/powerpoint/2010/main" val="2722367849"/>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FB9D264-AC8E-FAAC-0A5F-C25F818B8D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61766F-F7D5-C112-75C9-5038E35C4329}"/>
              </a:ext>
            </a:extLst>
          </p:cNvPr>
          <p:cNvSpPr>
            <a:spLocks noGrp="1"/>
          </p:cNvSpPr>
          <p:nvPr>
            <p:ph type="title"/>
          </p:nvPr>
        </p:nvSpPr>
        <p:spPr/>
        <p:txBody>
          <a:bodyPr/>
          <a:lstStyle/>
          <a:p>
            <a:r>
              <a:rPr lang="en-US" dirty="0">
                <a:solidFill>
                  <a:srgbClr val="DD9C19"/>
                </a:solidFill>
                <a:latin typeface="Century Gothic" panose="020B0502020202020204" pitchFamily="34" charset="0"/>
              </a:rPr>
              <a:t>👉</a:t>
            </a:r>
          </a:p>
        </p:txBody>
      </p:sp>
      <p:sp>
        <p:nvSpPr>
          <p:cNvPr id="3" name="Content Placeholder 2">
            <a:extLst>
              <a:ext uri="{FF2B5EF4-FFF2-40B4-BE49-F238E27FC236}">
                <a16:creationId xmlns:a16="http://schemas.microsoft.com/office/drawing/2014/main" id="{A704DB4A-465C-C25A-40DB-C6909D4B88B8}"/>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1100" b="1" dirty="0">
                <a:solidFill>
                  <a:schemeClr val="bg1"/>
                </a:solidFill>
                <a:latin typeface="Century Gothic" panose="020B0502020202020204" pitchFamily="34" charset="0"/>
              </a:rPr>
              <a:t>The Vector for the word KING is:</a:t>
            </a:r>
          </a:p>
        </p:txBody>
      </p:sp>
      <p:sp>
        <p:nvSpPr>
          <p:cNvPr id="5" name="Footer Placeholder 4">
            <a:extLst>
              <a:ext uri="{FF2B5EF4-FFF2-40B4-BE49-F238E27FC236}">
                <a16:creationId xmlns:a16="http://schemas.microsoft.com/office/drawing/2014/main" id="{94552F47-4567-A2B7-9E7E-8455B9F8C0A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64CDFD6-67B5-D329-8AAA-35317822FE2B}"/>
              </a:ext>
            </a:extLst>
          </p:cNvPr>
          <p:cNvSpPr>
            <a:spLocks noGrp="1"/>
          </p:cNvSpPr>
          <p:nvPr>
            <p:ph type="sldNum" sz="quarter" idx="12"/>
          </p:nvPr>
        </p:nvSpPr>
        <p:spPr/>
        <p:txBody>
          <a:bodyPr/>
          <a:lstStyle/>
          <a:p>
            <a:fld id="{7F537688-BEAE-4904-826F-1C1E0645A5D0}" type="slidenum">
              <a:rPr lang="en-US" sz="2000" smtClean="0"/>
              <a:t>134</a:t>
            </a:fld>
            <a:endParaRPr lang="en-US" sz="2000" dirty="0"/>
          </a:p>
        </p:txBody>
      </p:sp>
      <p:sp>
        <p:nvSpPr>
          <p:cNvPr id="4" name="Content Placeholder 2">
            <a:extLst>
              <a:ext uri="{FF2B5EF4-FFF2-40B4-BE49-F238E27FC236}">
                <a16:creationId xmlns:a16="http://schemas.microsoft.com/office/drawing/2014/main" id="{0BB07D37-0DB6-598E-4AB4-2771AB7BCE4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084599A8-6BB8-EBB9-9CD8-649693377C27}"/>
              </a:ext>
            </a:extLst>
          </p:cNvPr>
          <p:cNvPicPr>
            <a:picLocks noChangeAspect="1"/>
          </p:cNvPicPr>
          <p:nvPr/>
        </p:nvPicPr>
        <p:blipFill>
          <a:blip r:embed="rId2"/>
          <a:srcRect l="4233" t="15578" r="73564" b="4179"/>
          <a:stretch/>
        </p:blipFill>
        <p:spPr>
          <a:xfrm>
            <a:off x="3491446" y="33090"/>
            <a:ext cx="3090917" cy="6283591"/>
          </a:xfrm>
          <a:prstGeom prst="rect">
            <a:avLst/>
          </a:prstGeom>
        </p:spPr>
      </p:pic>
    </p:spTree>
    <p:extLst>
      <p:ext uri="{BB962C8B-B14F-4D97-AF65-F5344CB8AC3E}">
        <p14:creationId xmlns:p14="http://schemas.microsoft.com/office/powerpoint/2010/main" val="1382981295"/>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A74C15E-F7DC-3E4B-A749-7BDC19D767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31584C-8919-CE19-E0A6-67668E1E75F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4111010-463D-C93E-B6F1-4A867B6F55AF}"/>
              </a:ext>
            </a:extLst>
          </p:cNvPr>
          <p:cNvSpPr>
            <a:spLocks noGrp="1"/>
          </p:cNvSpPr>
          <p:nvPr>
            <p:ph idx="1"/>
          </p:nvPr>
        </p:nvSpPr>
        <p:spPr>
          <a:xfrm>
            <a:off x="1097280" y="1845735"/>
            <a:ext cx="10427781" cy="4575854"/>
          </a:xfrm>
        </p:spPr>
        <p:txBody>
          <a:bodyPr>
            <a:normAutofit lnSpcReduction="10000"/>
          </a:bodyPr>
          <a:lstStyle/>
          <a:p>
            <a:pPr marL="0" indent="0">
              <a:lnSpc>
                <a:spcPct val="100000"/>
              </a:lnSpc>
              <a:buNone/>
            </a:pPr>
            <a:r>
              <a:rPr lang="en-US" sz="1100" b="1" dirty="0">
                <a:solidFill>
                  <a:schemeClr val="bg1"/>
                </a:solidFill>
                <a:latin typeface="Century Gothic" panose="020B0502020202020204" pitchFamily="34" charset="0"/>
              </a:rPr>
              <a:t>The Vector for the word KING is:</a:t>
            </a:r>
          </a:p>
          <a:p>
            <a:pPr marL="0" indent="0">
              <a:lnSpc>
                <a:spcPct val="100000"/>
              </a:lnSpc>
              <a:buNone/>
            </a:pPr>
            <a:r>
              <a:rPr lang="en-US" sz="900" b="0" i="0" dirty="0">
                <a:solidFill>
                  <a:srgbClr val="E3E3E3"/>
                </a:solidFill>
                <a:effectLst/>
                <a:latin typeface="Courier New" panose="02070309020205020404" pitchFamily="49" charset="0"/>
              </a:rPr>
              <a:t>[ 1.25976562e-01 2.97851562e-02 8.60595703e-03 1.39648438e-01 -2.56347656e-02 -3.61328125e-02 1.11816406e-01 -1.98242188e-01 5.12695312e-02 3.63281250e-01 -2.42187500e-01 -3.02734375e-01 -1.77734375e-01 -2.49023438e-02 -1.67968750e-01 -1.69921875e-01 3.46679688e-02 5.21850586e-03 4.63867188e-02 1.28906250e-01 1.36718750e-01 1.12792969e-01 5.95703125e-02 1.36718750e-01 1.01074219e-01 -1.76757812e-01 -2.51953125e-01 5.98144531e-02 3.41796875e-01 -3.11279297e-02 1.04492188e-01 6.17675781e-02 1.24511719e-01 4.00390625e-01 -3.22265625e-01 8.39843750e-02 3.90625000e-02 5.85937500e-03 7.03125000e-02 1.72851562e-01 1.38671875e-01 -2.31445312e-01 2.83203125e-01 1.42578125e-01 3.41796875e-01 -2.39257812e-02 -1.09863281e-01 3.32031250e-02 -5.46875000e-02 1.53198242e-02 -1.62109375e-01 1.58203125e-01 -2.59765625e-01 2.01416016e-02 -1.63085938e-01 1.35803223e-03 -1.44531250e-01 -5.68847656e-02 4.29687500e-02 -2.46582031e-02 1.85546875e-01 4.47265625e-01 9.58251953e-03 1.31835938e-01 9.86328125e-02 -1.85546875e-01 -1.00097656e-01 -1.33789062e-01 -1.25000000e-01 2.83203125e-01 1.23046875e-01 5.32226562e-02 -1.77734375e-01 8.59375000e-02 -2.18505859e-02 2.05078125e-02 -1.39648438e-01 2.51464844e-02 1.38671875e-01 -1.05468750e-01 1.38671875e-01 8.88671875e-02 -7.51953125e-02 -2.13623047e-02 1.72851562e-01 4.63867188e-02 -2.65625000e-01 8.91113281e-03 1.49414062e-01 3.78417969e-02 2.38281250e-01 -1.24511719e-01 -2.17773438e-01 -1.81640625e-01 2.97851562e-02 5.71289062e-02 -2.89306641e-02 1.24511719e-02 9.66796875e-02 -2.31445312e-01 5.81054688e-02 6.68945312e-02 7.08007812e-02 -3.08593750e-01 -2.14843750e-01 1.45507812e-01 -4.27734375e-01 -9.39941406e-03 1.54296875e-01 -7.66601562e-02 2.89062500e-01 2.77343750e-01 -4.86373901e-04 -1.36718750e-01 3.24218750e-01 -2.46093750e-01 -3.03649902e-03 -2.11914062e-01 1.25000000e-01 2.69531250e-01 2.04101562e-01 8.25195312e-02 -2.01171875e-01 -1.60156250e-01 -3.78417969e-02 -1.20117188e-01 1.15234375e-01 -4.10156250e-02 -3.95507812e-02 -8.98437500e-02 6.34765625e-03 2.03125000e-01 1.86523438e-01 2.73437500e-01 6.29882812e-02 1.41601562e-01 -9.81445312e-02 1.38671875e-01 1.82617188e-01 1.73828125e-01 </a:t>
            </a:r>
            <a:r>
              <a:rPr lang="en-US" sz="900" b="0" i="0" dirty="0" err="1">
                <a:solidFill>
                  <a:srgbClr val="E3E3E3"/>
                </a:solidFill>
                <a:effectLst/>
                <a:latin typeface="Courier New" panose="02070309020205020404" pitchFamily="49" charset="0"/>
              </a:rPr>
              <a:t>1.73828125e-01</a:t>
            </a:r>
            <a:r>
              <a:rPr lang="en-US" sz="900" b="0" i="0" dirty="0">
                <a:solidFill>
                  <a:srgbClr val="E3E3E3"/>
                </a:solidFill>
                <a:effectLst/>
                <a:latin typeface="Courier New" panose="02070309020205020404" pitchFamily="49" charset="0"/>
              </a:rPr>
              <a:t> -2.37304688e-01 1.78710938e-01 6.34765625e-02 2.36328125e-01 -2.08984375e-01 8.74023438e-02 -1.66015625e-01 -7.91015625e-02 2.43164062e-01 -8.88671875e-02 1.26953125e-01 -2.16796875e-01 -1.73828125e-01 -3.59375000e-01 -8.25195312e-02 -6.49414062e-02 5.07812500e-02 1.35742188e-01 -7.47070312e-02 -1.64062500e-01 1.15356445e-02 4.45312500e-01 -2.15820312e-01 -1.11328125e-01 -1.92382812e-01 1.70898438e-01 -1.25000000e-01 2.65502930e-03 1.92382812e-01 -1.74804688e-01 1.39648438e-01 2.92968750e-01 1.13281250e-01 5.95703125e-02 -6.39648438e-02 9.96093750e-02 -2.72216797e-02 1.96533203e-02 4.27246094e-02 -2.46093750e-01 6.39648438e-02 -2.25585938e-01 -1.68945312e-01 2.89916992e-03 8.20312500e-02 3.41796875e-01 4.32128906e-02 1.32812500e-01 1.42578125e-01 7.61718750e-02 5.98144531e-02 -1.19140625e-01 2.74658203e-03 -6.29882812e-02 -2.72216797e-02 -4.82177734e-03 -8.20312500e-02 -2.49023438e-02 -4.00390625e-01 -1.06933594e-01 4.24804688e-02 7.76367188e-02 -1.16699219e-01 7.37304688e-02 -9.22851562e-02 1.07910156e-01 1.58203125e-01 4.24804688e-02 1.26953125e-01 3.61328125e-02 2.67578125e-01 -1.01074219e-01 -3.02734375e-01 -5.76171875e-02 5.05371094e-02 5.26428223e-04 -2.07031250e-01 -1.38671875e-01 -8.97216797e-03 -2.78320312e-02 -1.41601562e-01 2.07031250e-01 -1.58203125e-01 1.27929688e-01 1.49414062e-01 -2.24609375e-02 -8.44726562e-02 1.22558594e-01 2.15820312e-01 -2.13867188e-01 -3.12500000e-01 -3.73046875e-01 4.08935547e-03 1.07421875e-01 1.06933594e-01 7.32421875e-02 8.97216797e-03 -3.88183594e-02 -1.29882812e-01 1.49414062e-01 -2.14843750e-01 -1.83868408e-03 9.91210938e-02 1.57226562e-01 -1.14257812e-01 -2.05078125e-01 9.91210938e-02 3.69140625e-01 -1.97265625e-01 3.54003906e-02 1.09375000e-01 1.31835938e-01 1.66992188e-01 2.35351562e-01 1.04980469e-01 -4.96093750e-01 -1.64062500e-01 -1.56250000e-01 -5.22460938e-02 1.03027344e-01 2.43164062e-01 -1.88476562e-01 5.07812500e-02 -9.37500000e-02 -6.68945312e-02 2.27050781e-02 7.61718750e-02 2.89062500e-01 3.10546875e-01 -5.37109375e-02 2.28515625e-01 2.51464844e-02 6.78710938e-02 -1.21093750e-01 -2.15820312e-01 -2.73437500e-01 -3.07617188e-02 -3.37890625e-01 1.53320312e-01 2.33398438e-01 -2.08007812e-01 3.73046875e-01 8.20312500e-02 2.51953125e-01 -7.61718750e-02 -4.66308594e-02 -2.23388672e-02 2.99072266e-02 -5.93261719e-02 -4.66918945e-03 -2.44140625e-01 -2.09960938e-01 -2.87109375e-01 -4.54101562e-02 -1.77734375e-01 -2.79296875e-01 -8.59375000e-02 9.13085938e-02 2.51953125e-01]</a:t>
            </a:r>
            <a:endParaRPr lang="en-US" sz="11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01F6AAE2-89FD-061A-9B8B-952FAB6A2B7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56977D6-3F3A-9F69-F97B-F7C1AE00C50C}"/>
              </a:ext>
            </a:extLst>
          </p:cNvPr>
          <p:cNvSpPr>
            <a:spLocks noGrp="1"/>
          </p:cNvSpPr>
          <p:nvPr>
            <p:ph type="sldNum" sz="quarter" idx="12"/>
          </p:nvPr>
        </p:nvSpPr>
        <p:spPr/>
        <p:txBody>
          <a:bodyPr/>
          <a:lstStyle/>
          <a:p>
            <a:fld id="{7F537688-BEAE-4904-826F-1C1E0645A5D0}" type="slidenum">
              <a:rPr lang="en-US" sz="2000" smtClean="0"/>
              <a:t>135</a:t>
            </a:fld>
            <a:endParaRPr lang="en-US" sz="2000" dirty="0"/>
          </a:p>
        </p:txBody>
      </p:sp>
      <p:sp>
        <p:nvSpPr>
          <p:cNvPr id="4" name="Content Placeholder 2">
            <a:extLst>
              <a:ext uri="{FF2B5EF4-FFF2-40B4-BE49-F238E27FC236}">
                <a16:creationId xmlns:a16="http://schemas.microsoft.com/office/drawing/2014/main" id="{BE8FD463-5198-AE81-9321-088C470F658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29512151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309233E-4DBC-7E26-31CD-C687DC4073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C847ED-F5B4-D065-94B2-BDC7D0A9648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CA4E21B-4B48-160D-5053-901F731E66D7}"/>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a:t>
            </a:r>
          </a:p>
          <a:p>
            <a:pPr marL="0" indent="0">
              <a:lnSpc>
                <a:spcPct val="100000"/>
              </a:lnSpc>
              <a:buNone/>
            </a:pPr>
            <a:r>
              <a:rPr lang="en-US" sz="2400" dirty="0">
                <a:solidFill>
                  <a:schemeClr val="bg1"/>
                </a:solidFill>
                <a:latin typeface="Century Gothic" panose="020B0502020202020204" pitchFamily="34" charset="0"/>
              </a:rPr>
              <a:t>To check if a word exists in the vocabulary:</a:t>
            </a:r>
          </a:p>
        </p:txBody>
      </p:sp>
      <p:sp>
        <p:nvSpPr>
          <p:cNvPr id="5" name="Footer Placeholder 4">
            <a:extLst>
              <a:ext uri="{FF2B5EF4-FFF2-40B4-BE49-F238E27FC236}">
                <a16:creationId xmlns:a16="http://schemas.microsoft.com/office/drawing/2014/main" id="{F4D411F5-71DC-440F-A099-D6980B86289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60FA272-5E0A-0E6E-0704-322C75613081}"/>
              </a:ext>
            </a:extLst>
          </p:cNvPr>
          <p:cNvSpPr>
            <a:spLocks noGrp="1"/>
          </p:cNvSpPr>
          <p:nvPr>
            <p:ph type="sldNum" sz="quarter" idx="12"/>
          </p:nvPr>
        </p:nvSpPr>
        <p:spPr/>
        <p:txBody>
          <a:bodyPr/>
          <a:lstStyle/>
          <a:p>
            <a:fld id="{7F537688-BEAE-4904-826F-1C1E0645A5D0}" type="slidenum">
              <a:rPr lang="en-US" sz="2000" smtClean="0"/>
              <a:t>136</a:t>
            </a:fld>
            <a:endParaRPr lang="en-US" sz="2000" dirty="0"/>
          </a:p>
        </p:txBody>
      </p:sp>
      <p:sp>
        <p:nvSpPr>
          <p:cNvPr id="4" name="Content Placeholder 2">
            <a:extLst>
              <a:ext uri="{FF2B5EF4-FFF2-40B4-BE49-F238E27FC236}">
                <a16:creationId xmlns:a16="http://schemas.microsoft.com/office/drawing/2014/main" id="{3F28B7B1-E5B7-081D-A2E6-6F80ED3404C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A32ECB99-B3F2-C08A-B055-F00DB81E483A}"/>
              </a:ext>
            </a:extLst>
          </p:cNvPr>
          <p:cNvPicPr>
            <a:picLocks noChangeAspect="1"/>
          </p:cNvPicPr>
          <p:nvPr/>
        </p:nvPicPr>
        <p:blipFill>
          <a:blip r:embed="rId2"/>
          <a:srcRect l="4816" t="27900" r="69265" b="58020"/>
          <a:stretch/>
        </p:blipFill>
        <p:spPr>
          <a:xfrm>
            <a:off x="1097281" y="3145912"/>
            <a:ext cx="10115202" cy="3091127"/>
          </a:xfrm>
          <a:prstGeom prst="rect">
            <a:avLst/>
          </a:prstGeom>
        </p:spPr>
      </p:pic>
    </p:spTree>
    <p:extLst>
      <p:ext uri="{BB962C8B-B14F-4D97-AF65-F5344CB8AC3E}">
        <p14:creationId xmlns:p14="http://schemas.microsoft.com/office/powerpoint/2010/main" val="1997651614"/>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4784C7C-0F2E-0213-1B7A-7AC35993B1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1BFE33-A88C-4368-20D3-92CA968E6F1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210DF8B5-5A6A-FCBE-EA59-48E91C2B7565}"/>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 </a:t>
            </a:r>
            <a:r>
              <a:rPr lang="en-US" sz="2400" dirty="0">
                <a:solidFill>
                  <a:schemeClr val="bg1"/>
                </a:solidFill>
                <a:latin typeface="Century Gothic" panose="020B0502020202020204" pitchFamily="34" charset="0"/>
              </a:rPr>
              <a:t>To Visualize Embeddings(using t-SNE):</a:t>
            </a:r>
          </a:p>
        </p:txBody>
      </p:sp>
      <p:sp>
        <p:nvSpPr>
          <p:cNvPr id="5" name="Footer Placeholder 4">
            <a:extLst>
              <a:ext uri="{FF2B5EF4-FFF2-40B4-BE49-F238E27FC236}">
                <a16:creationId xmlns:a16="http://schemas.microsoft.com/office/drawing/2014/main" id="{F4A7C5DD-802E-F766-673E-F5428674F0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D9EC456-6961-D270-9841-86BA6483828D}"/>
              </a:ext>
            </a:extLst>
          </p:cNvPr>
          <p:cNvSpPr>
            <a:spLocks noGrp="1"/>
          </p:cNvSpPr>
          <p:nvPr>
            <p:ph type="sldNum" sz="quarter" idx="12"/>
          </p:nvPr>
        </p:nvSpPr>
        <p:spPr/>
        <p:txBody>
          <a:bodyPr/>
          <a:lstStyle/>
          <a:p>
            <a:fld id="{7F537688-BEAE-4904-826F-1C1E0645A5D0}" type="slidenum">
              <a:rPr lang="en-US" sz="2000" smtClean="0"/>
              <a:t>137</a:t>
            </a:fld>
            <a:endParaRPr lang="en-US" sz="2000" dirty="0"/>
          </a:p>
        </p:txBody>
      </p:sp>
      <p:sp>
        <p:nvSpPr>
          <p:cNvPr id="4" name="Content Placeholder 2">
            <a:extLst>
              <a:ext uri="{FF2B5EF4-FFF2-40B4-BE49-F238E27FC236}">
                <a16:creationId xmlns:a16="http://schemas.microsoft.com/office/drawing/2014/main" id="{BC8DADCF-93E3-A2E9-2D20-9EC029D3AE5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1F9887C3-4D5B-C096-0FB8-8C2A8FBFEE4E}"/>
              </a:ext>
            </a:extLst>
          </p:cNvPr>
          <p:cNvPicPr>
            <a:picLocks noChangeAspect="1"/>
          </p:cNvPicPr>
          <p:nvPr/>
        </p:nvPicPr>
        <p:blipFill>
          <a:blip r:embed="rId2"/>
          <a:srcRect l="4678" t="32079" r="45718" b="24357"/>
          <a:stretch/>
        </p:blipFill>
        <p:spPr>
          <a:xfrm>
            <a:off x="1097279" y="2254313"/>
            <a:ext cx="8676169" cy="4094906"/>
          </a:xfrm>
          <a:prstGeom prst="rect">
            <a:avLst/>
          </a:prstGeom>
        </p:spPr>
      </p:pic>
      <p:sp>
        <p:nvSpPr>
          <p:cNvPr id="10" name="TextBox 9">
            <a:extLst>
              <a:ext uri="{FF2B5EF4-FFF2-40B4-BE49-F238E27FC236}">
                <a16:creationId xmlns:a16="http://schemas.microsoft.com/office/drawing/2014/main" id="{B710AD5A-97E4-6591-F994-769F330C7A5F}"/>
              </a:ext>
            </a:extLst>
          </p:cNvPr>
          <p:cNvSpPr txBox="1"/>
          <p:nvPr/>
        </p:nvSpPr>
        <p:spPr>
          <a:xfrm rot="21421172">
            <a:off x="9834368" y="2655915"/>
            <a:ext cx="2205236" cy="2400657"/>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Visualizing embedding means how close words relates,</a:t>
            </a:r>
          </a:p>
          <a:p>
            <a:pPr algn="ctr"/>
            <a:endParaRPr lang="en-US" b="1" dirty="0">
              <a:solidFill>
                <a:srgbClr val="FFFFFF"/>
              </a:solidFill>
              <a:latin typeface="Century Gothic" panose="020B0502020202020204" pitchFamily="34" charset="0"/>
            </a:endParaRPr>
          </a:p>
          <a:p>
            <a:pPr algn="ctr"/>
            <a:endParaRPr lang="en-US" sz="2000" b="1" dirty="0">
              <a:solidFill>
                <a:srgbClr val="FFFFFF"/>
              </a:solidFill>
              <a:latin typeface="Century Gothic" panose="020B0502020202020204" pitchFamily="34" charset="0"/>
              <a:cs typeface="Arial"/>
            </a:endParaRPr>
          </a:p>
          <a:p>
            <a:pPr algn="ctr"/>
            <a:endParaRPr lang="en-US" sz="2000" b="1" dirty="0">
              <a:solidFill>
                <a:srgbClr val="FFFFFF"/>
              </a:solidFill>
              <a:latin typeface="Century Gothic" panose="020B0502020202020204" pitchFamily="34" charset="0"/>
              <a:cs typeface="Arial"/>
            </a:endParaRPr>
          </a:p>
          <a:p>
            <a:pPr algn="ctr"/>
            <a:r>
              <a:rPr lang="en-US" sz="2000" b="1" dirty="0">
                <a:solidFill>
                  <a:srgbClr val="FFFFFF"/>
                </a:solidFill>
                <a:latin typeface="Century Gothic" panose="020B0502020202020204" pitchFamily="34" charset="0"/>
                <a:cs typeface="Arial"/>
              </a:rPr>
              <a:t>Can we guess??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168796460"/>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056C707-04AC-4943-FAB6-4296990184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3D823D-64EE-CD61-A695-0FEAF2CE0FAA}"/>
              </a:ext>
            </a:extLst>
          </p:cNvPr>
          <p:cNvSpPr>
            <a:spLocks noGrp="1"/>
          </p:cNvSpPr>
          <p:nvPr>
            <p:ph type="title"/>
          </p:nvPr>
        </p:nvSpPr>
        <p:spPr>
          <a:xfrm>
            <a:off x="1097280" y="286604"/>
            <a:ext cx="10058400" cy="817494"/>
          </a:xfrm>
        </p:spPr>
        <p:txBody>
          <a:bodyPr/>
          <a:lstStyle/>
          <a:p>
            <a:r>
              <a:rPr lang="en-US" dirty="0">
                <a:solidFill>
                  <a:srgbClr val="DD9C19"/>
                </a:solidFill>
                <a:latin typeface="Century Gothic" panose="020B0502020202020204" pitchFamily="34" charset="0"/>
              </a:rPr>
              <a:t>Word2Vec Visualization</a:t>
            </a:r>
          </a:p>
        </p:txBody>
      </p:sp>
      <p:sp>
        <p:nvSpPr>
          <p:cNvPr id="3" name="Content Placeholder 2">
            <a:extLst>
              <a:ext uri="{FF2B5EF4-FFF2-40B4-BE49-F238E27FC236}">
                <a16:creationId xmlns:a16="http://schemas.microsoft.com/office/drawing/2014/main" id="{312B15FF-E92C-F8E0-76A3-5F8D99E8CD16}"/>
              </a:ext>
            </a:extLst>
          </p:cNvPr>
          <p:cNvSpPr>
            <a:spLocks noGrp="1"/>
          </p:cNvSpPr>
          <p:nvPr>
            <p:ph idx="1"/>
          </p:nvPr>
        </p:nvSpPr>
        <p:spPr>
          <a:xfrm>
            <a:off x="1097280" y="1845735"/>
            <a:ext cx="3934979"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words = ['king', 'queen', 'man', 'woman', 'prince', 'princess', 'cat', 'dog', 'library', 'table', 'throne', 'chair']</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F27061C8-8136-27F9-3B55-E7932C94130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1C36B27-6370-BA17-B284-056D06371962}"/>
              </a:ext>
            </a:extLst>
          </p:cNvPr>
          <p:cNvSpPr>
            <a:spLocks noGrp="1"/>
          </p:cNvSpPr>
          <p:nvPr>
            <p:ph type="sldNum" sz="quarter" idx="12"/>
          </p:nvPr>
        </p:nvSpPr>
        <p:spPr/>
        <p:txBody>
          <a:bodyPr/>
          <a:lstStyle/>
          <a:p>
            <a:fld id="{7F537688-BEAE-4904-826F-1C1E0645A5D0}" type="slidenum">
              <a:rPr lang="en-US" sz="2000" smtClean="0"/>
              <a:t>138</a:t>
            </a:fld>
            <a:endParaRPr lang="en-US" sz="2000" dirty="0"/>
          </a:p>
        </p:txBody>
      </p:sp>
      <p:sp>
        <p:nvSpPr>
          <p:cNvPr id="4" name="Content Placeholder 2">
            <a:extLst>
              <a:ext uri="{FF2B5EF4-FFF2-40B4-BE49-F238E27FC236}">
                <a16:creationId xmlns:a16="http://schemas.microsoft.com/office/drawing/2014/main" id="{C55FF113-8238-8C56-4BAD-AB5105C5621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3074" name="Picture 2">
            <a:extLst>
              <a:ext uri="{FF2B5EF4-FFF2-40B4-BE49-F238E27FC236}">
                <a16:creationId xmlns:a16="http://schemas.microsoft.com/office/drawing/2014/main" id="{130DC5FC-A1FC-8D3D-2F0D-1D09474877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2260" y="1227619"/>
            <a:ext cx="6953458" cy="5120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113065"/>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4E7D701-0866-0B25-AB46-8A5EC46B57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28F247-0867-AB14-3E14-01B118BBBF6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1E13460B-88E7-DB41-E431-E6016A0856B0}"/>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Word2Vec: </a:t>
            </a:r>
            <a:r>
              <a:rPr lang="en-US" sz="2400" dirty="0">
                <a:solidFill>
                  <a:schemeClr val="bg1"/>
                </a:solidFill>
                <a:latin typeface="Century Gothic" panose="020B0502020202020204" pitchFamily="34" charset="0"/>
              </a:rPr>
              <a:t>To Visualize Embeddings(using t-SNE):</a:t>
            </a:r>
          </a:p>
          <a:p>
            <a:pPr marL="0" indent="0">
              <a:lnSpc>
                <a:spcPct val="150000"/>
              </a:lnSpc>
              <a:buNone/>
            </a:pPr>
            <a:r>
              <a:rPr lang="en-US" sz="2400" dirty="0">
                <a:solidFill>
                  <a:schemeClr val="bg1"/>
                </a:solidFill>
                <a:latin typeface="Century Gothic" panose="020B0502020202020204" pitchFamily="34" charset="0"/>
              </a:rPr>
              <a:t>List of words to visualize</a:t>
            </a:r>
          </a:p>
          <a:p>
            <a:pPr>
              <a:lnSpc>
                <a:spcPct val="150000"/>
              </a:lnSpc>
            </a:pPr>
            <a:r>
              <a:rPr lang="en-US" sz="2400" dirty="0">
                <a:solidFill>
                  <a:schemeClr val="bg1"/>
                </a:solidFill>
                <a:latin typeface="Century Gothic" panose="020B0502020202020204" pitchFamily="34" charset="0"/>
              </a:rPr>
              <a:t>['king', 'queen', 'man', 'woman', 'prince', 'princess', 'cat', 'dog', 'library', 'table', 'throne', 'chair']</a:t>
            </a:r>
          </a:p>
        </p:txBody>
      </p:sp>
      <p:sp>
        <p:nvSpPr>
          <p:cNvPr id="5" name="Footer Placeholder 4">
            <a:extLst>
              <a:ext uri="{FF2B5EF4-FFF2-40B4-BE49-F238E27FC236}">
                <a16:creationId xmlns:a16="http://schemas.microsoft.com/office/drawing/2014/main" id="{B7922F0B-665B-1044-19F4-B40C112EE2A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BEF46DD-FF77-4365-ED03-B342B59D7225}"/>
              </a:ext>
            </a:extLst>
          </p:cNvPr>
          <p:cNvSpPr>
            <a:spLocks noGrp="1"/>
          </p:cNvSpPr>
          <p:nvPr>
            <p:ph type="sldNum" sz="quarter" idx="12"/>
          </p:nvPr>
        </p:nvSpPr>
        <p:spPr/>
        <p:txBody>
          <a:bodyPr/>
          <a:lstStyle/>
          <a:p>
            <a:fld id="{7F537688-BEAE-4904-826F-1C1E0645A5D0}" type="slidenum">
              <a:rPr lang="en-US" sz="2000" smtClean="0"/>
              <a:t>139</a:t>
            </a:fld>
            <a:endParaRPr lang="en-US" sz="2000" dirty="0"/>
          </a:p>
        </p:txBody>
      </p:sp>
      <p:sp>
        <p:nvSpPr>
          <p:cNvPr id="4" name="Content Placeholder 2">
            <a:extLst>
              <a:ext uri="{FF2B5EF4-FFF2-40B4-BE49-F238E27FC236}">
                <a16:creationId xmlns:a16="http://schemas.microsoft.com/office/drawing/2014/main" id="{8C5982FB-2F97-3D09-74C2-8B0F4750A2E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2A932B64-37D1-46AE-A38B-8D57EAFBECB5}"/>
              </a:ext>
            </a:extLst>
          </p:cNvPr>
          <p:cNvSpPr txBox="1"/>
          <p:nvPr/>
        </p:nvSpPr>
        <p:spPr>
          <a:xfrm rot="21421172">
            <a:off x="2480798" y="4780534"/>
            <a:ext cx="7660743" cy="954107"/>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Let’s get this done…..</a:t>
            </a:r>
          </a:p>
          <a:p>
            <a:pPr algn="ctr"/>
            <a:endParaRPr lang="en-US" b="1" dirty="0">
              <a:solidFill>
                <a:srgbClr val="FFFFFF"/>
              </a:solidFill>
              <a:latin typeface="Century Gothic" panose="020B0502020202020204" pitchFamily="34" charset="0"/>
            </a:endParaRPr>
          </a:p>
          <a:p>
            <a:pPr algn="ctr"/>
            <a:r>
              <a:rPr lang="en-US" sz="2000" b="1" dirty="0">
                <a:solidFill>
                  <a:srgbClr val="FFFFFF"/>
                </a:solidFill>
                <a:latin typeface="Century Gothic" panose="020B0502020202020204" pitchFamily="34" charset="0"/>
                <a:cs typeface="Arial"/>
              </a:rPr>
              <a:t>Can we guess??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709946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972C976-EDC5-F382-08D3-B73C7701AF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073EE9-A298-1DCA-687C-8746084E2B22}"/>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4417B42E-F88D-305F-FA78-B4A5D749DB55}"/>
              </a:ext>
            </a:extLst>
          </p:cNvPr>
          <p:cNvSpPr>
            <a:spLocks noGrp="1"/>
          </p:cNvSpPr>
          <p:nvPr>
            <p:ph idx="1"/>
          </p:nvPr>
        </p:nvSpPr>
        <p:spPr>
          <a:xfrm>
            <a:off x="1097279" y="1845734"/>
            <a:ext cx="6503671" cy="4437684"/>
          </a:xfrm>
        </p:spPr>
        <p:txBody>
          <a:bodyPr>
            <a:normAutofit/>
          </a:bodyPr>
          <a:lstStyle/>
          <a:p>
            <a:pPr>
              <a:lnSpc>
                <a:spcPct val="150000"/>
              </a:lnSpc>
            </a:pPr>
            <a:r>
              <a:rPr lang="en-US" sz="2800" dirty="0">
                <a:solidFill>
                  <a:schemeClr val="bg1"/>
                </a:solidFill>
                <a:latin typeface="Century Gothic" panose="020B0502020202020204" pitchFamily="34" charset="0"/>
              </a:rPr>
              <a:t>A deeper version of ML.</a:t>
            </a:r>
          </a:p>
          <a:p>
            <a:pPr>
              <a:lnSpc>
                <a:spcPct val="150000"/>
              </a:lnSpc>
            </a:pPr>
            <a:r>
              <a:rPr lang="en-US" sz="2800" dirty="0">
                <a:solidFill>
                  <a:schemeClr val="bg1"/>
                </a:solidFill>
                <a:latin typeface="Century Gothic" panose="020B0502020202020204" pitchFamily="34" charset="0"/>
              </a:rPr>
              <a:t>It works like our brain with many layers of learning. </a:t>
            </a:r>
          </a:p>
          <a:p>
            <a:pPr>
              <a:lnSpc>
                <a:spcPct val="150000"/>
              </a:lnSpc>
            </a:pPr>
            <a:r>
              <a:rPr lang="en-US" sz="2800" dirty="0">
                <a:solidFill>
                  <a:schemeClr val="bg1"/>
                </a:solidFill>
                <a:latin typeface="Century Gothic" panose="020B0502020202020204" pitchFamily="34" charset="0"/>
              </a:rPr>
              <a:t>Instead of just learning basic rules, it finds complex patterns automatically by using lots of examples.</a:t>
            </a:r>
          </a:p>
        </p:txBody>
      </p:sp>
      <p:sp>
        <p:nvSpPr>
          <p:cNvPr id="5" name="Footer Placeholder 4">
            <a:extLst>
              <a:ext uri="{FF2B5EF4-FFF2-40B4-BE49-F238E27FC236}">
                <a16:creationId xmlns:a16="http://schemas.microsoft.com/office/drawing/2014/main" id="{7F5A4DA2-3293-DCD8-F01C-6223AFFA326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9514E2B-0D30-75E5-F0B8-002B4579BF2A}"/>
              </a:ext>
            </a:extLst>
          </p:cNvPr>
          <p:cNvSpPr>
            <a:spLocks noGrp="1"/>
          </p:cNvSpPr>
          <p:nvPr>
            <p:ph type="sldNum" sz="quarter" idx="12"/>
          </p:nvPr>
        </p:nvSpPr>
        <p:spPr/>
        <p:txBody>
          <a:bodyPr/>
          <a:lstStyle/>
          <a:p>
            <a:fld id="{7F537688-BEAE-4904-826F-1C1E0645A5D0}" type="slidenum">
              <a:rPr lang="en-US" sz="2000" smtClean="0"/>
              <a:t>14</a:t>
            </a:fld>
            <a:endParaRPr lang="en-US" sz="2000" dirty="0"/>
          </a:p>
        </p:txBody>
      </p:sp>
      <p:sp>
        <p:nvSpPr>
          <p:cNvPr id="4" name="TextBox 3">
            <a:extLst>
              <a:ext uri="{FF2B5EF4-FFF2-40B4-BE49-F238E27FC236}">
                <a16:creationId xmlns:a16="http://schemas.microsoft.com/office/drawing/2014/main" id="{7C4BBDA0-4EE2-01AD-9A4A-0381F3FB6C8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pic>
        <p:nvPicPr>
          <p:cNvPr id="4098" name="Picture 2" descr="Neural network diagram — Science Learning Hub">
            <a:extLst>
              <a:ext uri="{FF2B5EF4-FFF2-40B4-BE49-F238E27FC236}">
                <a16:creationId xmlns:a16="http://schemas.microsoft.com/office/drawing/2014/main" id="{2F1E275D-15F0-0727-6645-F12F3B68489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143"/>
          <a:stretch/>
        </p:blipFill>
        <p:spPr bwMode="auto">
          <a:xfrm>
            <a:off x="7685998" y="1792673"/>
            <a:ext cx="4303712" cy="3052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2837428"/>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C97C1FB-FD27-2BE9-ED49-124FA83525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C75A31-B5B5-C718-500A-F74B509D608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2E67DC9C-AB8F-859F-082D-7AA16D2EEDCA}"/>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Waiting!!!!!!!!!</a:t>
            </a: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AC0C29AD-2E55-2695-177A-686CCB1C004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5CD1845-E692-0F23-0805-DAF9CABA5397}"/>
              </a:ext>
            </a:extLst>
          </p:cNvPr>
          <p:cNvSpPr>
            <a:spLocks noGrp="1"/>
          </p:cNvSpPr>
          <p:nvPr>
            <p:ph type="sldNum" sz="quarter" idx="12"/>
          </p:nvPr>
        </p:nvSpPr>
        <p:spPr/>
        <p:txBody>
          <a:bodyPr/>
          <a:lstStyle/>
          <a:p>
            <a:fld id="{7F537688-BEAE-4904-826F-1C1E0645A5D0}" type="slidenum">
              <a:rPr lang="en-US" sz="2000" smtClean="0"/>
              <a:t>140</a:t>
            </a:fld>
            <a:endParaRPr lang="en-US" sz="2000" dirty="0"/>
          </a:p>
        </p:txBody>
      </p:sp>
      <p:sp>
        <p:nvSpPr>
          <p:cNvPr id="4" name="Content Placeholder 2">
            <a:extLst>
              <a:ext uri="{FF2B5EF4-FFF2-40B4-BE49-F238E27FC236}">
                <a16:creationId xmlns:a16="http://schemas.microsoft.com/office/drawing/2014/main" id="{F0B589E8-9E58-52D6-9E9D-7A3076FD48F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770F5E47-5E63-524B-9DE9-D63E4ECD9BA7}"/>
              </a:ext>
            </a:extLst>
          </p:cNvPr>
          <p:cNvSpPr txBox="1"/>
          <p:nvPr/>
        </p:nvSpPr>
        <p:spPr>
          <a:xfrm rot="21421172">
            <a:off x="1296882" y="4576271"/>
            <a:ext cx="2860355" cy="954107"/>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Let’s get this done…..</a:t>
            </a:r>
          </a:p>
          <a:p>
            <a:pPr algn="ctr"/>
            <a:endParaRPr lang="en-US" b="1" dirty="0">
              <a:solidFill>
                <a:srgbClr val="FFFFFF"/>
              </a:solidFill>
              <a:latin typeface="Century Gothic" panose="020B0502020202020204" pitchFamily="34" charset="0"/>
            </a:endParaRPr>
          </a:p>
          <a:p>
            <a:pPr algn="ctr"/>
            <a:r>
              <a:rPr lang="en-US" sz="2000" b="1" dirty="0">
                <a:solidFill>
                  <a:srgbClr val="FFFFFF"/>
                </a:solidFill>
                <a:latin typeface="Century Gothic" panose="020B0502020202020204" pitchFamily="34" charset="0"/>
                <a:cs typeface="Arial"/>
              </a:rPr>
              <a:t>Can we give a trial??</a:t>
            </a:r>
            <a:endParaRPr lang="en-US" sz="2000" b="1" dirty="0">
              <a:latin typeface="Bradley Hand ITC" panose="03070402050302030203" pitchFamily="66" charset="0"/>
              <a:cs typeface="Arial"/>
            </a:endParaRPr>
          </a:p>
        </p:txBody>
      </p:sp>
      <p:pic>
        <p:nvPicPr>
          <p:cNvPr id="5122" name="Picture 2" descr="Waiting Patiently">
            <a:extLst>
              <a:ext uri="{FF2B5EF4-FFF2-40B4-BE49-F238E27FC236}">
                <a16:creationId xmlns:a16="http://schemas.microsoft.com/office/drawing/2014/main" id="{6037B0CA-C862-98BA-CCC9-13FA1734CF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6509679" y="1807539"/>
            <a:ext cx="3385334" cy="4424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3448018"/>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FFA2367-1B83-623C-6638-3264193729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75AE59-2566-5CAC-55F4-49F78C0B8C51}"/>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DC239716-64A5-76C4-B696-2CC271E7615E}"/>
              </a:ext>
            </a:extLst>
          </p:cNvPr>
          <p:cNvSpPr>
            <a:spLocks noGrp="1"/>
          </p:cNvSpPr>
          <p:nvPr>
            <p:ph idx="1"/>
          </p:nvPr>
        </p:nvSpPr>
        <p:spPr>
          <a:xfrm>
            <a:off x="1097280" y="1845735"/>
            <a:ext cx="10427781" cy="4575854"/>
          </a:xfrm>
        </p:spPr>
        <p:txBody>
          <a:bodyPr>
            <a:normAutofit fontScale="92500" lnSpcReduction="10000"/>
          </a:bodyPr>
          <a:lstStyle/>
          <a:p>
            <a:pPr marL="0" indent="0">
              <a:lnSpc>
                <a:spcPct val="150000"/>
              </a:lnSpc>
              <a:buNone/>
            </a:pPr>
            <a:r>
              <a:rPr lang="en-US" sz="2800" b="1" dirty="0">
                <a:solidFill>
                  <a:schemeClr val="bg1"/>
                </a:solidFill>
                <a:latin typeface="Century Gothic" panose="020B0502020202020204" pitchFamily="34" charset="0"/>
              </a:rPr>
              <a:t>List of words to visualize    ['king', 'queen', 'man', 'woman', 'prince', 'princess', 'cat', 'dog', 'library', 'table', 'throne', 'chair’]</a:t>
            </a:r>
          </a:p>
          <a:p>
            <a:pPr marL="0" indent="0">
              <a:lnSpc>
                <a:spcPct val="150000"/>
              </a:lnSpc>
              <a:buNone/>
            </a:pPr>
            <a:r>
              <a:rPr lang="en-US" sz="2400" b="1" dirty="0">
                <a:solidFill>
                  <a:schemeClr val="bg1"/>
                </a:solidFill>
                <a:latin typeface="Century Gothic" panose="020B0502020202020204" pitchFamily="34" charset="0"/>
              </a:rPr>
              <a:t>Say:  </a:t>
            </a:r>
            <a:r>
              <a:rPr lang="en-US" sz="2400" dirty="0">
                <a:solidFill>
                  <a:schemeClr val="bg1"/>
                </a:solidFill>
                <a:latin typeface="Century Gothic" panose="020B0502020202020204" pitchFamily="34" charset="0"/>
              </a:rPr>
              <a:t>Royalty: king, queen, prince, princess, throne</a:t>
            </a:r>
          </a:p>
          <a:p>
            <a:pPr>
              <a:lnSpc>
                <a:spcPct val="150000"/>
              </a:lnSpc>
            </a:pPr>
            <a:r>
              <a:rPr lang="en-US" sz="2400" dirty="0">
                <a:solidFill>
                  <a:schemeClr val="bg1"/>
                </a:solidFill>
                <a:latin typeface="Century Gothic" panose="020B0502020202020204" pitchFamily="34" charset="0"/>
              </a:rPr>
              <a:t>Gender: man, woman</a:t>
            </a:r>
          </a:p>
          <a:p>
            <a:pPr>
              <a:lnSpc>
                <a:spcPct val="150000"/>
              </a:lnSpc>
            </a:pPr>
            <a:r>
              <a:rPr lang="en-US" sz="2400" dirty="0">
                <a:solidFill>
                  <a:schemeClr val="bg1"/>
                </a:solidFill>
                <a:latin typeface="Century Gothic" panose="020B0502020202020204" pitchFamily="34" charset="0"/>
              </a:rPr>
              <a:t>Pets/Animals: cat, dog</a:t>
            </a:r>
          </a:p>
          <a:p>
            <a:pPr>
              <a:lnSpc>
                <a:spcPct val="150000"/>
              </a:lnSpc>
            </a:pPr>
            <a:r>
              <a:rPr lang="en-US" sz="2400" dirty="0">
                <a:solidFill>
                  <a:schemeClr val="bg1"/>
                </a:solidFill>
                <a:latin typeface="Century Gothic" panose="020B0502020202020204" pitchFamily="34" charset="0"/>
              </a:rPr>
              <a:t>Books/Reading: library</a:t>
            </a:r>
          </a:p>
          <a:p>
            <a:pPr>
              <a:lnSpc>
                <a:spcPct val="150000"/>
              </a:lnSpc>
            </a:pPr>
            <a:r>
              <a:rPr lang="en-US" sz="2400" dirty="0">
                <a:solidFill>
                  <a:schemeClr val="bg1"/>
                </a:solidFill>
                <a:latin typeface="Century Gothic" panose="020B0502020202020204" pitchFamily="34" charset="0"/>
              </a:rPr>
              <a:t>Furniture: chair, table, </a:t>
            </a:r>
          </a:p>
        </p:txBody>
      </p:sp>
      <p:sp>
        <p:nvSpPr>
          <p:cNvPr id="5" name="Footer Placeholder 4">
            <a:extLst>
              <a:ext uri="{FF2B5EF4-FFF2-40B4-BE49-F238E27FC236}">
                <a16:creationId xmlns:a16="http://schemas.microsoft.com/office/drawing/2014/main" id="{8F52E4C7-C330-22E7-933D-A4EA2BAAF07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C18AC35-89FE-49BD-0186-08D155830144}"/>
              </a:ext>
            </a:extLst>
          </p:cNvPr>
          <p:cNvSpPr>
            <a:spLocks noGrp="1"/>
          </p:cNvSpPr>
          <p:nvPr>
            <p:ph type="sldNum" sz="quarter" idx="12"/>
          </p:nvPr>
        </p:nvSpPr>
        <p:spPr/>
        <p:txBody>
          <a:bodyPr/>
          <a:lstStyle/>
          <a:p>
            <a:fld id="{7F537688-BEAE-4904-826F-1C1E0645A5D0}" type="slidenum">
              <a:rPr lang="en-US" sz="2000" smtClean="0"/>
              <a:t>141</a:t>
            </a:fld>
            <a:endParaRPr lang="en-US" sz="2000" dirty="0"/>
          </a:p>
        </p:txBody>
      </p:sp>
      <p:sp>
        <p:nvSpPr>
          <p:cNvPr id="4" name="Content Placeholder 2">
            <a:extLst>
              <a:ext uri="{FF2B5EF4-FFF2-40B4-BE49-F238E27FC236}">
                <a16:creationId xmlns:a16="http://schemas.microsoft.com/office/drawing/2014/main" id="{1338D265-5FE4-DC2D-3ECD-3328D5DEE82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6132ADC3-2963-1C0C-6533-FF6A27A9A60D}"/>
              </a:ext>
            </a:extLst>
          </p:cNvPr>
          <p:cNvSpPr txBox="1"/>
          <p:nvPr/>
        </p:nvSpPr>
        <p:spPr>
          <a:xfrm rot="21421172">
            <a:off x="9683679" y="5570392"/>
            <a:ext cx="2822082" cy="369332"/>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Right????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117827331"/>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EFFDFCC-5B91-04DB-5D30-CA20A7824E93}"/>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EFDAD0-75A6-F0A0-62E8-21872639426E}"/>
              </a:ext>
            </a:extLst>
          </p:cNvPr>
          <p:cNvSpPr>
            <a:spLocks noGrp="1"/>
          </p:cNvSpPr>
          <p:nvPr>
            <p:ph idx="1"/>
          </p:nvPr>
        </p:nvSpPr>
        <p:spPr>
          <a:xfrm>
            <a:off x="307819" y="1845735"/>
            <a:ext cx="3793402" cy="4575854"/>
          </a:xfrm>
        </p:spPr>
        <p:txBody>
          <a:bodyPr>
            <a:normAutofit/>
          </a:bodyPr>
          <a:lstStyle/>
          <a:p>
            <a:pPr marL="0" indent="0">
              <a:lnSpc>
                <a:spcPct val="150000"/>
              </a:lnSpc>
              <a:buNone/>
            </a:pPr>
            <a:r>
              <a:rPr lang="en-US" sz="2400" dirty="0">
                <a:solidFill>
                  <a:schemeClr val="bg1"/>
                </a:solidFill>
                <a:latin typeface="Century Gothic" panose="020B0502020202020204" pitchFamily="34" charset="0"/>
              </a:rPr>
              <a:t>List of words to visualize    ['king', 'queen', 'man', 'woman', 'prince', 'princess', 'cat', 'dog', 'library', 'table', 'throne', 'chair’]</a:t>
            </a:r>
          </a:p>
          <a:p>
            <a:pPr>
              <a:lnSpc>
                <a:spcPct val="150000"/>
              </a:lnSpc>
            </a:pPr>
            <a:r>
              <a:rPr lang="en-US" sz="2400" dirty="0">
                <a:solidFill>
                  <a:schemeClr val="bg1"/>
                </a:solidFill>
                <a:latin typeface="Century Gothic" panose="020B0502020202020204" pitchFamily="34" charset="0"/>
              </a:rPr>
              <a:t>So, we have….</a:t>
            </a:r>
          </a:p>
        </p:txBody>
      </p:sp>
      <p:sp>
        <p:nvSpPr>
          <p:cNvPr id="5" name="Footer Placeholder 4">
            <a:extLst>
              <a:ext uri="{FF2B5EF4-FFF2-40B4-BE49-F238E27FC236}">
                <a16:creationId xmlns:a16="http://schemas.microsoft.com/office/drawing/2014/main" id="{868BF68D-7703-ED27-B190-C8F00B73086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4485814-652A-9884-58B5-F85CA1B2B0F4}"/>
              </a:ext>
            </a:extLst>
          </p:cNvPr>
          <p:cNvSpPr>
            <a:spLocks noGrp="1"/>
          </p:cNvSpPr>
          <p:nvPr>
            <p:ph type="sldNum" sz="quarter" idx="12"/>
          </p:nvPr>
        </p:nvSpPr>
        <p:spPr/>
        <p:txBody>
          <a:bodyPr/>
          <a:lstStyle/>
          <a:p>
            <a:fld id="{7F537688-BEAE-4904-826F-1C1E0645A5D0}" type="slidenum">
              <a:rPr lang="en-US" sz="2000" smtClean="0"/>
              <a:t>142</a:t>
            </a:fld>
            <a:endParaRPr lang="en-US" sz="2000" dirty="0"/>
          </a:p>
        </p:txBody>
      </p:sp>
      <p:sp>
        <p:nvSpPr>
          <p:cNvPr id="4" name="Content Placeholder 2">
            <a:extLst>
              <a:ext uri="{FF2B5EF4-FFF2-40B4-BE49-F238E27FC236}">
                <a16:creationId xmlns:a16="http://schemas.microsoft.com/office/drawing/2014/main" id="{C79150CA-C6A3-6F50-8BD9-0B3CAC3B622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7D3B56B1-D248-1573-94A9-FDC2076EAD43}"/>
              </a:ext>
            </a:extLst>
          </p:cNvPr>
          <p:cNvSpPr txBox="1"/>
          <p:nvPr/>
        </p:nvSpPr>
        <p:spPr>
          <a:xfrm rot="21421172">
            <a:off x="694042" y="6017335"/>
            <a:ext cx="2822082" cy="369332"/>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Interesting right!!</a:t>
            </a:r>
            <a:endParaRPr lang="en-US" sz="2000" b="1" dirty="0">
              <a:latin typeface="Bradley Hand ITC" panose="03070402050302030203" pitchFamily="66" charset="0"/>
              <a:cs typeface="Arial"/>
            </a:endParaRPr>
          </a:p>
        </p:txBody>
      </p:sp>
      <p:pic>
        <p:nvPicPr>
          <p:cNvPr id="5122" name="Picture 2">
            <a:extLst>
              <a:ext uri="{FF2B5EF4-FFF2-40B4-BE49-F238E27FC236}">
                <a16:creationId xmlns:a16="http://schemas.microsoft.com/office/drawing/2014/main" id="{B66F27DF-56E3-EDC1-D6D7-E82BC3B462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66714" y="114687"/>
            <a:ext cx="8228899" cy="6059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1162353"/>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89C8ECA-9D89-9DC3-D40A-6713038B74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4E43AB-9DCE-32D1-7B6D-A2DF4AF7F79D}"/>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A0E0B5BE-041D-8BC6-3B23-760CCA2BB9C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Using Word2Vec, Plot the Embedding od the words below.</a:t>
            </a:r>
            <a:r>
              <a:rPr lang="en-US" sz="2400" dirty="0">
                <a:solidFill>
                  <a:schemeClr val="bg1"/>
                </a:solidFill>
                <a:latin typeface="Century Gothic" panose="020B0502020202020204" pitchFamily="34" charset="0"/>
              </a:rPr>
              <a:t> </a:t>
            </a:r>
          </a:p>
          <a:p>
            <a:pPr marL="0" indent="0">
              <a:lnSpc>
                <a:spcPct val="200000"/>
              </a:lnSpc>
              <a:buNone/>
            </a:pPr>
            <a:r>
              <a:rPr lang="en-US" sz="2000" b="1" dirty="0">
                <a:solidFill>
                  <a:schemeClr val="bg1"/>
                </a:solidFill>
                <a:effectLst/>
                <a:latin typeface="Courier New" panose="02070309020205020404" pitchFamily="49" charset="0"/>
              </a:rPr>
              <a:t>words = ['king', 'queen', 'prince', 'princess', 'man', 'woman’, 'cat', 'dog', 'kitten', 'puppy’, 'book', 'library', 'page', 'author’, 'chair', 'table', 'furniture', 'sofa']</a:t>
            </a:r>
          </a:p>
        </p:txBody>
      </p:sp>
      <p:sp>
        <p:nvSpPr>
          <p:cNvPr id="5" name="Footer Placeholder 4">
            <a:extLst>
              <a:ext uri="{FF2B5EF4-FFF2-40B4-BE49-F238E27FC236}">
                <a16:creationId xmlns:a16="http://schemas.microsoft.com/office/drawing/2014/main" id="{512F179D-7C61-AFFF-5614-333DA8B54AF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4F86581-C29A-2624-B305-16412C9BD3F2}"/>
              </a:ext>
            </a:extLst>
          </p:cNvPr>
          <p:cNvSpPr>
            <a:spLocks noGrp="1"/>
          </p:cNvSpPr>
          <p:nvPr>
            <p:ph type="sldNum" sz="quarter" idx="12"/>
          </p:nvPr>
        </p:nvSpPr>
        <p:spPr/>
        <p:txBody>
          <a:bodyPr/>
          <a:lstStyle/>
          <a:p>
            <a:fld id="{7F537688-BEAE-4904-826F-1C1E0645A5D0}" type="slidenum">
              <a:rPr lang="en-US" sz="2000" smtClean="0"/>
              <a:t>143</a:t>
            </a:fld>
            <a:endParaRPr lang="en-US" sz="2000" dirty="0"/>
          </a:p>
        </p:txBody>
      </p:sp>
      <p:sp>
        <p:nvSpPr>
          <p:cNvPr id="4" name="Content Placeholder 2">
            <a:extLst>
              <a:ext uri="{FF2B5EF4-FFF2-40B4-BE49-F238E27FC236}">
                <a16:creationId xmlns:a16="http://schemas.microsoft.com/office/drawing/2014/main" id="{ADC76397-F8A1-913A-EF03-5FD2661C398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9FABF184-AF4C-7A27-CAA6-85EF11B4AA68}"/>
              </a:ext>
            </a:extLst>
          </p:cNvPr>
          <p:cNvSpPr txBox="1"/>
          <p:nvPr/>
        </p:nvSpPr>
        <p:spPr>
          <a:xfrm rot="21421172">
            <a:off x="2480798" y="4780534"/>
            <a:ext cx="7660743" cy="954107"/>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Let’s get this done…..</a:t>
            </a:r>
          </a:p>
          <a:p>
            <a:pPr algn="ctr"/>
            <a:endParaRPr lang="en-US" b="1" dirty="0">
              <a:solidFill>
                <a:srgbClr val="FFFFFF"/>
              </a:solidFill>
              <a:latin typeface="Century Gothic" panose="020B0502020202020204" pitchFamily="34" charset="0"/>
            </a:endParaRPr>
          </a:p>
          <a:p>
            <a:pPr algn="ctr"/>
            <a:r>
              <a:rPr lang="en-US" sz="2000" b="1" dirty="0">
                <a:solidFill>
                  <a:srgbClr val="FFFFFF"/>
                </a:solidFill>
                <a:latin typeface="Century Gothic" panose="020B0502020202020204" pitchFamily="34" charset="0"/>
                <a:cs typeface="Arial"/>
              </a:rPr>
              <a:t>This time more accurate response??</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368032297"/>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321B305-8F7E-425C-2F5A-5D85BA4C8D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880D40-4605-706A-CDDE-484C5DD62DA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8257CD5F-B798-6B5C-2188-1E6A42C95764}"/>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Waiting!!!!!!!!!</a:t>
            </a: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F94D5A5A-E189-4701-9796-F769C3CBB3A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20EB7DA-D7EC-056E-2996-7AF19E229770}"/>
              </a:ext>
            </a:extLst>
          </p:cNvPr>
          <p:cNvSpPr>
            <a:spLocks noGrp="1"/>
          </p:cNvSpPr>
          <p:nvPr>
            <p:ph type="sldNum" sz="quarter" idx="12"/>
          </p:nvPr>
        </p:nvSpPr>
        <p:spPr/>
        <p:txBody>
          <a:bodyPr/>
          <a:lstStyle/>
          <a:p>
            <a:fld id="{7F537688-BEAE-4904-826F-1C1E0645A5D0}" type="slidenum">
              <a:rPr lang="en-US" sz="2000" smtClean="0"/>
              <a:t>144</a:t>
            </a:fld>
            <a:endParaRPr lang="en-US" sz="2000" dirty="0"/>
          </a:p>
        </p:txBody>
      </p:sp>
      <p:sp>
        <p:nvSpPr>
          <p:cNvPr id="4" name="Content Placeholder 2">
            <a:extLst>
              <a:ext uri="{FF2B5EF4-FFF2-40B4-BE49-F238E27FC236}">
                <a16:creationId xmlns:a16="http://schemas.microsoft.com/office/drawing/2014/main" id="{5EC97E42-4900-ACAE-40DB-0FA3398E01A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43AB0AE7-8583-9B13-A3B2-72CE4CFAD4BA}"/>
              </a:ext>
            </a:extLst>
          </p:cNvPr>
          <p:cNvSpPr txBox="1"/>
          <p:nvPr/>
        </p:nvSpPr>
        <p:spPr>
          <a:xfrm rot="21421172">
            <a:off x="1296882" y="4576271"/>
            <a:ext cx="2860355" cy="954107"/>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Let’s get this done…..</a:t>
            </a:r>
          </a:p>
          <a:p>
            <a:pPr algn="ctr"/>
            <a:endParaRPr lang="en-US" b="1" dirty="0">
              <a:solidFill>
                <a:srgbClr val="FFFFFF"/>
              </a:solidFill>
              <a:latin typeface="Century Gothic" panose="020B0502020202020204" pitchFamily="34" charset="0"/>
            </a:endParaRPr>
          </a:p>
          <a:p>
            <a:pPr algn="ctr"/>
            <a:r>
              <a:rPr lang="en-US" sz="2000" b="1" dirty="0">
                <a:solidFill>
                  <a:srgbClr val="FFFFFF"/>
                </a:solidFill>
                <a:latin typeface="Century Gothic" panose="020B0502020202020204" pitchFamily="34" charset="0"/>
                <a:cs typeface="Arial"/>
              </a:rPr>
              <a:t>Can we give a trial??</a:t>
            </a:r>
            <a:endParaRPr lang="en-US" sz="2000" b="1" dirty="0">
              <a:latin typeface="Bradley Hand ITC" panose="03070402050302030203" pitchFamily="66" charset="0"/>
              <a:cs typeface="Arial"/>
            </a:endParaRPr>
          </a:p>
        </p:txBody>
      </p:sp>
      <p:pic>
        <p:nvPicPr>
          <p:cNvPr id="5122" name="Picture 2" descr="Waiting Patiently">
            <a:extLst>
              <a:ext uri="{FF2B5EF4-FFF2-40B4-BE49-F238E27FC236}">
                <a16:creationId xmlns:a16="http://schemas.microsoft.com/office/drawing/2014/main" id="{517E5392-BE1C-0C98-6B22-1074EBBE3A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6509679" y="1807539"/>
            <a:ext cx="3385334" cy="4424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871073"/>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82A0006-7EDD-1DA3-DEBE-1231BFCC4E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C6A2DC-B1B5-CB2E-5967-A4F8A1F91351}"/>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44D005B9-7379-75D0-F7A5-8942698039F6}"/>
              </a:ext>
            </a:extLst>
          </p:cNvPr>
          <p:cNvSpPr>
            <a:spLocks noGrp="1"/>
          </p:cNvSpPr>
          <p:nvPr>
            <p:ph idx="1"/>
          </p:nvPr>
        </p:nvSpPr>
        <p:spPr>
          <a:xfrm>
            <a:off x="1097280" y="1737360"/>
            <a:ext cx="10427781" cy="4684229"/>
          </a:xfrm>
        </p:spPr>
        <p:txBody>
          <a:bodyPr>
            <a:normAutofit fontScale="77500" lnSpcReduction="20000"/>
          </a:bodyPr>
          <a:lstStyle/>
          <a:p>
            <a:pPr marL="0" indent="0">
              <a:lnSpc>
                <a:spcPct val="200000"/>
              </a:lnSpc>
              <a:buNone/>
            </a:pPr>
            <a:r>
              <a:rPr lang="en-US" sz="2800" b="1" dirty="0">
                <a:solidFill>
                  <a:schemeClr val="bg1"/>
                </a:solidFill>
                <a:latin typeface="Century Gothic" panose="020B0502020202020204" pitchFamily="34" charset="0"/>
              </a:rPr>
              <a:t>List of words to visualize: </a:t>
            </a:r>
            <a:r>
              <a:rPr lang="en-US" sz="2800" b="1" dirty="0">
                <a:solidFill>
                  <a:schemeClr val="bg1"/>
                </a:solidFill>
                <a:effectLst/>
                <a:latin typeface="Courier New" panose="02070309020205020404" pitchFamily="49" charset="0"/>
              </a:rPr>
              <a:t>['king', 'queen', 'prince', 'princess', 'man', 'woman’, 'cat', 'dog', 'kitten', 'puppy’, 'book', 'library', 'page', 'author’, 'chair', 'table', 'furniture', 'sofa']</a:t>
            </a:r>
          </a:p>
          <a:p>
            <a:pPr marL="0" indent="0">
              <a:lnSpc>
                <a:spcPct val="100000"/>
              </a:lnSpc>
              <a:buNone/>
            </a:pPr>
            <a:r>
              <a:rPr lang="en-US" sz="2600" b="1" dirty="0">
                <a:solidFill>
                  <a:schemeClr val="bg1"/>
                </a:solidFill>
                <a:latin typeface="Century Gothic" panose="020B0502020202020204" pitchFamily="34" charset="0"/>
              </a:rPr>
              <a:t>Say:  </a:t>
            </a:r>
            <a:r>
              <a:rPr lang="en-US" sz="2600" dirty="0">
                <a:solidFill>
                  <a:schemeClr val="bg1"/>
                </a:solidFill>
                <a:latin typeface="Century Gothic" panose="020B0502020202020204" pitchFamily="34" charset="0"/>
              </a:rPr>
              <a:t>Royalty: king, queen, prince, princess</a:t>
            </a:r>
          </a:p>
          <a:p>
            <a:pPr marL="0" indent="0">
              <a:lnSpc>
                <a:spcPct val="100000"/>
              </a:lnSpc>
              <a:buNone/>
            </a:pPr>
            <a:r>
              <a:rPr lang="en-US" sz="2600" dirty="0">
                <a:solidFill>
                  <a:schemeClr val="bg1"/>
                </a:solidFill>
                <a:latin typeface="Century Gothic" panose="020B0502020202020204" pitchFamily="34" charset="0"/>
              </a:rPr>
              <a:t>Gender: man, woman</a:t>
            </a:r>
          </a:p>
          <a:p>
            <a:pPr marL="0" indent="0">
              <a:lnSpc>
                <a:spcPct val="100000"/>
              </a:lnSpc>
              <a:buNone/>
            </a:pPr>
            <a:r>
              <a:rPr lang="en-US" sz="2600" dirty="0">
                <a:solidFill>
                  <a:schemeClr val="bg1"/>
                </a:solidFill>
                <a:latin typeface="Century Gothic" panose="020B0502020202020204" pitchFamily="34" charset="0"/>
              </a:rPr>
              <a:t>Pets/Animals: cat, dog, kitten, puppy</a:t>
            </a:r>
          </a:p>
          <a:p>
            <a:pPr marL="0" indent="0">
              <a:lnSpc>
                <a:spcPct val="100000"/>
              </a:lnSpc>
              <a:buNone/>
            </a:pPr>
            <a:r>
              <a:rPr lang="en-US" sz="2600" dirty="0">
                <a:solidFill>
                  <a:schemeClr val="bg1"/>
                </a:solidFill>
                <a:latin typeface="Century Gothic" panose="020B0502020202020204" pitchFamily="34" charset="0"/>
              </a:rPr>
              <a:t>Books/Reading: book, library, page, author</a:t>
            </a:r>
          </a:p>
          <a:p>
            <a:pPr marL="0" indent="0">
              <a:lnSpc>
                <a:spcPct val="100000"/>
              </a:lnSpc>
              <a:buNone/>
            </a:pPr>
            <a:r>
              <a:rPr lang="en-US" sz="2600" dirty="0">
                <a:solidFill>
                  <a:schemeClr val="bg1"/>
                </a:solidFill>
                <a:latin typeface="Century Gothic" panose="020B0502020202020204" pitchFamily="34" charset="0"/>
              </a:rPr>
              <a:t>Furniture: chair, table, furniture, sofa</a:t>
            </a:r>
          </a:p>
        </p:txBody>
      </p:sp>
      <p:sp>
        <p:nvSpPr>
          <p:cNvPr id="5" name="Footer Placeholder 4">
            <a:extLst>
              <a:ext uri="{FF2B5EF4-FFF2-40B4-BE49-F238E27FC236}">
                <a16:creationId xmlns:a16="http://schemas.microsoft.com/office/drawing/2014/main" id="{AF18A17E-0884-541C-EEEA-05DD40630B4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0191F5B-0881-B45F-832B-C387924364C8}"/>
              </a:ext>
            </a:extLst>
          </p:cNvPr>
          <p:cNvSpPr>
            <a:spLocks noGrp="1"/>
          </p:cNvSpPr>
          <p:nvPr>
            <p:ph type="sldNum" sz="quarter" idx="12"/>
          </p:nvPr>
        </p:nvSpPr>
        <p:spPr/>
        <p:txBody>
          <a:bodyPr/>
          <a:lstStyle/>
          <a:p>
            <a:fld id="{7F537688-BEAE-4904-826F-1C1E0645A5D0}" type="slidenum">
              <a:rPr lang="en-US" sz="2000" smtClean="0"/>
              <a:t>145</a:t>
            </a:fld>
            <a:endParaRPr lang="en-US" sz="2000" dirty="0"/>
          </a:p>
        </p:txBody>
      </p:sp>
      <p:sp>
        <p:nvSpPr>
          <p:cNvPr id="4" name="Content Placeholder 2">
            <a:extLst>
              <a:ext uri="{FF2B5EF4-FFF2-40B4-BE49-F238E27FC236}">
                <a16:creationId xmlns:a16="http://schemas.microsoft.com/office/drawing/2014/main" id="{D1187B2B-AA23-E500-0534-3846D5346EB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350D59E1-4091-C862-E36B-908C2EC8A599}"/>
              </a:ext>
            </a:extLst>
          </p:cNvPr>
          <p:cNvSpPr txBox="1"/>
          <p:nvPr/>
        </p:nvSpPr>
        <p:spPr>
          <a:xfrm rot="21421172">
            <a:off x="9683679" y="5570392"/>
            <a:ext cx="2822082" cy="369332"/>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Right????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683494992"/>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45BBF64-64B5-87CB-82EC-517D98B295B1}"/>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878EB5-90C1-F3E8-EE7B-C22F11138031}"/>
              </a:ext>
            </a:extLst>
          </p:cNvPr>
          <p:cNvSpPr>
            <a:spLocks noGrp="1"/>
          </p:cNvSpPr>
          <p:nvPr>
            <p:ph idx="1"/>
          </p:nvPr>
        </p:nvSpPr>
        <p:spPr>
          <a:xfrm>
            <a:off x="307819" y="1654629"/>
            <a:ext cx="3452047" cy="4766960"/>
          </a:xfrm>
        </p:spPr>
        <p:txBody>
          <a:bodyPr>
            <a:normAutofit fontScale="92500" lnSpcReduction="10000"/>
          </a:bodyPr>
          <a:lstStyle/>
          <a:p>
            <a:pPr marL="0" indent="0">
              <a:lnSpc>
                <a:spcPct val="150000"/>
              </a:lnSpc>
              <a:buNone/>
            </a:pPr>
            <a:r>
              <a:rPr lang="en-US" b="1" dirty="0">
                <a:solidFill>
                  <a:schemeClr val="bg1"/>
                </a:solidFill>
                <a:latin typeface="Century Gothic" panose="020B0502020202020204" pitchFamily="34" charset="0"/>
              </a:rPr>
              <a:t>List of words to visualize: </a:t>
            </a:r>
            <a:r>
              <a:rPr lang="en-US" b="1" dirty="0">
                <a:solidFill>
                  <a:schemeClr val="bg1"/>
                </a:solidFill>
                <a:effectLst/>
                <a:latin typeface="Courier New" panose="02070309020205020404" pitchFamily="49" charset="0"/>
              </a:rPr>
              <a:t>['king', 'queen', 'prince', 'princess', 'man', 'woman’, 'cat', 'dog', 'kitten', 'puppy’, 'book', 'library', 'page', 'author’, 'chair', 'table', 'furniture', 'sofa’]</a:t>
            </a:r>
          </a:p>
          <a:p>
            <a:pPr marL="0" indent="0">
              <a:lnSpc>
                <a:spcPct val="150000"/>
              </a:lnSpc>
              <a:buNone/>
            </a:pPr>
            <a:r>
              <a:rPr lang="en-US" dirty="0">
                <a:solidFill>
                  <a:schemeClr val="bg1"/>
                </a:solidFill>
                <a:latin typeface="Century Gothic" panose="020B0502020202020204" pitchFamily="34" charset="0"/>
              </a:rPr>
              <a:t>So, we have….</a:t>
            </a:r>
          </a:p>
        </p:txBody>
      </p:sp>
      <p:sp>
        <p:nvSpPr>
          <p:cNvPr id="5" name="Footer Placeholder 4">
            <a:extLst>
              <a:ext uri="{FF2B5EF4-FFF2-40B4-BE49-F238E27FC236}">
                <a16:creationId xmlns:a16="http://schemas.microsoft.com/office/drawing/2014/main" id="{E88A46B9-D54C-1918-8F4C-64BE2806968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243D0BA-1ADB-DB58-7FFA-C1F26B0AD818}"/>
              </a:ext>
            </a:extLst>
          </p:cNvPr>
          <p:cNvSpPr>
            <a:spLocks noGrp="1"/>
          </p:cNvSpPr>
          <p:nvPr>
            <p:ph type="sldNum" sz="quarter" idx="12"/>
          </p:nvPr>
        </p:nvSpPr>
        <p:spPr/>
        <p:txBody>
          <a:bodyPr/>
          <a:lstStyle/>
          <a:p>
            <a:fld id="{7F537688-BEAE-4904-826F-1C1E0645A5D0}" type="slidenum">
              <a:rPr lang="en-US" sz="2000" smtClean="0"/>
              <a:t>146</a:t>
            </a:fld>
            <a:endParaRPr lang="en-US" sz="2000" dirty="0"/>
          </a:p>
        </p:txBody>
      </p:sp>
      <p:sp>
        <p:nvSpPr>
          <p:cNvPr id="4" name="Content Placeholder 2">
            <a:extLst>
              <a:ext uri="{FF2B5EF4-FFF2-40B4-BE49-F238E27FC236}">
                <a16:creationId xmlns:a16="http://schemas.microsoft.com/office/drawing/2014/main" id="{12098BBB-3CC0-737F-609D-7BB6061D8F8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05FB6FA2-B85B-2F82-A613-C78828B8556F}"/>
              </a:ext>
            </a:extLst>
          </p:cNvPr>
          <p:cNvSpPr txBox="1"/>
          <p:nvPr/>
        </p:nvSpPr>
        <p:spPr>
          <a:xfrm rot="21421172">
            <a:off x="1432316" y="5998237"/>
            <a:ext cx="2822082" cy="369332"/>
          </a:xfrm>
          <a:prstGeom prst="rect">
            <a:avLst/>
          </a:prstGeom>
          <a:noFill/>
        </p:spPr>
        <p:txBody>
          <a:bodyPr wrap="square">
            <a:spAutoFit/>
          </a:bodyPr>
          <a:lstStyle/>
          <a:p>
            <a:pPr algn="ctr"/>
            <a:r>
              <a:rPr lang="en-US" sz="1800" b="1" kern="1200" dirty="0">
                <a:solidFill>
                  <a:srgbClr val="FFFFFF"/>
                </a:solidFill>
                <a:effectLst/>
                <a:latin typeface="Bradley Hand ITC" panose="03070402050302030203" pitchFamily="66" charset="0"/>
              </a:rPr>
              <a:t>Interesting right!!</a:t>
            </a:r>
            <a:endParaRPr lang="en-US" sz="2000" b="1" dirty="0">
              <a:latin typeface="Bradley Hand ITC" panose="03070402050302030203" pitchFamily="66" charset="0"/>
              <a:cs typeface="Arial"/>
            </a:endParaRPr>
          </a:p>
        </p:txBody>
      </p:sp>
      <p:pic>
        <p:nvPicPr>
          <p:cNvPr id="1026" name="Picture 2">
            <a:extLst>
              <a:ext uri="{FF2B5EF4-FFF2-40B4-BE49-F238E27FC236}">
                <a16:creationId xmlns:a16="http://schemas.microsoft.com/office/drawing/2014/main" id="{27EEC205-A9D3-0B24-8EFF-A2EB7A10DF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59866" y="102758"/>
            <a:ext cx="8269511" cy="62109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3488389"/>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199A974-DA3A-3866-DDDB-7B5F2D8F29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212E98-7BF0-1B54-C04A-7D25B3896FD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CF3D3AE2-906B-883B-C976-CC45A77A37A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developed by </a:t>
            </a:r>
            <a:r>
              <a:rPr lang="en-US" sz="2400" b="1" dirty="0">
                <a:solidFill>
                  <a:schemeClr val="bg1"/>
                </a:solidFill>
                <a:latin typeface="Century Gothic" panose="020B0502020202020204" pitchFamily="34" charset="0"/>
              </a:rPr>
              <a:t>Stanford researchers in 2014. </a:t>
            </a:r>
          </a:p>
          <a:p>
            <a:pPr marL="0" indent="0">
              <a:lnSpc>
                <a:spcPct val="100000"/>
              </a:lnSpc>
              <a:buNone/>
            </a:pPr>
            <a:r>
              <a:rPr lang="en-US" sz="2400" dirty="0">
                <a:solidFill>
                  <a:schemeClr val="bg1"/>
                </a:solidFill>
                <a:latin typeface="Century Gothic" panose="020B0502020202020204" pitchFamily="34" charset="0"/>
              </a:rPr>
              <a:t>This embedding technique is based on factorizing a matrix of word co-occurrence statistics.</a:t>
            </a:r>
          </a:p>
          <a:p>
            <a:pPr marL="0" indent="0">
              <a:lnSpc>
                <a:spcPct val="100000"/>
              </a:lnSpc>
              <a:buNone/>
            </a:pPr>
            <a:r>
              <a:rPr lang="en-US" sz="2400" dirty="0">
                <a:solidFill>
                  <a:schemeClr val="bg1"/>
                </a:solidFill>
                <a:latin typeface="Century Gothic" panose="020B0502020202020204" pitchFamily="34" charset="0"/>
              </a:rPr>
              <a:t>Its developers have made available precomputed embeddings for millions of English tokens, obtained from Wikipedia data and Common Crawl data.</a:t>
            </a:r>
          </a:p>
        </p:txBody>
      </p:sp>
      <p:sp>
        <p:nvSpPr>
          <p:cNvPr id="5" name="Footer Placeholder 4">
            <a:extLst>
              <a:ext uri="{FF2B5EF4-FFF2-40B4-BE49-F238E27FC236}">
                <a16:creationId xmlns:a16="http://schemas.microsoft.com/office/drawing/2014/main" id="{C2741BE0-6F36-6B0A-7C8F-0188D79B100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E4C06A-6FF2-DCE7-C117-909FFD74C96D}"/>
              </a:ext>
            </a:extLst>
          </p:cNvPr>
          <p:cNvSpPr>
            <a:spLocks noGrp="1"/>
          </p:cNvSpPr>
          <p:nvPr>
            <p:ph type="sldNum" sz="quarter" idx="12"/>
          </p:nvPr>
        </p:nvSpPr>
        <p:spPr/>
        <p:txBody>
          <a:bodyPr/>
          <a:lstStyle/>
          <a:p>
            <a:fld id="{7F537688-BEAE-4904-826F-1C1E0645A5D0}" type="slidenum">
              <a:rPr lang="en-US" sz="2000" smtClean="0"/>
              <a:t>147</a:t>
            </a:fld>
            <a:endParaRPr lang="en-US" sz="2000" dirty="0"/>
          </a:p>
        </p:txBody>
      </p:sp>
      <p:sp>
        <p:nvSpPr>
          <p:cNvPr id="4" name="Content Placeholder 2">
            <a:extLst>
              <a:ext uri="{FF2B5EF4-FFF2-40B4-BE49-F238E27FC236}">
                <a16:creationId xmlns:a16="http://schemas.microsoft.com/office/drawing/2014/main" id="{7A7E821B-CCB5-1B94-9796-A4CBCFCBBC9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F307BF9B-5FA5-69E9-20D9-80F58FDFD9CD}"/>
              </a:ext>
            </a:extLst>
          </p:cNvPr>
          <p:cNvSpPr txBox="1"/>
          <p:nvPr/>
        </p:nvSpPr>
        <p:spPr>
          <a:xfrm rot="21421172">
            <a:off x="8333357" y="5500384"/>
            <a:ext cx="3357279"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p>
          <a:p>
            <a:pPr algn="ctr"/>
            <a:r>
              <a:rPr lang="en-US" sz="2000" b="1" dirty="0" err="1">
                <a:solidFill>
                  <a:schemeClr val="bg1"/>
                </a:solidFill>
                <a:latin typeface="Century Gothic" panose="020B0502020202020204" pitchFamily="34" charset="0"/>
              </a:rPr>
              <a:t>GloVe</a:t>
            </a:r>
            <a:r>
              <a:rPr lang="en-US" sz="2000" b="1" spc="65" dirty="0">
                <a:solidFill>
                  <a:srgbClr val="FFFFFF"/>
                </a:solidFill>
                <a:latin typeface="Bradley Hand ITC" panose="03070402050302030203" pitchFamily="66" charset="0"/>
                <a:cs typeface="Arial"/>
              </a:rPr>
              <a:t> == Global Vectors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536455401"/>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7DF4EE0-FC5A-429D-D17E-0C81DCA2DE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5A9718-3720-CAFD-E396-31F14E48DD3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64056C3C-3F6F-B8D4-99A6-FB5976A7F8F6}"/>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the Glove: </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First, let’s download the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word embeddings precomputed on the 2014 English Wikipedia dataset. It’s an 822 MB zip file containing 100-dimensional embedding vectors for 400,000 words (or non-word tokens).</a:t>
            </a:r>
          </a:p>
          <a:p>
            <a:pPr marL="0" indent="0">
              <a:lnSpc>
                <a:spcPct val="100000"/>
              </a:lnSpc>
              <a:buNone/>
            </a:pPr>
            <a:r>
              <a:rPr lang="en-US" sz="2400" b="1" dirty="0">
                <a:solidFill>
                  <a:schemeClr val="bg1"/>
                </a:solidFill>
                <a:latin typeface="Century Gothic" panose="020B0502020202020204" pitchFamily="34" charset="0"/>
              </a:rPr>
              <a:t>Type the code:</a:t>
            </a:r>
          </a:p>
          <a:p>
            <a:pPr marL="0" indent="0">
              <a:lnSpc>
                <a:spcPct val="100000"/>
              </a:lnSpc>
              <a:buNone/>
            </a:pPr>
            <a:r>
              <a:rPr lang="en-US" sz="2400" b="1" dirty="0">
                <a:solidFill>
                  <a:schemeClr val="bg1"/>
                </a:solidFill>
                <a:latin typeface="Century Gothic" panose="020B0502020202020204" pitchFamily="34" charset="0"/>
              </a:rPr>
              <a:t>!</a:t>
            </a:r>
            <a:r>
              <a:rPr lang="en-US" sz="2400" b="1" dirty="0" err="1">
                <a:solidFill>
                  <a:schemeClr val="bg1"/>
                </a:solidFill>
                <a:latin typeface="Century Gothic" panose="020B0502020202020204" pitchFamily="34" charset="0"/>
              </a:rPr>
              <a:t>wget</a:t>
            </a:r>
            <a:r>
              <a:rPr lang="en-US" sz="2400" b="1" dirty="0">
                <a:solidFill>
                  <a:schemeClr val="bg1"/>
                </a:solidFill>
                <a:latin typeface="Century Gothic" panose="020B0502020202020204" pitchFamily="34" charset="0"/>
              </a:rPr>
              <a:t> http:/ /nlp.stanford.edu/data/glove.6B.zip</a:t>
            </a:r>
          </a:p>
          <a:p>
            <a:pPr marL="0" indent="0">
              <a:lnSpc>
                <a:spcPct val="100000"/>
              </a:lnSpc>
              <a:buNone/>
            </a:pPr>
            <a:r>
              <a:rPr lang="en-US" sz="2400" b="1" dirty="0">
                <a:solidFill>
                  <a:schemeClr val="bg1"/>
                </a:solidFill>
                <a:latin typeface="Century Gothic" panose="020B0502020202020204" pitchFamily="34" charset="0"/>
              </a:rPr>
              <a:t>!unzip -q glove.6B.zip</a:t>
            </a:r>
          </a:p>
        </p:txBody>
      </p:sp>
      <p:sp>
        <p:nvSpPr>
          <p:cNvPr id="5" name="Footer Placeholder 4">
            <a:extLst>
              <a:ext uri="{FF2B5EF4-FFF2-40B4-BE49-F238E27FC236}">
                <a16:creationId xmlns:a16="http://schemas.microsoft.com/office/drawing/2014/main" id="{66A62E70-D90F-0F38-E4A4-7A0BD6AB24B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5D072DF-5442-2419-D6BE-F1AC760B293D}"/>
              </a:ext>
            </a:extLst>
          </p:cNvPr>
          <p:cNvSpPr>
            <a:spLocks noGrp="1"/>
          </p:cNvSpPr>
          <p:nvPr>
            <p:ph type="sldNum" sz="quarter" idx="12"/>
          </p:nvPr>
        </p:nvSpPr>
        <p:spPr/>
        <p:txBody>
          <a:bodyPr/>
          <a:lstStyle/>
          <a:p>
            <a:fld id="{7F537688-BEAE-4904-826F-1C1E0645A5D0}" type="slidenum">
              <a:rPr lang="en-US" sz="2000" smtClean="0"/>
              <a:t>148</a:t>
            </a:fld>
            <a:endParaRPr lang="en-US" sz="2000" dirty="0"/>
          </a:p>
        </p:txBody>
      </p:sp>
      <p:sp>
        <p:nvSpPr>
          <p:cNvPr id="4" name="Content Placeholder 2">
            <a:extLst>
              <a:ext uri="{FF2B5EF4-FFF2-40B4-BE49-F238E27FC236}">
                <a16:creationId xmlns:a16="http://schemas.microsoft.com/office/drawing/2014/main" id="{92E36515-1724-0031-DFD9-1F854BAE0A5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36BA6618-1BFF-5B37-084C-74A7AFA0541C}"/>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19042480"/>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B188E24-0478-0E19-989F-CB997C4C5B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7E4C20-C1C8-0894-C8A2-9FE87DBFBF22}"/>
              </a:ext>
            </a:extLst>
          </p:cNvPr>
          <p:cNvSpPr>
            <a:spLocks noGrp="1"/>
          </p:cNvSpPr>
          <p:nvPr>
            <p:ph type="title"/>
          </p:nvPr>
        </p:nvSpPr>
        <p:spPr>
          <a:xfrm>
            <a:off x="1097280" y="286604"/>
            <a:ext cx="10058400" cy="1345590"/>
          </a:xfrm>
        </p:spPr>
        <p:txBody>
          <a:bodyPr>
            <a:normAutofit/>
          </a:bodyPr>
          <a:lstStyle/>
          <a:p>
            <a:r>
              <a:rPr lang="en-US" dirty="0">
                <a:solidFill>
                  <a:schemeClr val="bg1"/>
                </a:solidFill>
                <a:latin typeface="Century Gothic" panose="020B0502020202020204" pitchFamily="34" charset="0"/>
              </a:rPr>
              <a:t>👉 </a:t>
            </a:r>
            <a:br>
              <a:rPr lang="en-US" dirty="0">
                <a:solidFill>
                  <a:schemeClr val="bg1"/>
                </a:solidFill>
                <a:latin typeface="Century Gothic" panose="020B0502020202020204" pitchFamily="34" charset="0"/>
              </a:rPr>
            </a:br>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1B55BEEE-4699-DA05-27BF-03C58E87552B}"/>
              </a:ext>
            </a:extLst>
          </p:cNvPr>
          <p:cNvSpPr>
            <a:spLocks noGrp="1"/>
          </p:cNvSpPr>
          <p:nvPr>
            <p:ph idx="1"/>
          </p:nvPr>
        </p:nvSpPr>
        <p:spPr>
          <a:xfrm>
            <a:off x="506995" y="1845735"/>
            <a:ext cx="2643612"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the Glove:</a:t>
            </a:r>
          </a:p>
          <a:p>
            <a:pPr marL="0" indent="0">
              <a:lnSpc>
                <a:spcPct val="100000"/>
              </a:lnSpc>
              <a:buNone/>
            </a:pPr>
            <a:r>
              <a:rPr lang="en-US" sz="2400" dirty="0">
                <a:solidFill>
                  <a:schemeClr val="bg1"/>
                </a:solidFill>
                <a:latin typeface="Century Gothic" panose="020B0502020202020204" pitchFamily="34" charset="0"/>
              </a:rPr>
              <a:t>Downloading </a:t>
            </a:r>
            <a:r>
              <a:rPr lang="en-US" sz="2400" dirty="0" err="1">
                <a:solidFill>
                  <a:schemeClr val="bg1"/>
                </a:solidFill>
                <a:latin typeface="Century Gothic" panose="020B0502020202020204" pitchFamily="34" charset="0"/>
              </a:rPr>
              <a:t>GloVe</a:t>
            </a: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97CA96E-1C69-45A0-66E6-AEA19D1809A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59B6206-F7AF-4D6B-1B66-83A3BF1A5946}"/>
              </a:ext>
            </a:extLst>
          </p:cNvPr>
          <p:cNvSpPr>
            <a:spLocks noGrp="1"/>
          </p:cNvSpPr>
          <p:nvPr>
            <p:ph type="sldNum" sz="quarter" idx="12"/>
          </p:nvPr>
        </p:nvSpPr>
        <p:spPr/>
        <p:txBody>
          <a:bodyPr/>
          <a:lstStyle/>
          <a:p>
            <a:fld id="{7F537688-BEAE-4904-826F-1C1E0645A5D0}" type="slidenum">
              <a:rPr lang="en-US" sz="2000" smtClean="0"/>
              <a:t>149</a:t>
            </a:fld>
            <a:endParaRPr lang="en-US" sz="2000" dirty="0"/>
          </a:p>
        </p:txBody>
      </p:sp>
      <p:sp>
        <p:nvSpPr>
          <p:cNvPr id="4" name="Content Placeholder 2">
            <a:extLst>
              <a:ext uri="{FF2B5EF4-FFF2-40B4-BE49-F238E27FC236}">
                <a16:creationId xmlns:a16="http://schemas.microsoft.com/office/drawing/2014/main" id="{5977CAE6-B47C-56EC-FCBD-D4324DCE770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A202DCD9-446C-E841-75BB-C45A9B47C70F}"/>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6E854FA5-301B-41F1-43CE-D170C9D83E7C}"/>
              </a:ext>
            </a:extLst>
          </p:cNvPr>
          <p:cNvPicPr>
            <a:picLocks noChangeAspect="1"/>
          </p:cNvPicPr>
          <p:nvPr/>
        </p:nvPicPr>
        <p:blipFill>
          <a:blip r:embed="rId2"/>
          <a:srcRect l="3028" t="40923" r="53393" b="6364"/>
          <a:stretch/>
        </p:blipFill>
        <p:spPr>
          <a:xfrm>
            <a:off x="3310930" y="286604"/>
            <a:ext cx="8759079" cy="5959641"/>
          </a:xfrm>
          <a:prstGeom prst="rect">
            <a:avLst/>
          </a:prstGeom>
        </p:spPr>
      </p:pic>
      <p:sp>
        <p:nvSpPr>
          <p:cNvPr id="10" name="TextBox 9">
            <a:extLst>
              <a:ext uri="{FF2B5EF4-FFF2-40B4-BE49-F238E27FC236}">
                <a16:creationId xmlns:a16="http://schemas.microsoft.com/office/drawing/2014/main" id="{97626158-4116-519A-3893-878F2B293DD1}"/>
              </a:ext>
            </a:extLst>
          </p:cNvPr>
          <p:cNvSpPr txBox="1"/>
          <p:nvPr/>
        </p:nvSpPr>
        <p:spPr>
          <a:xfrm rot="21421172">
            <a:off x="338306" y="5402965"/>
            <a:ext cx="2822082" cy="646331"/>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This about 900mb and another 400mb…..</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6252279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0AF38E6-E7FD-4FBE-425B-468ECCD87A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A58409-7500-036F-66B3-7A561C948CFB}"/>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028389CC-3802-F630-DEA0-A16E8E73E52C}"/>
              </a:ext>
            </a:extLst>
          </p:cNvPr>
          <p:cNvSpPr>
            <a:spLocks noGrp="1"/>
          </p:cNvSpPr>
          <p:nvPr>
            <p:ph idx="1"/>
          </p:nvPr>
        </p:nvSpPr>
        <p:spPr>
          <a:xfrm>
            <a:off x="1097281" y="1845733"/>
            <a:ext cx="6522720" cy="4793191"/>
          </a:xfrm>
        </p:spPr>
        <p:txBody>
          <a:bodyPr>
            <a:normAutofit/>
          </a:bodyPr>
          <a:lstStyle/>
          <a:p>
            <a:pPr>
              <a:lnSpc>
                <a:spcPct val="150000"/>
              </a:lnSpc>
            </a:pPr>
            <a:r>
              <a:rPr lang="en-US" sz="2700" dirty="0">
                <a:solidFill>
                  <a:schemeClr val="bg1"/>
                </a:solidFill>
                <a:latin typeface="Century Gothic" panose="020B0502020202020204" pitchFamily="34" charset="0"/>
              </a:rPr>
              <a:t>It uses multi-layered neural networks (i.e. Deep Neural Networks) to automatically extract features from data. </a:t>
            </a:r>
          </a:p>
          <a:p>
            <a:pPr>
              <a:lnSpc>
                <a:spcPct val="150000"/>
              </a:lnSpc>
            </a:pPr>
            <a:r>
              <a:rPr lang="en-US" sz="2700" dirty="0">
                <a:solidFill>
                  <a:schemeClr val="bg1"/>
                </a:solidFill>
                <a:latin typeface="Century Gothic" panose="020B0502020202020204" pitchFamily="34" charset="0"/>
              </a:rPr>
              <a:t>It is especially effective for tasks like image recognition, speech processing, and NLP.</a:t>
            </a:r>
          </a:p>
        </p:txBody>
      </p:sp>
      <p:sp>
        <p:nvSpPr>
          <p:cNvPr id="5" name="Footer Placeholder 4">
            <a:extLst>
              <a:ext uri="{FF2B5EF4-FFF2-40B4-BE49-F238E27FC236}">
                <a16:creationId xmlns:a16="http://schemas.microsoft.com/office/drawing/2014/main" id="{415BA3F8-878A-5FCB-18A8-7EF3FFF325D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9266D69-CFD0-7A53-9DB4-99162FCFA46B}"/>
              </a:ext>
            </a:extLst>
          </p:cNvPr>
          <p:cNvSpPr>
            <a:spLocks noGrp="1"/>
          </p:cNvSpPr>
          <p:nvPr>
            <p:ph type="sldNum" sz="quarter" idx="12"/>
          </p:nvPr>
        </p:nvSpPr>
        <p:spPr/>
        <p:txBody>
          <a:bodyPr/>
          <a:lstStyle/>
          <a:p>
            <a:fld id="{7F537688-BEAE-4904-826F-1C1E0645A5D0}" type="slidenum">
              <a:rPr lang="en-US" sz="2000" smtClean="0"/>
              <a:t>15</a:t>
            </a:fld>
            <a:endParaRPr lang="en-US" sz="2000" dirty="0"/>
          </a:p>
        </p:txBody>
      </p:sp>
      <p:sp>
        <p:nvSpPr>
          <p:cNvPr id="4" name="TextBox 3">
            <a:extLst>
              <a:ext uri="{FF2B5EF4-FFF2-40B4-BE49-F238E27FC236}">
                <a16:creationId xmlns:a16="http://schemas.microsoft.com/office/drawing/2014/main" id="{07F96626-ECAD-E014-4A16-7E7054BE7F2E}"/>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pic>
        <p:nvPicPr>
          <p:cNvPr id="7" name="Picture 2" descr="Neural network diagram — Science Learning Hub">
            <a:extLst>
              <a:ext uri="{FF2B5EF4-FFF2-40B4-BE49-F238E27FC236}">
                <a16:creationId xmlns:a16="http://schemas.microsoft.com/office/drawing/2014/main" id="{F9569E6B-F709-B84D-8E1A-6D2BAE2FE14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143"/>
          <a:stretch/>
        </p:blipFill>
        <p:spPr bwMode="auto">
          <a:xfrm>
            <a:off x="7200900" y="1845734"/>
            <a:ext cx="4857750" cy="34455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0317044"/>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0F7B5CE-F09E-AF27-1FA9-966A0215B2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8B22E2-7106-9E5F-CC84-21B6F412B2E5}"/>
              </a:ext>
            </a:extLst>
          </p:cNvPr>
          <p:cNvSpPr>
            <a:spLocks noGrp="1"/>
          </p:cNvSpPr>
          <p:nvPr>
            <p:ph type="title"/>
          </p:nvPr>
        </p:nvSpPr>
        <p:spPr>
          <a:xfrm>
            <a:off x="1097280" y="286604"/>
            <a:ext cx="10058400" cy="1473782"/>
          </a:xfrm>
        </p:spPr>
        <p:txBody>
          <a:bodyPr>
            <a:normAutofit/>
          </a:bodyPr>
          <a:lstStyle/>
          <a:p>
            <a:r>
              <a:rPr lang="en-US" dirty="0">
                <a:solidFill>
                  <a:schemeClr val="bg1"/>
                </a:solidFill>
                <a:latin typeface="Century Gothic" panose="020B0502020202020204" pitchFamily="34" charset="0"/>
              </a:rPr>
              <a:t>👉 </a:t>
            </a:r>
            <a:br>
              <a:rPr lang="en-US" dirty="0">
                <a:solidFill>
                  <a:schemeClr val="bg1"/>
                </a:solidFill>
                <a:latin typeface="Century Gothic" panose="020B0502020202020204" pitchFamily="34" charset="0"/>
              </a:rPr>
            </a:br>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6B8EE45F-92F5-3897-D93D-33F7DD97E96E}"/>
              </a:ext>
            </a:extLst>
          </p:cNvPr>
          <p:cNvSpPr>
            <a:spLocks noGrp="1"/>
          </p:cNvSpPr>
          <p:nvPr>
            <p:ph idx="1"/>
          </p:nvPr>
        </p:nvSpPr>
        <p:spPr>
          <a:xfrm>
            <a:off x="1139595" y="1864833"/>
            <a:ext cx="6035019"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Setup some long process which include </a:t>
            </a:r>
          </a:p>
          <a:p>
            <a:pPr marL="0" indent="0">
              <a:lnSpc>
                <a:spcPct val="100000"/>
              </a:lnSpc>
              <a:buNone/>
            </a:pPr>
            <a:r>
              <a:rPr lang="en-US" sz="2400" dirty="0">
                <a:solidFill>
                  <a:schemeClr val="bg1"/>
                </a:solidFill>
                <a:latin typeface="Century Gothic" panose="020B0502020202020204" pitchFamily="34" charset="0"/>
              </a:rPr>
              <a:t>Preparing Training and validation sentence</a:t>
            </a:r>
          </a:p>
          <a:p>
            <a:pPr marL="0" indent="0">
              <a:lnSpc>
                <a:spcPct val="100000"/>
              </a:lnSpc>
              <a:buNone/>
            </a:pPr>
            <a:r>
              <a:rPr lang="en-US" sz="2400" dirty="0">
                <a:solidFill>
                  <a:schemeClr val="bg1"/>
                </a:solidFill>
                <a:latin typeface="Century Gothic" panose="020B0502020202020204" pitchFamily="34" charset="0"/>
              </a:rPr>
              <a:t>Text Vectorization, embedding, and building the model. </a:t>
            </a:r>
          </a:p>
          <a:p>
            <a:pPr marL="0" indent="0">
              <a:lnSpc>
                <a:spcPct val="100000"/>
              </a:lnSpc>
              <a:buNone/>
            </a:pPr>
            <a:r>
              <a:rPr lang="en-US" sz="2400" kern="1200" dirty="0">
                <a:solidFill>
                  <a:srgbClr val="FFFFFF"/>
                </a:solidFill>
                <a:effectLst/>
                <a:latin typeface="Century Gothic" panose="020B0502020202020204" pitchFamily="34" charset="0"/>
                <a:ea typeface="+mn-ea"/>
                <a:cs typeface="+mn-cs"/>
              </a:rPr>
              <a:t>You may need to define some functions you can simply call and pass in it’s parameter/arguments to use the built </a:t>
            </a:r>
            <a:r>
              <a:rPr lang="en-US" sz="2400" kern="1200" dirty="0" err="1">
                <a:solidFill>
                  <a:srgbClr val="FFFFFF"/>
                </a:solidFill>
                <a:effectLst/>
                <a:latin typeface="Century Gothic" panose="020B0502020202020204" pitchFamily="34" charset="0"/>
                <a:ea typeface="+mn-ea"/>
                <a:cs typeface="+mn-cs"/>
              </a:rPr>
              <a:t>GloVe</a:t>
            </a:r>
            <a:r>
              <a:rPr lang="en-US" sz="2400" kern="1200" dirty="0">
                <a:solidFill>
                  <a:srgbClr val="FFFFFF"/>
                </a:solidFill>
                <a:effectLst/>
                <a:latin typeface="Century Gothic" panose="020B0502020202020204" pitchFamily="34" charset="0"/>
                <a:ea typeface="+mn-ea"/>
                <a:cs typeface="+mn-cs"/>
              </a:rPr>
              <a:t> Model.</a:t>
            </a:r>
            <a:endParaRPr lang="en-US" sz="2800" b="1" dirty="0">
              <a:latin typeface="Bradley Hand ITC" panose="03070402050302030203" pitchFamily="66" charset="0"/>
              <a:cs typeface="Arial"/>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C7282BF8-1ADA-7A94-7D9C-468D13F22F1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4E37677-370E-3CBB-DD39-B4ECF1E58971}"/>
              </a:ext>
            </a:extLst>
          </p:cNvPr>
          <p:cNvSpPr>
            <a:spLocks noGrp="1"/>
          </p:cNvSpPr>
          <p:nvPr>
            <p:ph type="sldNum" sz="quarter" idx="12"/>
          </p:nvPr>
        </p:nvSpPr>
        <p:spPr/>
        <p:txBody>
          <a:bodyPr/>
          <a:lstStyle/>
          <a:p>
            <a:fld id="{7F537688-BEAE-4904-826F-1C1E0645A5D0}" type="slidenum">
              <a:rPr lang="en-US" sz="2000" smtClean="0"/>
              <a:t>150</a:t>
            </a:fld>
            <a:endParaRPr lang="en-US" sz="2000" dirty="0"/>
          </a:p>
        </p:txBody>
      </p:sp>
      <p:sp>
        <p:nvSpPr>
          <p:cNvPr id="4" name="Content Placeholder 2">
            <a:extLst>
              <a:ext uri="{FF2B5EF4-FFF2-40B4-BE49-F238E27FC236}">
                <a16:creationId xmlns:a16="http://schemas.microsoft.com/office/drawing/2014/main" id="{21E87FC7-9D5F-785C-94F5-A51CE607A30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A4633247-F59E-2F6B-7FD5-3BE74B90EEF2}"/>
              </a:ext>
            </a:extLst>
          </p:cNvPr>
          <p:cNvSpPr txBox="1"/>
          <p:nvPr/>
        </p:nvSpPr>
        <p:spPr>
          <a:xfrm rot="21421172">
            <a:off x="7250723" y="5922172"/>
            <a:ext cx="5299469"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a:t>
            </a:r>
            <a:endParaRPr lang="en-US" sz="2000" b="1" dirty="0">
              <a:latin typeface="Bradley Hand ITC" panose="03070402050302030203" pitchFamily="66" charset="0"/>
              <a:cs typeface="Arial"/>
            </a:endParaRPr>
          </a:p>
        </p:txBody>
      </p:sp>
      <p:sp>
        <p:nvSpPr>
          <p:cNvPr id="10" name="TextBox 9">
            <a:extLst>
              <a:ext uri="{FF2B5EF4-FFF2-40B4-BE49-F238E27FC236}">
                <a16:creationId xmlns:a16="http://schemas.microsoft.com/office/drawing/2014/main" id="{898EE26B-779A-9456-3EB0-DD052350E990}"/>
              </a:ext>
            </a:extLst>
          </p:cNvPr>
          <p:cNvSpPr txBox="1"/>
          <p:nvPr/>
        </p:nvSpPr>
        <p:spPr>
          <a:xfrm rot="21421172">
            <a:off x="2326155" y="5551176"/>
            <a:ext cx="4897057" cy="923330"/>
          </a:xfrm>
          <a:prstGeom prst="rect">
            <a:avLst/>
          </a:prstGeom>
          <a:noFill/>
        </p:spPr>
        <p:txBody>
          <a:bodyPr wrap="square">
            <a:spAutoFit/>
          </a:bodyPr>
          <a:lstStyle/>
          <a:p>
            <a:pPr algn="ctr"/>
            <a:r>
              <a:rPr lang="en-US" sz="1800" kern="1200" dirty="0">
                <a:solidFill>
                  <a:srgbClr val="FFFFFF"/>
                </a:solidFill>
                <a:effectLst/>
                <a:latin typeface="Century Gothic" panose="020B0502020202020204" pitchFamily="34" charset="0"/>
                <a:ea typeface="+mn-ea"/>
                <a:cs typeface="+mn-cs"/>
              </a:rPr>
              <a:t>NB: This </a:t>
            </a:r>
            <a:r>
              <a:rPr lang="en-US" dirty="0">
                <a:solidFill>
                  <a:srgbClr val="FFFFFF"/>
                </a:solidFill>
                <a:latin typeface="Century Gothic" panose="020B0502020202020204" pitchFamily="34" charset="0"/>
              </a:rPr>
              <a:t>code snippet by the side isn’t the full code, we can check that out in a colab</a:t>
            </a:r>
            <a:endParaRPr lang="en-US" sz="2000" b="1" dirty="0">
              <a:latin typeface="Bradley Hand ITC" panose="03070402050302030203" pitchFamily="66" charset="0"/>
              <a:cs typeface="Arial"/>
            </a:endParaRPr>
          </a:p>
        </p:txBody>
      </p:sp>
      <p:pic>
        <p:nvPicPr>
          <p:cNvPr id="11" name="Picture 10">
            <a:extLst>
              <a:ext uri="{FF2B5EF4-FFF2-40B4-BE49-F238E27FC236}">
                <a16:creationId xmlns:a16="http://schemas.microsoft.com/office/drawing/2014/main" id="{94171EB8-C29E-DDBB-55F3-98F5DB621B3B}"/>
              </a:ext>
            </a:extLst>
          </p:cNvPr>
          <p:cNvPicPr>
            <a:picLocks noChangeAspect="1"/>
          </p:cNvPicPr>
          <p:nvPr/>
        </p:nvPicPr>
        <p:blipFill>
          <a:blip r:embed="rId2"/>
          <a:srcRect l="7873" t="28251" r="43268" b="24357"/>
          <a:stretch/>
        </p:blipFill>
        <p:spPr>
          <a:xfrm>
            <a:off x="7174614" y="3980426"/>
            <a:ext cx="4610075" cy="2515329"/>
          </a:xfrm>
          <a:prstGeom prst="rect">
            <a:avLst/>
          </a:prstGeom>
        </p:spPr>
      </p:pic>
      <p:pic>
        <p:nvPicPr>
          <p:cNvPr id="13" name="Picture 12">
            <a:extLst>
              <a:ext uri="{FF2B5EF4-FFF2-40B4-BE49-F238E27FC236}">
                <a16:creationId xmlns:a16="http://schemas.microsoft.com/office/drawing/2014/main" id="{0251F5E9-9FC2-938E-E023-D6570B864947}"/>
              </a:ext>
            </a:extLst>
          </p:cNvPr>
          <p:cNvPicPr>
            <a:picLocks noChangeAspect="1"/>
          </p:cNvPicPr>
          <p:nvPr/>
        </p:nvPicPr>
        <p:blipFill>
          <a:blip r:embed="rId3"/>
          <a:srcRect l="8035" t="26007" r="45311" b="2706"/>
          <a:stretch/>
        </p:blipFill>
        <p:spPr>
          <a:xfrm>
            <a:off x="7174615" y="18106"/>
            <a:ext cx="4610074" cy="3962320"/>
          </a:xfrm>
          <a:prstGeom prst="rect">
            <a:avLst/>
          </a:prstGeom>
        </p:spPr>
      </p:pic>
    </p:spTree>
    <p:extLst>
      <p:ext uri="{BB962C8B-B14F-4D97-AF65-F5344CB8AC3E}">
        <p14:creationId xmlns:p14="http://schemas.microsoft.com/office/powerpoint/2010/main" val="784562706"/>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96428F3-9983-B6C3-C95D-7CCAD1AB4C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3B241F-89FD-2401-742A-6E57B300047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9170E51F-C0F3-9C8D-CC2B-129ACFA8B252}"/>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check for semantic similarities:</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8FC80055-F3D7-3C38-0175-1E8A42270AF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7B01C5B-AD53-383D-703B-1FB84757C047}"/>
              </a:ext>
            </a:extLst>
          </p:cNvPr>
          <p:cNvSpPr>
            <a:spLocks noGrp="1"/>
          </p:cNvSpPr>
          <p:nvPr>
            <p:ph type="sldNum" sz="quarter" idx="12"/>
          </p:nvPr>
        </p:nvSpPr>
        <p:spPr/>
        <p:txBody>
          <a:bodyPr/>
          <a:lstStyle/>
          <a:p>
            <a:fld id="{7F537688-BEAE-4904-826F-1C1E0645A5D0}" type="slidenum">
              <a:rPr lang="en-US" sz="2000" smtClean="0"/>
              <a:t>151</a:t>
            </a:fld>
            <a:endParaRPr lang="en-US" sz="2000" dirty="0"/>
          </a:p>
        </p:txBody>
      </p:sp>
      <p:sp>
        <p:nvSpPr>
          <p:cNvPr id="4" name="Content Placeholder 2">
            <a:extLst>
              <a:ext uri="{FF2B5EF4-FFF2-40B4-BE49-F238E27FC236}">
                <a16:creationId xmlns:a16="http://schemas.microsoft.com/office/drawing/2014/main" id="{4DF4659E-C551-7369-5FBA-AB094F9A18F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773DD061-FB7A-9AF8-54B4-DF82F6CC78D3}"/>
              </a:ext>
            </a:extLst>
          </p:cNvPr>
          <p:cNvSpPr txBox="1"/>
          <p:nvPr/>
        </p:nvSpPr>
        <p:spPr>
          <a:xfrm rot="21421172">
            <a:off x="7793834" y="2022034"/>
            <a:ext cx="3715336"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You see king and car and very little semantic similarities.</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B0B8A47D-662F-F11B-352E-664170DACCD5}"/>
              </a:ext>
            </a:extLst>
          </p:cNvPr>
          <p:cNvPicPr>
            <a:picLocks noChangeAspect="1"/>
          </p:cNvPicPr>
          <p:nvPr/>
        </p:nvPicPr>
        <p:blipFill>
          <a:blip r:embed="rId2"/>
          <a:srcRect l="7872" t="26913" r="35099" b="40198"/>
          <a:stretch/>
        </p:blipFill>
        <p:spPr>
          <a:xfrm>
            <a:off x="1097281" y="2911502"/>
            <a:ext cx="10427780" cy="3382641"/>
          </a:xfrm>
          <a:prstGeom prst="rect">
            <a:avLst/>
          </a:prstGeom>
        </p:spPr>
      </p:pic>
    </p:spTree>
    <p:extLst>
      <p:ext uri="{BB962C8B-B14F-4D97-AF65-F5344CB8AC3E}">
        <p14:creationId xmlns:p14="http://schemas.microsoft.com/office/powerpoint/2010/main" val="2240356879"/>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757DD60-0FAA-D596-3E64-C14FC6A33B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5FBA4B-25A6-E7DA-BD36-43A8F32787A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C670B0CB-DFE6-5BCB-B6F2-333C1F208785}"/>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find similar word:</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9C71793F-D2E2-F710-6F78-4E6B70157BC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D18F891-256F-45E3-5A06-BC78BCC88CA4}"/>
              </a:ext>
            </a:extLst>
          </p:cNvPr>
          <p:cNvSpPr>
            <a:spLocks noGrp="1"/>
          </p:cNvSpPr>
          <p:nvPr>
            <p:ph type="sldNum" sz="quarter" idx="12"/>
          </p:nvPr>
        </p:nvSpPr>
        <p:spPr/>
        <p:txBody>
          <a:bodyPr/>
          <a:lstStyle/>
          <a:p>
            <a:fld id="{7F537688-BEAE-4904-826F-1C1E0645A5D0}" type="slidenum">
              <a:rPr lang="en-US" sz="2000" smtClean="0"/>
              <a:t>152</a:t>
            </a:fld>
            <a:endParaRPr lang="en-US" sz="2000" dirty="0"/>
          </a:p>
        </p:txBody>
      </p:sp>
      <p:sp>
        <p:nvSpPr>
          <p:cNvPr id="4" name="Content Placeholder 2">
            <a:extLst>
              <a:ext uri="{FF2B5EF4-FFF2-40B4-BE49-F238E27FC236}">
                <a16:creationId xmlns:a16="http://schemas.microsoft.com/office/drawing/2014/main" id="{90469C49-D70E-9DFD-0D42-D59FBE26C55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DD4F2AC8-4473-B5AD-36A4-4BE1C4656D78}"/>
              </a:ext>
            </a:extLst>
          </p:cNvPr>
          <p:cNvSpPr txBox="1"/>
          <p:nvPr/>
        </p:nvSpPr>
        <p:spPr>
          <a:xfrm rot="21421172">
            <a:off x="5988175" y="5340522"/>
            <a:ext cx="3715336"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Dog has the most similar word</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B1B9E99A-7796-2D81-991D-210FD046EA4A}"/>
              </a:ext>
            </a:extLst>
          </p:cNvPr>
          <p:cNvPicPr>
            <a:picLocks noChangeAspect="1"/>
          </p:cNvPicPr>
          <p:nvPr/>
        </p:nvPicPr>
        <p:blipFill>
          <a:blip r:embed="rId2"/>
          <a:srcRect l="7055" t="41208" r="10446" b="41207"/>
          <a:stretch/>
        </p:blipFill>
        <p:spPr>
          <a:xfrm>
            <a:off x="978679" y="3417873"/>
            <a:ext cx="10682183" cy="1280725"/>
          </a:xfrm>
          <a:prstGeom prst="rect">
            <a:avLst/>
          </a:prstGeom>
        </p:spPr>
      </p:pic>
    </p:spTree>
    <p:extLst>
      <p:ext uri="{BB962C8B-B14F-4D97-AF65-F5344CB8AC3E}">
        <p14:creationId xmlns:p14="http://schemas.microsoft.com/office/powerpoint/2010/main" val="293864465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F464C7B-D999-EF01-B2B4-412F9A75AF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D6BB04-B4D0-74FB-9D25-57F7B806C3A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4E847087-AC5A-E9E5-25E6-D452D7574F7F}"/>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find similar word:</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A28911CE-07FA-C505-8AD8-CBAC076C8EC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1125C2B-1052-8348-B081-606CEAB05444}"/>
              </a:ext>
            </a:extLst>
          </p:cNvPr>
          <p:cNvSpPr>
            <a:spLocks noGrp="1"/>
          </p:cNvSpPr>
          <p:nvPr>
            <p:ph type="sldNum" sz="quarter" idx="12"/>
          </p:nvPr>
        </p:nvSpPr>
        <p:spPr/>
        <p:txBody>
          <a:bodyPr/>
          <a:lstStyle/>
          <a:p>
            <a:fld id="{7F537688-BEAE-4904-826F-1C1E0645A5D0}" type="slidenum">
              <a:rPr lang="en-US" sz="2000" smtClean="0"/>
              <a:t>153</a:t>
            </a:fld>
            <a:endParaRPr lang="en-US" sz="2000" dirty="0"/>
          </a:p>
        </p:txBody>
      </p:sp>
      <p:sp>
        <p:nvSpPr>
          <p:cNvPr id="4" name="Content Placeholder 2">
            <a:extLst>
              <a:ext uri="{FF2B5EF4-FFF2-40B4-BE49-F238E27FC236}">
                <a16:creationId xmlns:a16="http://schemas.microsoft.com/office/drawing/2014/main" id="{68D39613-8A20-1575-2659-BDAA355D0A4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F3A26E3B-FF27-7EDC-FE1D-F5D6C267DCF6}"/>
              </a:ext>
            </a:extLst>
          </p:cNvPr>
          <p:cNvSpPr txBox="1"/>
          <p:nvPr/>
        </p:nvSpPr>
        <p:spPr>
          <a:xfrm rot="21421172">
            <a:off x="5987633" y="5319723"/>
            <a:ext cx="4515357"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Dog has the most similar word to Cat</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ABF83F41-536E-DFEF-506E-738F603B64C7}"/>
              </a:ext>
            </a:extLst>
          </p:cNvPr>
          <p:cNvPicPr>
            <a:picLocks noChangeAspect="1"/>
          </p:cNvPicPr>
          <p:nvPr/>
        </p:nvPicPr>
        <p:blipFill>
          <a:blip r:embed="rId2"/>
          <a:srcRect l="7055" t="41208" r="10446" b="41207"/>
          <a:stretch/>
        </p:blipFill>
        <p:spPr>
          <a:xfrm>
            <a:off x="978679" y="3417873"/>
            <a:ext cx="10682183" cy="1280725"/>
          </a:xfrm>
          <a:prstGeom prst="rect">
            <a:avLst/>
          </a:prstGeom>
        </p:spPr>
      </p:pic>
    </p:spTree>
    <p:extLst>
      <p:ext uri="{BB962C8B-B14F-4D97-AF65-F5344CB8AC3E}">
        <p14:creationId xmlns:p14="http://schemas.microsoft.com/office/powerpoint/2010/main" val="1864126272"/>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82B9F7E-1912-7C71-9998-1916D1B134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6BB0F8-588F-12B5-27B1-B0AA7C766102}"/>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2BFC01E3-A4B7-EB23-6B62-BFB6A8B9F68E}"/>
              </a:ext>
            </a:extLst>
          </p:cNvPr>
          <p:cNvSpPr>
            <a:spLocks noGrp="1"/>
          </p:cNvSpPr>
          <p:nvPr>
            <p:ph idx="1"/>
          </p:nvPr>
        </p:nvSpPr>
        <p:spPr>
          <a:xfrm>
            <a:off x="1097280" y="1845735"/>
            <a:ext cx="10427781"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check if specific Word Vector exists:</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ACE0AA39-412C-D864-9807-B8DD5F05010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4D52F73-7176-6179-9E51-DDCCCE35FCBE}"/>
              </a:ext>
            </a:extLst>
          </p:cNvPr>
          <p:cNvSpPr>
            <a:spLocks noGrp="1"/>
          </p:cNvSpPr>
          <p:nvPr>
            <p:ph type="sldNum" sz="quarter" idx="12"/>
          </p:nvPr>
        </p:nvSpPr>
        <p:spPr/>
        <p:txBody>
          <a:bodyPr/>
          <a:lstStyle/>
          <a:p>
            <a:fld id="{7F537688-BEAE-4904-826F-1C1E0645A5D0}" type="slidenum">
              <a:rPr lang="en-US" sz="2000" smtClean="0"/>
              <a:t>154</a:t>
            </a:fld>
            <a:endParaRPr lang="en-US" sz="2000" dirty="0"/>
          </a:p>
        </p:txBody>
      </p:sp>
      <p:sp>
        <p:nvSpPr>
          <p:cNvPr id="4" name="Content Placeholder 2">
            <a:extLst>
              <a:ext uri="{FF2B5EF4-FFF2-40B4-BE49-F238E27FC236}">
                <a16:creationId xmlns:a16="http://schemas.microsoft.com/office/drawing/2014/main" id="{979F3A8E-11F0-4E8F-5DDE-034AD789FC8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B7890FCE-92AF-E9D2-08F6-780CFA360503}"/>
              </a:ext>
            </a:extLst>
          </p:cNvPr>
          <p:cNvSpPr txBox="1"/>
          <p:nvPr/>
        </p:nvSpPr>
        <p:spPr>
          <a:xfrm rot="21421172">
            <a:off x="7152554" y="1962644"/>
            <a:ext cx="4515357"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King exists, </a:t>
            </a:r>
            <a:r>
              <a:rPr lang="en-US" sz="2000" b="1" spc="65" dirty="0" err="1">
                <a:solidFill>
                  <a:srgbClr val="FFFFFF"/>
                </a:solidFill>
                <a:latin typeface="Bradley Hand ITC" panose="03070402050302030203" pitchFamily="66" charset="0"/>
                <a:cs typeface="Arial"/>
              </a:rPr>
              <a:t>randomword</a:t>
            </a:r>
            <a:r>
              <a:rPr lang="en-US" sz="2000" b="1" spc="65" dirty="0">
                <a:solidFill>
                  <a:srgbClr val="FFFFFF"/>
                </a:solidFill>
                <a:latin typeface="Bradley Hand ITC" panose="03070402050302030203" pitchFamily="66" charset="0"/>
                <a:cs typeface="Arial"/>
              </a:rPr>
              <a:t> doesn't! That’s expected.</a:t>
            </a:r>
            <a:endParaRPr lang="en-US" sz="2000" b="1" dirty="0">
              <a:latin typeface="Bradley Hand ITC" panose="03070402050302030203" pitchFamily="66" charset="0"/>
              <a:cs typeface="Arial"/>
            </a:endParaRPr>
          </a:p>
        </p:txBody>
      </p:sp>
      <p:pic>
        <p:nvPicPr>
          <p:cNvPr id="9" name="Picture 8">
            <a:extLst>
              <a:ext uri="{FF2B5EF4-FFF2-40B4-BE49-F238E27FC236}">
                <a16:creationId xmlns:a16="http://schemas.microsoft.com/office/drawing/2014/main" id="{33E3E079-6BF4-4031-BA6D-9EF30B793076}"/>
              </a:ext>
            </a:extLst>
          </p:cNvPr>
          <p:cNvPicPr>
            <a:picLocks noChangeAspect="1"/>
          </p:cNvPicPr>
          <p:nvPr/>
        </p:nvPicPr>
        <p:blipFill>
          <a:blip r:embed="rId2"/>
          <a:srcRect l="7871" t="48317" r="60443" b="34389"/>
          <a:stretch/>
        </p:blipFill>
        <p:spPr>
          <a:xfrm>
            <a:off x="1097280" y="3033257"/>
            <a:ext cx="9705316" cy="2979585"/>
          </a:xfrm>
          <a:prstGeom prst="rect">
            <a:avLst/>
          </a:prstGeom>
        </p:spPr>
      </p:pic>
    </p:spTree>
    <p:extLst>
      <p:ext uri="{BB962C8B-B14F-4D97-AF65-F5344CB8AC3E}">
        <p14:creationId xmlns:p14="http://schemas.microsoft.com/office/powerpoint/2010/main" val="3720859020"/>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8F69000-D533-326A-F8DA-D0C160E3D2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F24C81-CF1E-2366-A6E9-4C8082CD821D}"/>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FF7023CE-733C-F245-4929-AA2AD80EA759}"/>
              </a:ext>
            </a:extLst>
          </p:cNvPr>
          <p:cNvSpPr>
            <a:spLocks noGrp="1"/>
          </p:cNvSpPr>
          <p:nvPr>
            <p:ph idx="1"/>
          </p:nvPr>
        </p:nvSpPr>
        <p:spPr>
          <a:xfrm>
            <a:off x="1097281" y="1845735"/>
            <a:ext cx="2935532"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check if specific Word Vector exists:</a:t>
            </a:r>
          </a:p>
          <a:p>
            <a:pPr marL="0" indent="0">
              <a:lnSpc>
                <a:spcPct val="100000"/>
              </a:lnSpc>
              <a:buNone/>
            </a:pPr>
            <a:r>
              <a:rPr lang="en-US" sz="2400" dirty="0">
                <a:solidFill>
                  <a:schemeClr val="bg1"/>
                </a:solidFill>
                <a:latin typeface="Century Gothic" panose="020B0502020202020204" pitchFamily="34" charset="0"/>
              </a:rPr>
              <a:t>As seen, Vector for “</a:t>
            </a:r>
            <a:r>
              <a:rPr lang="en-US" sz="2400" b="1" dirty="0">
                <a:solidFill>
                  <a:schemeClr val="bg1"/>
                </a:solidFill>
                <a:latin typeface="Century Gothic" panose="020B0502020202020204" pitchFamily="34" charset="0"/>
              </a:rPr>
              <a:t>queen</a:t>
            </a:r>
            <a:r>
              <a:rPr lang="en-US" sz="2400" dirty="0">
                <a:solidFill>
                  <a:schemeClr val="bg1"/>
                </a:solidFill>
                <a:latin typeface="Century Gothic" panose="020B0502020202020204" pitchFamily="34" charset="0"/>
              </a:rPr>
              <a:t>” exists, but no vector for the word “</a:t>
            </a:r>
            <a:r>
              <a:rPr lang="en-US" sz="2400" b="1" dirty="0" err="1">
                <a:solidFill>
                  <a:schemeClr val="bg1"/>
                </a:solidFill>
                <a:latin typeface="Century Gothic" panose="020B0502020202020204" pitchFamily="34" charset="0"/>
              </a:rPr>
              <a:t>anotherword</a:t>
            </a:r>
            <a:r>
              <a:rPr lang="en-US" sz="2400" dirty="0">
                <a:solidFill>
                  <a:schemeClr val="bg1"/>
                </a:solidFill>
                <a:latin typeface="Century Gothic" panose="020B0502020202020204" pitchFamily="34" charset="0"/>
              </a:rPr>
              <a:t>’</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473ABC8-0B5D-BAE9-BB37-758754DEEA3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E0E5157-16F3-84E4-FEDA-902448507740}"/>
              </a:ext>
            </a:extLst>
          </p:cNvPr>
          <p:cNvSpPr>
            <a:spLocks noGrp="1"/>
          </p:cNvSpPr>
          <p:nvPr>
            <p:ph type="sldNum" sz="quarter" idx="12"/>
          </p:nvPr>
        </p:nvSpPr>
        <p:spPr/>
        <p:txBody>
          <a:bodyPr/>
          <a:lstStyle/>
          <a:p>
            <a:fld id="{7F537688-BEAE-4904-826F-1C1E0645A5D0}" type="slidenum">
              <a:rPr lang="en-US" sz="2000" smtClean="0"/>
              <a:t>155</a:t>
            </a:fld>
            <a:endParaRPr lang="en-US" sz="2000" dirty="0"/>
          </a:p>
        </p:txBody>
      </p:sp>
      <p:sp>
        <p:nvSpPr>
          <p:cNvPr id="4" name="Content Placeholder 2">
            <a:extLst>
              <a:ext uri="{FF2B5EF4-FFF2-40B4-BE49-F238E27FC236}">
                <a16:creationId xmlns:a16="http://schemas.microsoft.com/office/drawing/2014/main" id="{C3CB4A3C-C0DB-76B6-304F-4E81BC05BAF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67DC637F-7198-181A-A69F-CC039374960D}"/>
              </a:ext>
            </a:extLst>
          </p:cNvPr>
          <p:cNvSpPr txBox="1"/>
          <p:nvPr/>
        </p:nvSpPr>
        <p:spPr>
          <a:xfrm>
            <a:off x="6482533" y="5677997"/>
            <a:ext cx="5595261"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Again, the vectors are in numbers just like it was when we used word2vec</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35BF1CBD-B748-2EEF-F3B3-CE8BBD5E9EB5}"/>
              </a:ext>
            </a:extLst>
          </p:cNvPr>
          <p:cNvPicPr>
            <a:picLocks noChangeAspect="1"/>
          </p:cNvPicPr>
          <p:nvPr/>
        </p:nvPicPr>
        <p:blipFill>
          <a:blip r:embed="rId2"/>
          <a:srcRect l="7702" t="20990" r="34505" b="46139"/>
          <a:stretch/>
        </p:blipFill>
        <p:spPr>
          <a:xfrm>
            <a:off x="4089019" y="1630281"/>
            <a:ext cx="8102981" cy="2592459"/>
          </a:xfrm>
          <a:prstGeom prst="rect">
            <a:avLst/>
          </a:prstGeom>
        </p:spPr>
      </p:pic>
      <p:pic>
        <p:nvPicPr>
          <p:cNvPr id="12" name="Picture 11">
            <a:extLst>
              <a:ext uri="{FF2B5EF4-FFF2-40B4-BE49-F238E27FC236}">
                <a16:creationId xmlns:a16="http://schemas.microsoft.com/office/drawing/2014/main" id="{5461A399-C441-2CC6-ABE5-AEE6EEF6D794}"/>
              </a:ext>
            </a:extLst>
          </p:cNvPr>
          <p:cNvPicPr>
            <a:picLocks noChangeAspect="1"/>
          </p:cNvPicPr>
          <p:nvPr/>
        </p:nvPicPr>
        <p:blipFill>
          <a:blip r:embed="rId2"/>
          <a:srcRect l="7701" t="72476" r="35323" b="9571"/>
          <a:stretch/>
        </p:blipFill>
        <p:spPr>
          <a:xfrm>
            <a:off x="4103956" y="4188132"/>
            <a:ext cx="7988456" cy="1415963"/>
          </a:xfrm>
          <a:prstGeom prst="rect">
            <a:avLst/>
          </a:prstGeom>
        </p:spPr>
      </p:pic>
    </p:spTree>
    <p:extLst>
      <p:ext uri="{BB962C8B-B14F-4D97-AF65-F5344CB8AC3E}">
        <p14:creationId xmlns:p14="http://schemas.microsoft.com/office/powerpoint/2010/main" val="3730236337"/>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9A4ACCB-99AB-AABA-486C-4FD1CAD499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77D083-0DFB-C4D1-7A95-0C27674F3B5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FC50DE2B-6454-AFD8-0FDB-0DFF129D1370}"/>
              </a:ext>
            </a:extLst>
          </p:cNvPr>
          <p:cNvSpPr>
            <a:spLocks noGrp="1"/>
          </p:cNvSpPr>
          <p:nvPr>
            <p:ph idx="1"/>
          </p:nvPr>
        </p:nvSpPr>
        <p:spPr>
          <a:xfrm>
            <a:off x="1097280" y="1845735"/>
            <a:ext cx="2588905"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visualize Embeddings (using t-SNE):</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77863930-B635-4236-B428-C74B2126E9F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78EF437-BBB1-A652-A622-157B9CDA8DE5}"/>
              </a:ext>
            </a:extLst>
          </p:cNvPr>
          <p:cNvSpPr>
            <a:spLocks noGrp="1"/>
          </p:cNvSpPr>
          <p:nvPr>
            <p:ph type="sldNum" sz="quarter" idx="12"/>
          </p:nvPr>
        </p:nvSpPr>
        <p:spPr/>
        <p:txBody>
          <a:bodyPr/>
          <a:lstStyle/>
          <a:p>
            <a:fld id="{7F537688-BEAE-4904-826F-1C1E0645A5D0}" type="slidenum">
              <a:rPr lang="en-US" sz="2000" smtClean="0"/>
              <a:t>156</a:t>
            </a:fld>
            <a:endParaRPr lang="en-US" sz="2000" dirty="0"/>
          </a:p>
        </p:txBody>
      </p:sp>
      <p:sp>
        <p:nvSpPr>
          <p:cNvPr id="4" name="Content Placeholder 2">
            <a:extLst>
              <a:ext uri="{FF2B5EF4-FFF2-40B4-BE49-F238E27FC236}">
                <a16:creationId xmlns:a16="http://schemas.microsoft.com/office/drawing/2014/main" id="{4C34B5AD-2693-6F75-73DB-074A20F8DCF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C3E921BC-BD73-6C4E-BEE5-9937C4CA8B5A}"/>
              </a:ext>
            </a:extLst>
          </p:cNvPr>
          <p:cNvSpPr txBox="1"/>
          <p:nvPr/>
        </p:nvSpPr>
        <p:spPr>
          <a:xfrm rot="21421172">
            <a:off x="254245" y="4798668"/>
            <a:ext cx="332487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The </a:t>
            </a:r>
            <a:r>
              <a:rPr lang="en-US" sz="2000" b="1" spc="65" dirty="0" err="1">
                <a:solidFill>
                  <a:srgbClr val="FFFFFF"/>
                </a:solidFill>
                <a:latin typeface="Bradley Hand ITC" panose="03070402050302030203" pitchFamily="66" charset="0"/>
                <a:cs typeface="Arial"/>
              </a:rPr>
              <a:t>word_to_visualize</a:t>
            </a:r>
            <a:r>
              <a:rPr lang="en-US" sz="2000" b="1" spc="65" dirty="0">
                <a:solidFill>
                  <a:srgbClr val="FFFFFF"/>
                </a:solidFill>
                <a:latin typeface="Bradley Hand ITC" panose="03070402050302030203" pitchFamily="66" charset="0"/>
                <a:cs typeface="Arial"/>
              </a:rPr>
              <a:t> variable stores the list with the words</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425225DF-E486-1F6F-571C-33D6E052E6E5}"/>
              </a:ext>
            </a:extLst>
          </p:cNvPr>
          <p:cNvPicPr>
            <a:picLocks noChangeAspect="1"/>
          </p:cNvPicPr>
          <p:nvPr/>
        </p:nvPicPr>
        <p:blipFill>
          <a:blip r:embed="rId2"/>
          <a:srcRect l="7702" t="16633" r="11783" b="6364"/>
          <a:stretch/>
        </p:blipFill>
        <p:spPr>
          <a:xfrm>
            <a:off x="3603279" y="1737360"/>
            <a:ext cx="8510423" cy="4578270"/>
          </a:xfrm>
          <a:prstGeom prst="rect">
            <a:avLst/>
          </a:prstGeom>
        </p:spPr>
      </p:pic>
    </p:spTree>
    <p:extLst>
      <p:ext uri="{BB962C8B-B14F-4D97-AF65-F5344CB8AC3E}">
        <p14:creationId xmlns:p14="http://schemas.microsoft.com/office/powerpoint/2010/main" val="2432122362"/>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83556AA-7A03-56BC-30D5-1A9E683352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8F9080-3B2F-131B-0DDC-65BCF576EB97}"/>
              </a:ext>
            </a:extLst>
          </p:cNvPr>
          <p:cNvSpPr>
            <a:spLocks noGrp="1"/>
          </p:cNvSpPr>
          <p:nvPr>
            <p:ph type="title"/>
          </p:nvPr>
        </p:nvSpPr>
        <p:spPr/>
        <p:txBody>
          <a:bodyPr/>
          <a:lstStyle/>
          <a:p>
            <a:r>
              <a:rPr lang="en-US" dirty="0">
                <a:solidFill>
                  <a:schemeClr val="bg1"/>
                </a:solidFill>
                <a:latin typeface="Century Gothic" panose="020B0502020202020204" pitchFamily="34" charset="0"/>
              </a:rPr>
              <a:t>👉 </a:t>
            </a:r>
            <a:br>
              <a:rPr lang="en-US" dirty="0">
                <a:solidFill>
                  <a:schemeClr val="bg1"/>
                </a:solidFill>
                <a:latin typeface="Century Gothic" panose="020B0502020202020204" pitchFamily="34" charset="0"/>
              </a:rPr>
            </a:br>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A7270C96-50B4-B637-827D-C9F1A2C3187D}"/>
              </a:ext>
            </a:extLst>
          </p:cNvPr>
          <p:cNvSpPr>
            <a:spLocks noGrp="1"/>
          </p:cNvSpPr>
          <p:nvPr>
            <p:ph idx="1"/>
          </p:nvPr>
        </p:nvSpPr>
        <p:spPr>
          <a:xfrm>
            <a:off x="1097280" y="1845735"/>
            <a:ext cx="279287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visualize Embeddings (using t-SNE):</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r>
              <a:rPr lang="en-US" sz="2400" dirty="0" err="1">
                <a:solidFill>
                  <a:schemeClr val="bg1"/>
                </a:solidFill>
                <a:latin typeface="Century Gothic" panose="020B0502020202020204" pitchFamily="34" charset="0"/>
              </a:rPr>
              <a:t>words_to_visualize</a:t>
            </a:r>
            <a:r>
              <a:rPr lang="en-US" sz="2400" dirty="0">
                <a:solidFill>
                  <a:schemeClr val="bg1"/>
                </a:solidFill>
                <a:latin typeface="Century Gothic" panose="020B0502020202020204" pitchFamily="34" charset="0"/>
              </a:rPr>
              <a:t> = ['king', 'queen', 'man', 'woman', 'cat', 'dog', 'book', 'library']</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097AF2EF-BC0A-9A5A-3AC0-9E612262774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8B1FD43-76F4-A288-CBAD-C10EB284A3ED}"/>
              </a:ext>
            </a:extLst>
          </p:cNvPr>
          <p:cNvSpPr>
            <a:spLocks noGrp="1"/>
          </p:cNvSpPr>
          <p:nvPr>
            <p:ph type="sldNum" sz="quarter" idx="12"/>
          </p:nvPr>
        </p:nvSpPr>
        <p:spPr/>
        <p:txBody>
          <a:bodyPr/>
          <a:lstStyle/>
          <a:p>
            <a:fld id="{7F537688-BEAE-4904-826F-1C1E0645A5D0}" type="slidenum">
              <a:rPr lang="en-US" sz="2000" smtClean="0"/>
              <a:t>157</a:t>
            </a:fld>
            <a:endParaRPr lang="en-US" sz="2000" dirty="0"/>
          </a:p>
        </p:txBody>
      </p:sp>
      <p:sp>
        <p:nvSpPr>
          <p:cNvPr id="4" name="Content Placeholder 2">
            <a:extLst>
              <a:ext uri="{FF2B5EF4-FFF2-40B4-BE49-F238E27FC236}">
                <a16:creationId xmlns:a16="http://schemas.microsoft.com/office/drawing/2014/main" id="{6C1098E6-00F7-49E6-1C32-420B51C2B4D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36D4C4D9-770D-78FC-EA83-A246F571587C}"/>
              </a:ext>
            </a:extLst>
          </p:cNvPr>
          <p:cNvPicPr>
            <a:picLocks noChangeAspect="1"/>
          </p:cNvPicPr>
          <p:nvPr/>
        </p:nvPicPr>
        <p:blipFill>
          <a:blip r:embed="rId2"/>
          <a:srcRect l="20792" t="21650" r="37549" b="22508"/>
          <a:stretch/>
        </p:blipFill>
        <p:spPr>
          <a:xfrm>
            <a:off x="3890154" y="172016"/>
            <a:ext cx="8033261" cy="6057165"/>
          </a:xfrm>
          <a:prstGeom prst="rect">
            <a:avLst/>
          </a:prstGeom>
        </p:spPr>
      </p:pic>
    </p:spTree>
    <p:extLst>
      <p:ext uri="{BB962C8B-B14F-4D97-AF65-F5344CB8AC3E}">
        <p14:creationId xmlns:p14="http://schemas.microsoft.com/office/powerpoint/2010/main" val="3565366087"/>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A1BE54C-9E45-9C6A-22B2-ABF8E220C3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39F830-F53F-FAD1-FCB7-A0A4D69ECE6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4E5DA513-D279-CFAB-9DAE-6967B5B44466}"/>
              </a:ext>
            </a:extLst>
          </p:cNvPr>
          <p:cNvSpPr>
            <a:spLocks noGrp="1"/>
          </p:cNvSpPr>
          <p:nvPr>
            <p:ph idx="1"/>
          </p:nvPr>
        </p:nvSpPr>
        <p:spPr>
          <a:xfrm>
            <a:off x="1097280" y="1845735"/>
            <a:ext cx="9839306"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visualize Embeddings (using t-SNE):</a:t>
            </a:r>
          </a:p>
          <a:p>
            <a:pPr marL="0" indent="0">
              <a:lnSpc>
                <a:spcPct val="100000"/>
              </a:lnSpc>
              <a:buNone/>
            </a:pPr>
            <a:r>
              <a:rPr lang="en-US" sz="2400" dirty="0" err="1">
                <a:solidFill>
                  <a:schemeClr val="bg1"/>
                </a:solidFill>
                <a:latin typeface="Century Gothic" panose="020B0502020202020204" pitchFamily="34" charset="0"/>
              </a:rPr>
              <a:t>words_to_visualize</a:t>
            </a:r>
            <a:r>
              <a:rPr lang="en-US" sz="2400" dirty="0">
                <a:solidFill>
                  <a:schemeClr val="bg1"/>
                </a:solidFill>
                <a:latin typeface="Century Gothic" panose="020B0502020202020204" pitchFamily="34" charset="0"/>
              </a:rPr>
              <a:t> = ['king', 'queen', 'prince', 'princess', 'man', 'woman’, 'cat', 'dog', 'kitten', 'puppy’, 'book', 'library', 'page', 'author’, 'chair', 'table', 'furniture', 'sofa']</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71FEFE48-C698-508D-6A1A-9C7E8E1E140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625A15D-DDAB-9DC1-E159-0D0C9871530D}"/>
              </a:ext>
            </a:extLst>
          </p:cNvPr>
          <p:cNvSpPr>
            <a:spLocks noGrp="1"/>
          </p:cNvSpPr>
          <p:nvPr>
            <p:ph type="sldNum" sz="quarter" idx="12"/>
          </p:nvPr>
        </p:nvSpPr>
        <p:spPr/>
        <p:txBody>
          <a:bodyPr/>
          <a:lstStyle/>
          <a:p>
            <a:fld id="{7F537688-BEAE-4904-826F-1C1E0645A5D0}" type="slidenum">
              <a:rPr lang="en-US" sz="2000" smtClean="0"/>
              <a:t>158</a:t>
            </a:fld>
            <a:endParaRPr lang="en-US" sz="2000" dirty="0"/>
          </a:p>
        </p:txBody>
      </p:sp>
      <p:sp>
        <p:nvSpPr>
          <p:cNvPr id="4" name="Content Placeholder 2">
            <a:extLst>
              <a:ext uri="{FF2B5EF4-FFF2-40B4-BE49-F238E27FC236}">
                <a16:creationId xmlns:a16="http://schemas.microsoft.com/office/drawing/2014/main" id="{9B66C09B-3DFE-7900-B7BC-9102F09485A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BC2878B3-8FDD-105D-8D6B-AE1779B5CFFD}"/>
              </a:ext>
            </a:extLst>
          </p:cNvPr>
          <p:cNvPicPr>
            <a:picLocks noChangeAspect="1"/>
          </p:cNvPicPr>
          <p:nvPr/>
        </p:nvPicPr>
        <p:blipFill>
          <a:blip r:embed="rId2"/>
          <a:srcRect l="11808" t="30140" r="45271" b="55334"/>
          <a:stretch/>
        </p:blipFill>
        <p:spPr>
          <a:xfrm>
            <a:off x="1011698" y="4213426"/>
            <a:ext cx="10669555" cy="2031203"/>
          </a:xfrm>
          <a:prstGeom prst="rect">
            <a:avLst/>
          </a:prstGeom>
        </p:spPr>
      </p:pic>
    </p:spTree>
    <p:extLst>
      <p:ext uri="{BB962C8B-B14F-4D97-AF65-F5344CB8AC3E}">
        <p14:creationId xmlns:p14="http://schemas.microsoft.com/office/powerpoint/2010/main" val="1860829861"/>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2A04AAF-6E6D-82FE-4F92-F88AF8E527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185E15-313F-9CD6-2154-55030CB35FD7}"/>
              </a:ext>
            </a:extLst>
          </p:cNvPr>
          <p:cNvSpPr>
            <a:spLocks noGrp="1"/>
          </p:cNvSpPr>
          <p:nvPr>
            <p:ph type="title"/>
          </p:nvPr>
        </p:nvSpPr>
        <p:spPr/>
        <p:txBody>
          <a:bodyPr/>
          <a:lstStyle/>
          <a:p>
            <a:r>
              <a:rPr lang="en-US" dirty="0">
                <a:solidFill>
                  <a:schemeClr val="bg1"/>
                </a:solidFill>
                <a:latin typeface="Century Gothic" panose="020B0502020202020204" pitchFamily="34" charset="0"/>
              </a:rPr>
              <a:t>👉 </a:t>
            </a:r>
            <a:br>
              <a:rPr lang="en-US" dirty="0">
                <a:solidFill>
                  <a:schemeClr val="bg1"/>
                </a:solidFill>
                <a:latin typeface="Century Gothic" panose="020B0502020202020204" pitchFamily="34" charset="0"/>
              </a:rPr>
            </a:br>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724409F8-2BFA-0E5D-B36E-C469FC957F85}"/>
              </a:ext>
            </a:extLst>
          </p:cNvPr>
          <p:cNvSpPr>
            <a:spLocks noGrp="1"/>
          </p:cNvSpPr>
          <p:nvPr>
            <p:ph idx="1"/>
          </p:nvPr>
        </p:nvSpPr>
        <p:spPr>
          <a:xfrm>
            <a:off x="1097280" y="1845735"/>
            <a:ext cx="2792874" cy="4575854"/>
          </a:xfrm>
        </p:spPr>
        <p:txBody>
          <a:bodyPr>
            <a:normAutofit fontScale="92500" lnSpcReduction="20000"/>
          </a:bodyPr>
          <a:lstStyle/>
          <a:p>
            <a:pPr marL="0" indent="0">
              <a:lnSpc>
                <a:spcPct val="100000"/>
              </a:lnSpc>
              <a:buNone/>
            </a:pPr>
            <a:r>
              <a:rPr lang="en-US" sz="2400" b="1" dirty="0">
                <a:solidFill>
                  <a:schemeClr val="bg1"/>
                </a:solidFill>
                <a:latin typeface="Century Gothic" panose="020B0502020202020204" pitchFamily="34" charset="0"/>
              </a:rPr>
              <a:t>To Use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To visualize Embeddings (using t-SNE):</a:t>
            </a:r>
          </a:p>
          <a:p>
            <a:pPr marL="0" indent="0">
              <a:lnSpc>
                <a:spcPct val="100000"/>
              </a:lnSpc>
              <a:buNone/>
            </a:pPr>
            <a:r>
              <a:rPr lang="en-US" sz="2400" dirty="0" err="1">
                <a:solidFill>
                  <a:schemeClr val="bg1"/>
                </a:solidFill>
                <a:latin typeface="Century Gothic" panose="020B0502020202020204" pitchFamily="34" charset="0"/>
              </a:rPr>
              <a:t>words_to_visualize</a:t>
            </a:r>
            <a:r>
              <a:rPr lang="en-US" sz="2400" dirty="0">
                <a:solidFill>
                  <a:schemeClr val="bg1"/>
                </a:solidFill>
                <a:latin typeface="Century Gothic" panose="020B0502020202020204" pitchFamily="34" charset="0"/>
              </a:rPr>
              <a:t> = ['king', 'queen', 'prince', 'princess', 'man', 'woman’, 'cat', 'dog', 'kitten', 'puppy’, 'book', 'library', 'page', 'author’, 'chair', 'table', 'furniture', 'sofa']</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873E672-C8C6-7DC0-B638-31361C90E1B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A72BC9C-8832-7662-296F-B28C6605F167}"/>
              </a:ext>
            </a:extLst>
          </p:cNvPr>
          <p:cNvSpPr>
            <a:spLocks noGrp="1"/>
          </p:cNvSpPr>
          <p:nvPr>
            <p:ph type="sldNum" sz="quarter" idx="12"/>
          </p:nvPr>
        </p:nvSpPr>
        <p:spPr/>
        <p:txBody>
          <a:bodyPr/>
          <a:lstStyle/>
          <a:p>
            <a:fld id="{7F537688-BEAE-4904-826F-1C1E0645A5D0}" type="slidenum">
              <a:rPr lang="en-US" sz="2000" smtClean="0"/>
              <a:t>159</a:t>
            </a:fld>
            <a:endParaRPr lang="en-US" sz="2000" dirty="0"/>
          </a:p>
        </p:txBody>
      </p:sp>
      <p:sp>
        <p:nvSpPr>
          <p:cNvPr id="4" name="Content Placeholder 2">
            <a:extLst>
              <a:ext uri="{FF2B5EF4-FFF2-40B4-BE49-F238E27FC236}">
                <a16:creationId xmlns:a16="http://schemas.microsoft.com/office/drawing/2014/main" id="{E36E7D75-D7AC-4110-DE46-01492480B2C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35489A23-43BC-8233-36A7-5804748AD2B8}"/>
              </a:ext>
            </a:extLst>
          </p:cNvPr>
          <p:cNvPicPr>
            <a:picLocks noChangeAspect="1"/>
          </p:cNvPicPr>
          <p:nvPr/>
        </p:nvPicPr>
        <p:blipFill>
          <a:blip r:embed="rId2"/>
          <a:srcRect l="17301" t="25333" r="35025" b="10627"/>
          <a:stretch/>
        </p:blipFill>
        <p:spPr>
          <a:xfrm>
            <a:off x="3896177" y="33090"/>
            <a:ext cx="8155587" cy="6162423"/>
          </a:xfrm>
          <a:prstGeom prst="rect">
            <a:avLst/>
          </a:prstGeom>
        </p:spPr>
      </p:pic>
    </p:spTree>
    <p:extLst>
      <p:ext uri="{BB962C8B-B14F-4D97-AF65-F5344CB8AC3E}">
        <p14:creationId xmlns:p14="http://schemas.microsoft.com/office/powerpoint/2010/main" val="27162716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5B8E87-936A-59AA-DB6C-88E370B202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BCD95-7E74-C8FE-308A-75FC155E65EC}"/>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8B6344A1-9665-4DFF-A539-6071F4BA90F0}"/>
              </a:ext>
            </a:extLst>
          </p:cNvPr>
          <p:cNvSpPr>
            <a:spLocks noGrp="1"/>
          </p:cNvSpPr>
          <p:nvPr>
            <p:ph idx="1"/>
          </p:nvPr>
        </p:nvSpPr>
        <p:spPr>
          <a:xfrm>
            <a:off x="1097280" y="1845733"/>
            <a:ext cx="6275070" cy="4310623"/>
          </a:xfrm>
        </p:spPr>
        <p:txBody>
          <a:bodyPr>
            <a:normAutofit fontScale="92500"/>
          </a:bodyPr>
          <a:lstStyle/>
          <a:p>
            <a:pPr>
              <a:lnSpc>
                <a:spcPct val="150000"/>
              </a:lnSpc>
            </a:pPr>
            <a:r>
              <a:rPr lang="en-US" sz="2400" b="1" spc="65" dirty="0">
                <a:solidFill>
                  <a:srgbClr val="FFFFFF"/>
                </a:solidFill>
                <a:latin typeface="Bradley Hand ITC" panose="03070402050302030203" pitchFamily="66" charset="0"/>
                <a:cs typeface="Arial"/>
              </a:rPr>
              <a:t>Neural networks?  How?</a:t>
            </a:r>
          </a:p>
          <a:p>
            <a:pPr>
              <a:lnSpc>
                <a:spcPct val="150000"/>
              </a:lnSpc>
            </a:pPr>
            <a:r>
              <a:rPr lang="en-US" sz="2400" b="1" spc="65" dirty="0">
                <a:solidFill>
                  <a:srgbClr val="FFFFFF"/>
                </a:solidFill>
                <a:latin typeface="Bradley Hand ITC" panose="03070402050302030203" pitchFamily="66" charset="0"/>
                <a:cs typeface="Arial"/>
              </a:rPr>
              <a:t>Imagine teaching a robot to recognize handwriting. Traditional ML would require manually programming rules for different letters. But Deep Learning would just look at thousands of handwritten examples and figure out the differences itself—like how humans learn handwriting by seeing and practicing.</a:t>
            </a:r>
            <a:endParaRPr lang="en-US" sz="2400" b="1" dirty="0">
              <a:latin typeface="Bradley Hand ITC" panose="03070402050302030203" pitchFamily="66" charset="0"/>
              <a:cs typeface="Arial"/>
            </a:endParaRPr>
          </a:p>
        </p:txBody>
      </p:sp>
      <p:sp>
        <p:nvSpPr>
          <p:cNvPr id="5" name="Footer Placeholder 4">
            <a:extLst>
              <a:ext uri="{FF2B5EF4-FFF2-40B4-BE49-F238E27FC236}">
                <a16:creationId xmlns:a16="http://schemas.microsoft.com/office/drawing/2014/main" id="{878C7D5F-BFE9-D3E6-7D1F-60A6EB0C2D4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1DE7F7B-4B22-7606-D1F8-88233EB38BA3}"/>
              </a:ext>
            </a:extLst>
          </p:cNvPr>
          <p:cNvSpPr>
            <a:spLocks noGrp="1"/>
          </p:cNvSpPr>
          <p:nvPr>
            <p:ph type="sldNum" sz="quarter" idx="12"/>
          </p:nvPr>
        </p:nvSpPr>
        <p:spPr/>
        <p:txBody>
          <a:bodyPr/>
          <a:lstStyle/>
          <a:p>
            <a:fld id="{7F537688-BEAE-4904-826F-1C1E0645A5D0}" type="slidenum">
              <a:rPr lang="en-US" sz="2000" smtClean="0"/>
              <a:t>16</a:t>
            </a:fld>
            <a:endParaRPr lang="en-US" sz="2000" dirty="0"/>
          </a:p>
        </p:txBody>
      </p:sp>
      <p:sp>
        <p:nvSpPr>
          <p:cNvPr id="4" name="TextBox 3">
            <a:extLst>
              <a:ext uri="{FF2B5EF4-FFF2-40B4-BE49-F238E27FC236}">
                <a16:creationId xmlns:a16="http://schemas.microsoft.com/office/drawing/2014/main" id="{E61AA2DA-D878-3C4C-9CCD-E7C89B8286F8}"/>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
        <p:nvSpPr>
          <p:cNvPr id="7" name="AutoShape 2" descr="Handwritten Character Recognition Using Deep-Learning | Semantic Scholar">
            <a:extLst>
              <a:ext uri="{FF2B5EF4-FFF2-40B4-BE49-F238E27FC236}">
                <a16:creationId xmlns:a16="http://schemas.microsoft.com/office/drawing/2014/main" id="{E3E2E9DF-439C-BD3E-8002-37C59E7EB5B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B518396B-4736-824F-4A93-2E1C719DBCF3}"/>
              </a:ext>
            </a:extLst>
          </p:cNvPr>
          <p:cNvPicPr>
            <a:picLocks noChangeAspect="1"/>
          </p:cNvPicPr>
          <p:nvPr/>
        </p:nvPicPr>
        <p:blipFill>
          <a:blip r:embed="rId2">
            <a:extLst>
              <a:ext uri="{28A0092B-C50C-407E-A947-70E740481C1C}">
                <a14:useLocalDpi xmlns:a14="http://schemas.microsoft.com/office/drawing/2010/main" val="0"/>
              </a:ext>
            </a:extLst>
          </a:blip>
          <a:srcRect l="1811" t="2599" r="5431" b="49758"/>
          <a:stretch/>
        </p:blipFill>
        <p:spPr>
          <a:xfrm>
            <a:off x="7181859" y="1947715"/>
            <a:ext cx="4638665" cy="3267369"/>
          </a:xfrm>
          <a:prstGeom prst="rect">
            <a:avLst/>
          </a:prstGeom>
        </p:spPr>
      </p:pic>
    </p:spTree>
    <p:extLst>
      <p:ext uri="{BB962C8B-B14F-4D97-AF65-F5344CB8AC3E}">
        <p14:creationId xmlns:p14="http://schemas.microsoft.com/office/powerpoint/2010/main" val="4050006394"/>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FDD178D-51F2-78F5-CDFA-236D1A57D0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4C943E-D736-090A-4580-6FC271D79ED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t-SNE </a:t>
            </a:r>
            <a:br>
              <a:rPr lang="en-US" dirty="0">
                <a:solidFill>
                  <a:srgbClr val="DD9C19"/>
                </a:solidFill>
                <a:latin typeface="Century Gothic" panose="020B0502020202020204" pitchFamily="34" charset="0"/>
              </a:rPr>
            </a:br>
            <a:r>
              <a:rPr lang="en-US" dirty="0">
                <a:solidFill>
                  <a:srgbClr val="DD9C19"/>
                </a:solidFill>
                <a:latin typeface="Century Gothic" panose="020B0502020202020204" pitchFamily="34" charset="0"/>
              </a:rPr>
              <a:t>(pronounced tee-</a:t>
            </a:r>
            <a:r>
              <a:rPr lang="en-US" dirty="0" err="1">
                <a:solidFill>
                  <a:srgbClr val="DD9C19"/>
                </a:solidFill>
                <a:latin typeface="Century Gothic" panose="020B0502020202020204" pitchFamily="34" charset="0"/>
              </a:rPr>
              <a:t>snee</a:t>
            </a:r>
            <a:r>
              <a:rPr lang="en-US" dirty="0">
                <a:solidFill>
                  <a:srgbClr val="DD9C19"/>
                </a:solidFill>
                <a:latin typeface="Century Gothic" panose="020B0502020202020204" pitchFamily="34" charset="0"/>
              </a:rPr>
              <a:t>)</a:t>
            </a:r>
          </a:p>
        </p:txBody>
      </p:sp>
      <p:sp>
        <p:nvSpPr>
          <p:cNvPr id="3" name="Content Placeholder 2">
            <a:extLst>
              <a:ext uri="{FF2B5EF4-FFF2-40B4-BE49-F238E27FC236}">
                <a16:creationId xmlns:a16="http://schemas.microsoft.com/office/drawing/2014/main" id="{504404D5-9952-0E43-E865-0CF022B9D817}"/>
              </a:ext>
            </a:extLst>
          </p:cNvPr>
          <p:cNvSpPr>
            <a:spLocks noGrp="1"/>
          </p:cNvSpPr>
          <p:nvPr>
            <p:ph idx="1"/>
          </p:nvPr>
        </p:nvSpPr>
        <p:spPr>
          <a:xfrm>
            <a:off x="1097279" y="1845735"/>
            <a:ext cx="10415629"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t-distributed stochastic neighbor embedding, t-SNE </a:t>
            </a:r>
            <a:br>
              <a:rPr lang="en-US" sz="2400" dirty="0">
                <a:solidFill>
                  <a:schemeClr val="bg1"/>
                </a:solidFill>
                <a:latin typeface="Century Gothic" panose="020B0502020202020204" pitchFamily="34" charset="0"/>
              </a:rPr>
            </a:br>
            <a:r>
              <a:rPr lang="en-US" sz="2400" dirty="0">
                <a:solidFill>
                  <a:schemeClr val="bg1"/>
                </a:solidFill>
                <a:latin typeface="Century Gothic" panose="020B0502020202020204" pitchFamily="34" charset="0"/>
              </a:rPr>
              <a:t>(pronounced tee-</a:t>
            </a:r>
            <a:r>
              <a:rPr lang="en-US" sz="2400" dirty="0" err="1">
                <a:solidFill>
                  <a:schemeClr val="bg1"/>
                </a:solidFill>
                <a:latin typeface="Century Gothic" panose="020B0502020202020204" pitchFamily="34" charset="0"/>
              </a:rPr>
              <a:t>snee</a:t>
            </a:r>
            <a:r>
              <a:rPr lang="en-US" sz="2400" dirty="0">
                <a:solidFill>
                  <a:schemeClr val="bg1"/>
                </a:solidFill>
                <a:latin typeface="Century Gothic" panose="020B0502020202020204" pitchFamily="34" charset="0"/>
              </a:rPr>
              <a:t>), simply used for plotting word vector.</a:t>
            </a:r>
          </a:p>
          <a:p>
            <a:pPr marL="0" indent="0">
              <a:lnSpc>
                <a:spcPct val="100000"/>
              </a:lnSpc>
              <a:buNone/>
            </a:pPr>
            <a:r>
              <a:rPr lang="en-US" sz="2400" dirty="0">
                <a:solidFill>
                  <a:schemeClr val="bg1"/>
                </a:solidFill>
                <a:latin typeface="Century Gothic" panose="020B0502020202020204" pitchFamily="34" charset="0"/>
              </a:rPr>
              <a:t>It was developed by </a:t>
            </a:r>
            <a:r>
              <a:rPr lang="en-US" sz="2400" b="1" dirty="0">
                <a:solidFill>
                  <a:schemeClr val="bg1"/>
                </a:solidFill>
                <a:latin typeface="Century Gothic" panose="020B0502020202020204" pitchFamily="34" charset="0"/>
              </a:rPr>
              <a:t>Laurens van der </a:t>
            </a:r>
            <a:r>
              <a:rPr lang="en-US" sz="2400" b="1" dirty="0" err="1">
                <a:solidFill>
                  <a:schemeClr val="bg1"/>
                </a:solidFill>
                <a:latin typeface="Century Gothic" panose="020B0502020202020204" pitchFamily="34" charset="0"/>
              </a:rPr>
              <a:t>Maaten</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in collaboration with </a:t>
            </a:r>
            <a:r>
              <a:rPr lang="en-US" sz="2400" b="1" dirty="0">
                <a:solidFill>
                  <a:schemeClr val="bg1"/>
                </a:solidFill>
                <a:latin typeface="Century Gothic" panose="020B0502020202020204" pitchFamily="34" charset="0"/>
              </a:rPr>
              <a:t>Geoff Hinton.</a:t>
            </a:r>
          </a:p>
          <a:p>
            <a:pPr marL="0" indent="0">
              <a:lnSpc>
                <a:spcPct val="100000"/>
              </a:lnSpc>
              <a:buNone/>
            </a:pPr>
            <a:r>
              <a:rPr lang="en-US" sz="2400" dirty="0">
                <a:solidFill>
                  <a:schemeClr val="bg1"/>
                </a:solidFill>
                <a:latin typeface="Century Gothic" panose="020B0502020202020204" pitchFamily="34" charset="0"/>
              </a:rPr>
              <a:t> t-SNE allow us to use the </a:t>
            </a:r>
            <a:r>
              <a:rPr lang="en-US" sz="2400" b="1" dirty="0">
                <a:solidFill>
                  <a:schemeClr val="bg1"/>
                </a:solidFill>
                <a:latin typeface="Century Gothic" panose="020B0502020202020204" pitchFamily="34" charset="0"/>
              </a:rPr>
              <a:t>dimensionality reduction </a:t>
            </a:r>
            <a:r>
              <a:rPr lang="en-US" sz="2400" dirty="0">
                <a:solidFill>
                  <a:schemeClr val="bg1"/>
                </a:solidFill>
                <a:latin typeface="Century Gothic" panose="020B0502020202020204" pitchFamily="34" charset="0"/>
              </a:rPr>
              <a:t>to approximately map the locations of words from high dimensional word-vector space down to two or three dimensions.</a:t>
            </a:r>
          </a:p>
        </p:txBody>
      </p:sp>
      <p:sp>
        <p:nvSpPr>
          <p:cNvPr id="5" name="Footer Placeholder 4">
            <a:extLst>
              <a:ext uri="{FF2B5EF4-FFF2-40B4-BE49-F238E27FC236}">
                <a16:creationId xmlns:a16="http://schemas.microsoft.com/office/drawing/2014/main" id="{FF6C65BF-308F-0E81-EAC0-0BB81934B94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652AD10-91B0-051A-C79D-BF7807526B44}"/>
              </a:ext>
            </a:extLst>
          </p:cNvPr>
          <p:cNvSpPr>
            <a:spLocks noGrp="1"/>
          </p:cNvSpPr>
          <p:nvPr>
            <p:ph type="sldNum" sz="quarter" idx="12"/>
          </p:nvPr>
        </p:nvSpPr>
        <p:spPr/>
        <p:txBody>
          <a:bodyPr/>
          <a:lstStyle/>
          <a:p>
            <a:fld id="{7F537688-BEAE-4904-826F-1C1E0645A5D0}" type="slidenum">
              <a:rPr lang="en-US" sz="2000" smtClean="0"/>
              <a:t>160</a:t>
            </a:fld>
            <a:endParaRPr lang="en-US" sz="2000" dirty="0"/>
          </a:p>
        </p:txBody>
      </p:sp>
      <p:sp>
        <p:nvSpPr>
          <p:cNvPr id="4" name="Content Placeholder 2">
            <a:extLst>
              <a:ext uri="{FF2B5EF4-FFF2-40B4-BE49-F238E27FC236}">
                <a16:creationId xmlns:a16="http://schemas.microsoft.com/office/drawing/2014/main" id="{0A15CE2B-E0A2-C4E6-D118-47B5046E919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7" name="Picture 6">
            <a:extLst>
              <a:ext uri="{FF2B5EF4-FFF2-40B4-BE49-F238E27FC236}">
                <a16:creationId xmlns:a16="http://schemas.microsoft.com/office/drawing/2014/main" id="{28C79B4D-0720-9944-8408-C753EB91D95A}"/>
              </a:ext>
            </a:extLst>
          </p:cNvPr>
          <p:cNvPicPr>
            <a:picLocks noChangeAspect="1"/>
          </p:cNvPicPr>
          <p:nvPr/>
        </p:nvPicPr>
        <p:blipFill>
          <a:blip r:embed="rId2"/>
          <a:srcRect l="5110" t="52179" r="53580" b="40277"/>
          <a:stretch/>
        </p:blipFill>
        <p:spPr>
          <a:xfrm>
            <a:off x="1097278" y="5052291"/>
            <a:ext cx="10540539" cy="1034473"/>
          </a:xfrm>
          <a:prstGeom prst="rect">
            <a:avLst/>
          </a:prstGeom>
        </p:spPr>
      </p:pic>
    </p:spTree>
    <p:extLst>
      <p:ext uri="{BB962C8B-B14F-4D97-AF65-F5344CB8AC3E}">
        <p14:creationId xmlns:p14="http://schemas.microsoft.com/office/powerpoint/2010/main" val="1042682836"/>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CC8052A-3B4D-3BA9-B8BA-1108118C92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75AD66-B371-7735-8C8F-D52D787A5BEF}"/>
              </a:ext>
            </a:extLst>
          </p:cNvPr>
          <p:cNvSpPr>
            <a:spLocks noGrp="1"/>
          </p:cNvSpPr>
          <p:nvPr>
            <p:ph type="title"/>
          </p:nvPr>
        </p:nvSpPr>
        <p:spPr>
          <a:xfrm>
            <a:off x="2014162" y="151327"/>
            <a:ext cx="6494827" cy="754546"/>
          </a:xfrm>
        </p:spPr>
        <p:txBody>
          <a:bodyPr/>
          <a:lstStyle/>
          <a:p>
            <a:r>
              <a:rPr lang="en-US" dirty="0">
                <a:solidFill>
                  <a:srgbClr val="DD9C19"/>
                </a:solidFill>
                <a:latin typeface="Century Gothic" panose="020B0502020202020204" pitchFamily="34" charset="0"/>
              </a:rPr>
              <a:t>Word2Vec vs </a:t>
            </a:r>
            <a:r>
              <a:rPr lang="en-US" dirty="0" err="1">
                <a:solidFill>
                  <a:srgbClr val="DD9C19"/>
                </a:solidFill>
                <a:latin typeface="Century Gothic" panose="020B0502020202020204" pitchFamily="34" charset="0"/>
              </a:rPr>
              <a:t>GloVe</a:t>
            </a:r>
            <a:endParaRPr lang="en-US" dirty="0">
              <a:solidFill>
                <a:srgbClr val="DD9C19"/>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DBD44F11-6EBD-76BA-696E-0620BCC14AC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4976E66-B022-E7DD-7758-551A7B8B7E42}"/>
              </a:ext>
            </a:extLst>
          </p:cNvPr>
          <p:cNvSpPr>
            <a:spLocks noGrp="1"/>
          </p:cNvSpPr>
          <p:nvPr>
            <p:ph type="sldNum" sz="quarter" idx="12"/>
          </p:nvPr>
        </p:nvSpPr>
        <p:spPr/>
        <p:txBody>
          <a:bodyPr/>
          <a:lstStyle/>
          <a:p>
            <a:fld id="{7F537688-BEAE-4904-826F-1C1E0645A5D0}" type="slidenum">
              <a:rPr lang="en-US" sz="2000" smtClean="0"/>
              <a:t>161</a:t>
            </a:fld>
            <a:endParaRPr lang="en-US" sz="2000" dirty="0"/>
          </a:p>
        </p:txBody>
      </p:sp>
      <p:sp>
        <p:nvSpPr>
          <p:cNvPr id="4" name="Content Placeholder 2">
            <a:extLst>
              <a:ext uri="{FF2B5EF4-FFF2-40B4-BE49-F238E27FC236}">
                <a16:creationId xmlns:a16="http://schemas.microsoft.com/office/drawing/2014/main" id="{0B8DFBCA-8230-2794-B6B7-A6988376470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graphicFrame>
        <p:nvGraphicFramePr>
          <p:cNvPr id="11" name="Table 10">
            <a:extLst>
              <a:ext uri="{FF2B5EF4-FFF2-40B4-BE49-F238E27FC236}">
                <a16:creationId xmlns:a16="http://schemas.microsoft.com/office/drawing/2014/main" id="{644DDE5D-E414-440C-3F05-DDA9376C1152}"/>
              </a:ext>
            </a:extLst>
          </p:cNvPr>
          <p:cNvGraphicFramePr>
            <a:graphicFrameLocks noGrp="1"/>
          </p:cNvGraphicFramePr>
          <p:nvPr>
            <p:extLst>
              <p:ext uri="{D42A27DB-BD31-4B8C-83A1-F6EECF244321}">
                <p14:modId xmlns:p14="http://schemas.microsoft.com/office/powerpoint/2010/main" val="1179179967"/>
              </p:ext>
            </p:extLst>
          </p:nvPr>
        </p:nvGraphicFramePr>
        <p:xfrm>
          <a:off x="241346" y="933451"/>
          <a:ext cx="11736389" cy="5286134"/>
        </p:xfrm>
        <a:graphic>
          <a:graphicData uri="http://schemas.openxmlformats.org/drawingml/2006/table">
            <a:tbl>
              <a:tblPr>
                <a:tableStyleId>{3C2FFA5D-87B4-456A-9821-1D502468CF0F}</a:tableStyleId>
              </a:tblPr>
              <a:tblGrid>
                <a:gridCol w="1451653">
                  <a:extLst>
                    <a:ext uri="{9D8B030D-6E8A-4147-A177-3AD203B41FA5}">
                      <a16:colId xmlns:a16="http://schemas.microsoft.com/office/drawing/2014/main" val="2470633336"/>
                    </a:ext>
                  </a:extLst>
                </a:gridCol>
                <a:gridCol w="4979405">
                  <a:extLst>
                    <a:ext uri="{9D8B030D-6E8A-4147-A177-3AD203B41FA5}">
                      <a16:colId xmlns:a16="http://schemas.microsoft.com/office/drawing/2014/main" val="3953346935"/>
                    </a:ext>
                  </a:extLst>
                </a:gridCol>
                <a:gridCol w="5305331">
                  <a:extLst>
                    <a:ext uri="{9D8B030D-6E8A-4147-A177-3AD203B41FA5}">
                      <a16:colId xmlns:a16="http://schemas.microsoft.com/office/drawing/2014/main" val="1250699290"/>
                    </a:ext>
                  </a:extLst>
                </a:gridCol>
              </a:tblGrid>
              <a:tr h="257706">
                <a:tc>
                  <a:txBody>
                    <a:bodyPr/>
                    <a:lstStyle/>
                    <a:p>
                      <a:pPr algn="ctr"/>
                      <a:r>
                        <a:rPr lang="en-US" sz="2000" b="1" dirty="0">
                          <a:solidFill>
                            <a:schemeClr val="tx1"/>
                          </a:solidFill>
                        </a:rPr>
                        <a:t>FEATURE</a:t>
                      </a:r>
                    </a:p>
                  </a:txBody>
                  <a:tcPr marL="57468" marR="57468" marT="28734" marB="28734" anchor="ctr"/>
                </a:tc>
                <a:tc>
                  <a:txBody>
                    <a:bodyPr/>
                    <a:lstStyle/>
                    <a:p>
                      <a:pPr algn="ctr"/>
                      <a:r>
                        <a:rPr lang="en-US" sz="2000" b="1" dirty="0">
                          <a:solidFill>
                            <a:schemeClr val="tx1"/>
                          </a:solidFill>
                        </a:rPr>
                        <a:t>WORD2VEC</a:t>
                      </a:r>
                    </a:p>
                  </a:txBody>
                  <a:tcPr marL="57468" marR="57468" marT="28734" marB="28734" anchor="ctr"/>
                </a:tc>
                <a:tc>
                  <a:txBody>
                    <a:bodyPr/>
                    <a:lstStyle/>
                    <a:p>
                      <a:pPr algn="ctr"/>
                      <a:r>
                        <a:rPr lang="en-US" sz="2000" b="1" dirty="0">
                          <a:solidFill>
                            <a:schemeClr val="tx1"/>
                          </a:solidFill>
                        </a:rPr>
                        <a:t>GLOVE</a:t>
                      </a:r>
                    </a:p>
                  </a:txBody>
                  <a:tcPr marL="57468" marR="57468" marT="28734" marB="28734" anchor="ctr"/>
                </a:tc>
                <a:extLst>
                  <a:ext uri="{0D108BD9-81ED-4DB2-BD59-A6C34878D82A}">
                    <a16:rowId xmlns:a16="http://schemas.microsoft.com/office/drawing/2014/main" val="195781854"/>
                  </a:ext>
                </a:extLst>
              </a:tr>
              <a:tr h="426495">
                <a:tc>
                  <a:txBody>
                    <a:bodyPr/>
                    <a:lstStyle/>
                    <a:p>
                      <a:r>
                        <a:rPr lang="en-US" sz="2000" b="1" dirty="0">
                          <a:solidFill>
                            <a:schemeClr val="tx1"/>
                          </a:solidFill>
                        </a:rPr>
                        <a:t>Learning Method</a:t>
                      </a:r>
                      <a:endParaRPr lang="en-US" sz="2000" dirty="0">
                        <a:solidFill>
                          <a:schemeClr val="tx1"/>
                        </a:solidFill>
                      </a:endParaRPr>
                    </a:p>
                  </a:txBody>
                  <a:tcPr marL="57468" marR="57468" marT="28734" marB="28734" anchor="ctr"/>
                </a:tc>
                <a:tc>
                  <a:txBody>
                    <a:bodyPr/>
                    <a:lstStyle/>
                    <a:p>
                      <a:r>
                        <a:rPr lang="en-US" sz="2000" dirty="0">
                          <a:solidFill>
                            <a:schemeClr val="tx1"/>
                          </a:solidFill>
                        </a:rPr>
                        <a:t>"Guess the Neighbors" (Predictive)</a:t>
                      </a:r>
                    </a:p>
                  </a:txBody>
                  <a:tcPr marL="57468" marR="57468" marT="28734" marB="28734" anchor="ctr"/>
                </a:tc>
                <a:tc>
                  <a:txBody>
                    <a:bodyPr/>
                    <a:lstStyle/>
                    <a:p>
                      <a:r>
                        <a:rPr lang="en-US" sz="2000" dirty="0">
                          <a:solidFill>
                            <a:schemeClr val="tx1"/>
                          </a:solidFill>
                        </a:rPr>
                        <a:t>"Count the Co-occurrences" (Statistical)</a:t>
                      </a:r>
                    </a:p>
                  </a:txBody>
                  <a:tcPr marL="57468" marR="57468" marT="28734" marB="28734" anchor="ctr"/>
                </a:tc>
                <a:extLst>
                  <a:ext uri="{0D108BD9-81ED-4DB2-BD59-A6C34878D82A}">
                    <a16:rowId xmlns:a16="http://schemas.microsoft.com/office/drawing/2014/main" val="3868901726"/>
                  </a:ext>
                </a:extLst>
              </a:tr>
              <a:tr h="460729">
                <a:tc>
                  <a:txBody>
                    <a:bodyPr/>
                    <a:lstStyle/>
                    <a:p>
                      <a:r>
                        <a:rPr lang="en-US" sz="2000" b="1" dirty="0">
                          <a:solidFill>
                            <a:schemeClr val="tx1"/>
                          </a:solidFill>
                        </a:rPr>
                        <a:t>How It Works</a:t>
                      </a:r>
                      <a:endParaRPr lang="en-US" sz="2000" dirty="0">
                        <a:solidFill>
                          <a:schemeClr val="tx1"/>
                        </a:solidFill>
                      </a:endParaRPr>
                    </a:p>
                  </a:txBody>
                  <a:tcPr marL="57468" marR="57468" marT="28734" marB="28734" anchor="ctr"/>
                </a:tc>
                <a:tc>
                  <a:txBody>
                    <a:bodyPr/>
                    <a:lstStyle/>
                    <a:p>
                      <a:r>
                        <a:rPr lang="en-US" sz="2000" dirty="0">
                          <a:solidFill>
                            <a:schemeClr val="tx1"/>
                          </a:solidFill>
                        </a:rPr>
                        <a:t>Tries to predict nearby words in a sentence.</a:t>
                      </a:r>
                    </a:p>
                  </a:txBody>
                  <a:tcPr marL="57468" marR="57468" marT="28734" marB="28734" anchor="ctr"/>
                </a:tc>
                <a:tc>
                  <a:txBody>
                    <a:bodyPr/>
                    <a:lstStyle/>
                    <a:p>
                      <a:r>
                        <a:rPr lang="en-US" sz="2000" dirty="0">
                          <a:solidFill>
                            <a:schemeClr val="tx1"/>
                          </a:solidFill>
                        </a:rPr>
                        <a:t>Analyzes how often words appear together in the whole text.</a:t>
                      </a:r>
                    </a:p>
                  </a:txBody>
                  <a:tcPr marL="57468" marR="57468" marT="28734" marB="28734" anchor="ctr"/>
                </a:tc>
                <a:extLst>
                  <a:ext uri="{0D108BD9-81ED-4DB2-BD59-A6C34878D82A}">
                    <a16:rowId xmlns:a16="http://schemas.microsoft.com/office/drawing/2014/main" val="4016860731"/>
                  </a:ext>
                </a:extLst>
              </a:tr>
              <a:tr h="460729">
                <a:tc>
                  <a:txBody>
                    <a:bodyPr/>
                    <a:lstStyle/>
                    <a:p>
                      <a:r>
                        <a:rPr lang="en-US" sz="2000" b="1">
                          <a:solidFill>
                            <a:schemeClr val="tx1"/>
                          </a:solidFill>
                        </a:rPr>
                        <a:t>Focus</a:t>
                      </a:r>
                      <a:endParaRPr lang="en-US" sz="2000">
                        <a:solidFill>
                          <a:schemeClr val="tx1"/>
                        </a:solidFill>
                      </a:endParaRPr>
                    </a:p>
                  </a:txBody>
                  <a:tcPr marL="57468" marR="57468" marT="28734" marB="28734" anchor="ctr"/>
                </a:tc>
                <a:tc>
                  <a:txBody>
                    <a:bodyPr/>
                    <a:lstStyle/>
                    <a:p>
                      <a:r>
                        <a:rPr lang="en-US" sz="2000">
                          <a:solidFill>
                            <a:schemeClr val="tx1"/>
                          </a:solidFill>
                        </a:rPr>
                        <a:t>Local context (words close together)</a:t>
                      </a:r>
                    </a:p>
                  </a:txBody>
                  <a:tcPr marL="57468" marR="57468" marT="28734" marB="28734" anchor="ctr"/>
                </a:tc>
                <a:tc>
                  <a:txBody>
                    <a:bodyPr/>
                    <a:lstStyle/>
                    <a:p>
                      <a:r>
                        <a:rPr lang="en-US" sz="2000">
                          <a:solidFill>
                            <a:schemeClr val="tx1"/>
                          </a:solidFill>
                        </a:rPr>
                        <a:t>Global statistics (overall word relationships)</a:t>
                      </a:r>
                    </a:p>
                  </a:txBody>
                  <a:tcPr marL="57468" marR="57468" marT="28734" marB="28734" anchor="ctr"/>
                </a:tc>
                <a:extLst>
                  <a:ext uri="{0D108BD9-81ED-4DB2-BD59-A6C34878D82A}">
                    <a16:rowId xmlns:a16="http://schemas.microsoft.com/office/drawing/2014/main" val="2347777949"/>
                  </a:ext>
                </a:extLst>
              </a:tr>
              <a:tr h="460729">
                <a:tc>
                  <a:txBody>
                    <a:bodyPr/>
                    <a:lstStyle/>
                    <a:p>
                      <a:r>
                        <a:rPr lang="en-US" sz="2000" b="1" dirty="0">
                          <a:solidFill>
                            <a:schemeClr val="tx1"/>
                          </a:solidFill>
                        </a:rPr>
                        <a:t>Analogy</a:t>
                      </a:r>
                      <a:endParaRPr lang="en-US" sz="2000" dirty="0">
                        <a:solidFill>
                          <a:schemeClr val="tx1"/>
                        </a:solidFill>
                      </a:endParaRPr>
                    </a:p>
                  </a:txBody>
                  <a:tcPr marL="57468" marR="57468" marT="28734" marB="28734" anchor="ctr"/>
                </a:tc>
                <a:tc>
                  <a:txBody>
                    <a:bodyPr/>
                    <a:lstStyle/>
                    <a:p>
                      <a:r>
                        <a:rPr lang="en-US" sz="2000">
                          <a:solidFill>
                            <a:schemeClr val="tx1"/>
                          </a:solidFill>
                        </a:rPr>
                        <a:t>"Gossip Network" (learns from nearby "friends")</a:t>
                      </a:r>
                    </a:p>
                  </a:txBody>
                  <a:tcPr marL="57468" marR="57468" marT="28734" marB="28734" anchor="ctr"/>
                </a:tc>
                <a:tc>
                  <a:txBody>
                    <a:bodyPr/>
                    <a:lstStyle/>
                    <a:p>
                      <a:r>
                        <a:rPr lang="en-US" sz="2000">
                          <a:solidFill>
                            <a:schemeClr val="tx1"/>
                          </a:solidFill>
                        </a:rPr>
                        <a:t>"Census Taker" (counts co-occurrences like neighbors)</a:t>
                      </a:r>
                    </a:p>
                  </a:txBody>
                  <a:tcPr marL="57468" marR="57468" marT="28734" marB="28734" anchor="ctr"/>
                </a:tc>
                <a:extLst>
                  <a:ext uri="{0D108BD9-81ED-4DB2-BD59-A6C34878D82A}">
                    <a16:rowId xmlns:a16="http://schemas.microsoft.com/office/drawing/2014/main" val="3378033076"/>
                  </a:ext>
                </a:extLst>
              </a:tr>
              <a:tr h="460729">
                <a:tc>
                  <a:txBody>
                    <a:bodyPr/>
                    <a:lstStyle/>
                    <a:p>
                      <a:r>
                        <a:rPr lang="en-US" sz="2000" b="1" dirty="0">
                          <a:solidFill>
                            <a:schemeClr val="tx1"/>
                          </a:solidFill>
                        </a:rPr>
                        <a:t>Strength</a:t>
                      </a:r>
                      <a:endParaRPr lang="en-US" sz="2000" dirty="0">
                        <a:solidFill>
                          <a:schemeClr val="tx1"/>
                        </a:solidFill>
                      </a:endParaRPr>
                    </a:p>
                  </a:txBody>
                  <a:tcPr marL="57468" marR="57468" marT="28734" marB="28734" anchor="ctr"/>
                </a:tc>
                <a:tc>
                  <a:txBody>
                    <a:bodyPr/>
                    <a:lstStyle/>
                    <a:p>
                      <a:r>
                        <a:rPr lang="en-US" sz="2000">
                          <a:solidFill>
                            <a:schemeClr val="tx1"/>
                          </a:solidFill>
                        </a:rPr>
                        <a:t>Captures subtle semantic relationships.</a:t>
                      </a:r>
                    </a:p>
                  </a:txBody>
                  <a:tcPr marL="57468" marR="57468" marT="28734" marB="28734" anchor="ctr"/>
                </a:tc>
                <a:tc>
                  <a:txBody>
                    <a:bodyPr/>
                    <a:lstStyle/>
                    <a:p>
                      <a:r>
                        <a:rPr lang="en-US" sz="2000">
                          <a:solidFill>
                            <a:schemeClr val="tx1"/>
                          </a:solidFill>
                        </a:rPr>
                        <a:t>Captures general word similarity and relatedness.</a:t>
                      </a:r>
                    </a:p>
                  </a:txBody>
                  <a:tcPr marL="57468" marR="57468" marT="28734" marB="28734" anchor="ctr"/>
                </a:tc>
                <a:extLst>
                  <a:ext uri="{0D108BD9-81ED-4DB2-BD59-A6C34878D82A}">
                    <a16:rowId xmlns:a16="http://schemas.microsoft.com/office/drawing/2014/main" val="2324850883"/>
                  </a:ext>
                </a:extLst>
              </a:tr>
              <a:tr h="460729">
                <a:tc>
                  <a:txBody>
                    <a:bodyPr/>
                    <a:lstStyle/>
                    <a:p>
                      <a:r>
                        <a:rPr lang="en-US" sz="2000" b="1">
                          <a:solidFill>
                            <a:schemeClr val="tx1"/>
                          </a:solidFill>
                        </a:rPr>
                        <a:t>Example Use</a:t>
                      </a:r>
                      <a:endParaRPr lang="en-US" sz="2000">
                        <a:solidFill>
                          <a:schemeClr val="tx1"/>
                        </a:solidFill>
                      </a:endParaRPr>
                    </a:p>
                  </a:txBody>
                  <a:tcPr marL="57468" marR="57468" marT="28734" marB="28734" anchor="ctr"/>
                </a:tc>
                <a:tc>
                  <a:txBody>
                    <a:bodyPr/>
                    <a:lstStyle/>
                    <a:p>
                      <a:r>
                        <a:rPr lang="en-US" sz="2000" dirty="0">
                          <a:solidFill>
                            <a:schemeClr val="tx1"/>
                          </a:solidFill>
                        </a:rPr>
                        <a:t>Understanding "run" in different contexts (exercise vs. program).</a:t>
                      </a:r>
                    </a:p>
                  </a:txBody>
                  <a:tcPr marL="57468" marR="57468" marT="28734" marB="28734" anchor="ctr"/>
                </a:tc>
                <a:tc>
                  <a:txBody>
                    <a:bodyPr/>
                    <a:lstStyle/>
                    <a:p>
                      <a:r>
                        <a:rPr lang="en-US" sz="2000" dirty="0">
                          <a:solidFill>
                            <a:schemeClr val="tx1"/>
                          </a:solidFill>
                        </a:rPr>
                        <a:t>Knowing "cat" and "dog" are generally similar animals.</a:t>
                      </a:r>
                    </a:p>
                  </a:txBody>
                  <a:tcPr marL="57468" marR="57468" marT="28734" marB="28734" anchor="ctr"/>
                </a:tc>
                <a:extLst>
                  <a:ext uri="{0D108BD9-81ED-4DB2-BD59-A6C34878D82A}">
                    <a16:rowId xmlns:a16="http://schemas.microsoft.com/office/drawing/2014/main" val="2835554678"/>
                  </a:ext>
                </a:extLst>
              </a:tr>
              <a:tr h="609279">
                <a:tc>
                  <a:txBody>
                    <a:bodyPr/>
                    <a:lstStyle/>
                    <a:p>
                      <a:r>
                        <a:rPr lang="en-US" sz="2000" b="1">
                          <a:solidFill>
                            <a:schemeClr val="tx1"/>
                          </a:solidFill>
                        </a:rPr>
                        <a:t>Key Idea</a:t>
                      </a:r>
                      <a:endParaRPr lang="en-US" sz="2000">
                        <a:solidFill>
                          <a:schemeClr val="tx1"/>
                        </a:solidFill>
                      </a:endParaRPr>
                    </a:p>
                  </a:txBody>
                  <a:tcPr marL="57468" marR="57468" marT="28734" marB="28734" anchor="ctr"/>
                </a:tc>
                <a:tc>
                  <a:txBody>
                    <a:bodyPr/>
                    <a:lstStyle/>
                    <a:p>
                      <a:r>
                        <a:rPr lang="en-US" sz="2000">
                          <a:solidFill>
                            <a:schemeClr val="tx1"/>
                          </a:solidFill>
                        </a:rPr>
                        <a:t>Learns by predicting what words go together in a sentence.</a:t>
                      </a:r>
                    </a:p>
                  </a:txBody>
                  <a:tcPr marL="57468" marR="57468" marT="28734" marB="28734" anchor="ctr"/>
                </a:tc>
                <a:tc>
                  <a:txBody>
                    <a:bodyPr/>
                    <a:lstStyle/>
                    <a:p>
                      <a:r>
                        <a:rPr lang="en-US" sz="2000" dirty="0">
                          <a:solidFill>
                            <a:schemeClr val="tx1"/>
                          </a:solidFill>
                        </a:rPr>
                        <a:t>Learns by counting how often words appear together in a large text.</a:t>
                      </a:r>
                    </a:p>
                  </a:txBody>
                  <a:tcPr marL="57468" marR="57468" marT="28734" marB="28734" anchor="ctr"/>
                </a:tc>
                <a:extLst>
                  <a:ext uri="{0D108BD9-81ED-4DB2-BD59-A6C34878D82A}">
                    <a16:rowId xmlns:a16="http://schemas.microsoft.com/office/drawing/2014/main" val="3616559660"/>
                  </a:ext>
                </a:extLst>
              </a:tr>
              <a:tr h="460729">
                <a:tc>
                  <a:txBody>
                    <a:bodyPr/>
                    <a:lstStyle/>
                    <a:p>
                      <a:r>
                        <a:rPr lang="en-US" sz="2000" b="1">
                          <a:solidFill>
                            <a:schemeClr val="tx1"/>
                          </a:solidFill>
                        </a:rPr>
                        <a:t>Think of It As</a:t>
                      </a:r>
                      <a:endParaRPr lang="en-US" sz="2000">
                        <a:solidFill>
                          <a:schemeClr val="tx1"/>
                        </a:solidFill>
                      </a:endParaRPr>
                    </a:p>
                  </a:txBody>
                  <a:tcPr marL="57468" marR="57468" marT="28734" marB="28734" anchor="ctr"/>
                </a:tc>
                <a:tc>
                  <a:txBody>
                    <a:bodyPr/>
                    <a:lstStyle/>
                    <a:p>
                      <a:r>
                        <a:rPr lang="en-US" sz="2000">
                          <a:solidFill>
                            <a:schemeClr val="tx1"/>
                          </a:solidFill>
                        </a:rPr>
                        <a:t>Learning from the immediate surrounding words.</a:t>
                      </a:r>
                    </a:p>
                  </a:txBody>
                  <a:tcPr marL="57468" marR="57468" marT="28734" marB="28734" anchor="ctr"/>
                </a:tc>
                <a:tc>
                  <a:txBody>
                    <a:bodyPr/>
                    <a:lstStyle/>
                    <a:p>
                      <a:r>
                        <a:rPr lang="en-US" sz="2000" dirty="0">
                          <a:solidFill>
                            <a:schemeClr val="tx1"/>
                          </a:solidFill>
                        </a:rPr>
                        <a:t>Learning from the entire collection of words.</a:t>
                      </a:r>
                    </a:p>
                  </a:txBody>
                  <a:tcPr marL="57468" marR="57468" marT="28734" marB="28734" anchor="ctr"/>
                </a:tc>
                <a:extLst>
                  <a:ext uri="{0D108BD9-81ED-4DB2-BD59-A6C34878D82A}">
                    <a16:rowId xmlns:a16="http://schemas.microsoft.com/office/drawing/2014/main" val="1022167478"/>
                  </a:ext>
                </a:extLst>
              </a:tr>
            </a:tbl>
          </a:graphicData>
        </a:graphic>
      </p:graphicFrame>
    </p:spTree>
    <p:extLst>
      <p:ext uri="{BB962C8B-B14F-4D97-AF65-F5344CB8AC3E}">
        <p14:creationId xmlns:p14="http://schemas.microsoft.com/office/powerpoint/2010/main" val="4138677309"/>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35194BA-76B6-49FE-914E-B868B39F9C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9046EA-72A1-679C-E10A-48122DC37FA8}"/>
              </a:ext>
            </a:extLst>
          </p:cNvPr>
          <p:cNvSpPr>
            <a:spLocks noGrp="1"/>
          </p:cNvSpPr>
          <p:nvPr>
            <p:ph type="title"/>
          </p:nvPr>
        </p:nvSpPr>
        <p:spPr/>
        <p:txBody>
          <a:bodyPr/>
          <a:lstStyle/>
          <a:p>
            <a:r>
              <a:rPr lang="en-US" dirty="0">
                <a:solidFill>
                  <a:srgbClr val="DD9C19"/>
                </a:solidFill>
                <a:latin typeface="Century Gothic" panose="020B0502020202020204" pitchFamily="34" charset="0"/>
              </a:rPr>
              <a:t>Numerical Representation: </a:t>
            </a:r>
            <a:br>
              <a:rPr lang="en-US" dirty="0">
                <a:solidFill>
                  <a:srgbClr val="DD9C19"/>
                </a:solidFill>
                <a:latin typeface="Century Gothic" panose="020B0502020202020204" pitchFamily="34" charset="0"/>
              </a:rPr>
            </a:br>
            <a:r>
              <a:rPr lang="en-US" dirty="0">
                <a:solidFill>
                  <a:srgbClr val="DD9C19"/>
                </a:solidFill>
                <a:latin typeface="Century Gothic" panose="020B0502020202020204" pitchFamily="34" charset="0"/>
              </a:rPr>
              <a:t>Word Embedding</a:t>
            </a:r>
          </a:p>
        </p:txBody>
      </p:sp>
      <p:sp>
        <p:nvSpPr>
          <p:cNvPr id="3" name="Content Placeholder 2">
            <a:extLst>
              <a:ext uri="{FF2B5EF4-FFF2-40B4-BE49-F238E27FC236}">
                <a16:creationId xmlns:a16="http://schemas.microsoft.com/office/drawing/2014/main" id="{2E6658A4-815E-06BF-7901-9192F0DC3161}"/>
              </a:ext>
            </a:extLst>
          </p:cNvPr>
          <p:cNvSpPr>
            <a:spLocks noGrp="1"/>
          </p:cNvSpPr>
          <p:nvPr>
            <p:ph idx="1"/>
          </p:nvPr>
        </p:nvSpPr>
        <p:spPr>
          <a:xfrm>
            <a:off x="1097280" y="1845735"/>
            <a:ext cx="9839306" cy="4575854"/>
          </a:xfrm>
        </p:spPr>
        <p:txBody>
          <a:bodyPr>
            <a:normAutofit fontScale="92500"/>
          </a:bodyPr>
          <a:lstStyle/>
          <a:p>
            <a:pPr marL="0" indent="0">
              <a:lnSpc>
                <a:spcPct val="100000"/>
              </a:lnSpc>
              <a:buNone/>
            </a:pPr>
            <a:r>
              <a:rPr lang="en-US" sz="2400" b="1" dirty="0" err="1">
                <a:solidFill>
                  <a:schemeClr val="bg1"/>
                </a:solidFill>
                <a:latin typeface="Century Gothic" panose="020B0502020202020204" pitchFamily="34" charset="0"/>
              </a:rPr>
              <a:t>FastText</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Developed by </a:t>
            </a:r>
            <a:r>
              <a:rPr lang="en-US" sz="2400" dirty="0" err="1">
                <a:solidFill>
                  <a:schemeClr val="bg1"/>
                </a:solidFill>
                <a:latin typeface="Century Gothic" panose="020B0502020202020204" pitchFamily="34" charset="0"/>
              </a:rPr>
              <a:t>facebook’s</a:t>
            </a:r>
            <a:r>
              <a:rPr lang="en-US" sz="2400" dirty="0">
                <a:solidFill>
                  <a:schemeClr val="bg1"/>
                </a:solidFill>
                <a:latin typeface="Century Gothic" panose="020B0502020202020204" pitchFamily="34" charset="0"/>
              </a:rPr>
              <a:t> AI Research lab (meta) in 2015</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It’s the contemporary leading alternative to both word2vec and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Designed to address their limitations, particularly in handling rare words and morphologically rich languages (as in word2vec).</a:t>
            </a:r>
          </a:p>
          <a:p>
            <a:pPr>
              <a:lnSpc>
                <a:spcPct val="100000"/>
              </a:lnSpc>
              <a:buFont typeface="Wingdings" panose="05000000000000000000" pitchFamily="2" charset="2"/>
              <a:buChar char="§"/>
            </a:pP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can understand that 'unbreakable' is related to 'break' even if it hasn't seen 'unbreakable' before.</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It considers </a:t>
            </a:r>
            <a:r>
              <a:rPr lang="en-US" sz="2400" dirty="0" err="1">
                <a:solidFill>
                  <a:schemeClr val="bg1"/>
                </a:solidFill>
                <a:latin typeface="Century Gothic" panose="020B0502020202020204" pitchFamily="34" charset="0"/>
              </a:rPr>
              <a:t>subword</a:t>
            </a:r>
            <a:r>
              <a:rPr lang="en-US" sz="2400" dirty="0">
                <a:solidFill>
                  <a:schemeClr val="bg1"/>
                </a:solidFill>
                <a:latin typeface="Century Gothic" panose="020B0502020202020204" pitchFamily="34" charset="0"/>
              </a:rPr>
              <a:t> information, making it effective for morphologically rich languages and handling out-of-vocabulary words. </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This enables </a:t>
            </a: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to work around some of the issues related to rare words and out-of-vocabulary words addressed in the preprocessing section at the outset of this chapter.</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38B5EBCC-D5A9-F085-8C8B-179EB2B2597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4C674BB-4350-4C66-1464-7BBCAD8AB787}"/>
              </a:ext>
            </a:extLst>
          </p:cNvPr>
          <p:cNvSpPr>
            <a:spLocks noGrp="1"/>
          </p:cNvSpPr>
          <p:nvPr>
            <p:ph type="sldNum" sz="quarter" idx="12"/>
          </p:nvPr>
        </p:nvSpPr>
        <p:spPr/>
        <p:txBody>
          <a:bodyPr/>
          <a:lstStyle/>
          <a:p>
            <a:fld id="{7F537688-BEAE-4904-826F-1C1E0645A5D0}" type="slidenum">
              <a:rPr lang="en-US" sz="2000" smtClean="0"/>
              <a:t>162</a:t>
            </a:fld>
            <a:endParaRPr lang="en-US" sz="2000" dirty="0"/>
          </a:p>
        </p:txBody>
      </p:sp>
      <p:sp>
        <p:nvSpPr>
          <p:cNvPr id="4" name="Content Placeholder 2">
            <a:extLst>
              <a:ext uri="{FF2B5EF4-FFF2-40B4-BE49-F238E27FC236}">
                <a16:creationId xmlns:a16="http://schemas.microsoft.com/office/drawing/2014/main" id="{3C760CD9-90D5-E0C8-4DBC-D887AB80077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4098" name="Picture 2">
            <a:extLst>
              <a:ext uri="{FF2B5EF4-FFF2-40B4-BE49-F238E27FC236}">
                <a16:creationId xmlns:a16="http://schemas.microsoft.com/office/drawing/2014/main" id="{DE1860A7-B5B1-5361-F0F1-F1772C2E81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0330" y="434404"/>
            <a:ext cx="2427178" cy="12803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0910402"/>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10E2EA8-8970-4918-0B88-1E01C31351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B8888B-9E96-F7E0-283D-CAA0BA01C45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CCF9CA2C-6B89-1FD8-3973-60D6E86A7D39}"/>
              </a:ext>
            </a:extLst>
          </p:cNvPr>
          <p:cNvSpPr>
            <a:spLocks noGrp="1"/>
          </p:cNvSpPr>
          <p:nvPr>
            <p:ph idx="1"/>
          </p:nvPr>
        </p:nvSpPr>
        <p:spPr>
          <a:xfrm>
            <a:off x="1097280" y="1845735"/>
            <a:ext cx="9839306"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BERT (bi-directional encoder representations from transformers):</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BERT was developed by Google and introduced in 2018.</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It revolutionized NLP with its ability to understand context deeply.</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It's based on the </a:t>
            </a:r>
            <a:r>
              <a:rPr lang="en-US" sz="2400" b="1" dirty="0">
                <a:solidFill>
                  <a:schemeClr val="bg1"/>
                </a:solidFill>
                <a:latin typeface="Century Gothic" panose="020B0502020202020204" pitchFamily="34" charset="0"/>
              </a:rPr>
              <a:t>Transformer</a:t>
            </a:r>
            <a:r>
              <a:rPr lang="en-US" sz="2400" dirty="0">
                <a:solidFill>
                  <a:schemeClr val="bg1"/>
                </a:solidFill>
                <a:latin typeface="Century Gothic" panose="020B0502020202020204" pitchFamily="34" charset="0"/>
              </a:rPr>
              <a:t> architecture, which uses </a:t>
            </a:r>
            <a:r>
              <a:rPr lang="en-US" sz="2400" b="1" dirty="0">
                <a:solidFill>
                  <a:schemeClr val="bg1"/>
                </a:solidFill>
                <a:latin typeface="Century Gothic" panose="020B0502020202020204" pitchFamily="34" charset="0"/>
              </a:rPr>
              <a:t>attention mechanisms.</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Unlike Word2Vec and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which are unidirectional or consider context in a limited way, BERT is trained bidirectionally.</a:t>
            </a:r>
          </a:p>
          <a:p>
            <a:pPr>
              <a:lnSpc>
                <a:spcPct val="100000"/>
              </a:lnSpc>
              <a:buFont typeface="Wingdings" panose="05000000000000000000" pitchFamily="2" charset="2"/>
              <a:buChar char="§"/>
            </a:pPr>
            <a:r>
              <a:rPr lang="en-US" sz="2400" dirty="0">
                <a:solidFill>
                  <a:schemeClr val="bg1"/>
                </a:solidFill>
                <a:latin typeface="Century Gothic" panose="020B0502020202020204" pitchFamily="34" charset="0"/>
              </a:rPr>
              <a:t>This means it considers the context of a word from both the left and right sides, leading to a much richer understanding.</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47B62BB1-6E87-D0A2-2D8B-AA2EA17605E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1AFE32-0B8E-0E5B-714E-78AE8114E0EA}"/>
              </a:ext>
            </a:extLst>
          </p:cNvPr>
          <p:cNvSpPr>
            <a:spLocks noGrp="1"/>
          </p:cNvSpPr>
          <p:nvPr>
            <p:ph type="sldNum" sz="quarter" idx="12"/>
          </p:nvPr>
        </p:nvSpPr>
        <p:spPr/>
        <p:txBody>
          <a:bodyPr/>
          <a:lstStyle/>
          <a:p>
            <a:fld id="{7F537688-BEAE-4904-826F-1C1E0645A5D0}" type="slidenum">
              <a:rPr lang="en-US" sz="2000" smtClean="0"/>
              <a:t>163</a:t>
            </a:fld>
            <a:endParaRPr lang="en-US" sz="2000" dirty="0"/>
          </a:p>
        </p:txBody>
      </p:sp>
      <p:sp>
        <p:nvSpPr>
          <p:cNvPr id="4" name="Content Placeholder 2">
            <a:extLst>
              <a:ext uri="{FF2B5EF4-FFF2-40B4-BE49-F238E27FC236}">
                <a16:creationId xmlns:a16="http://schemas.microsoft.com/office/drawing/2014/main" id="{E5E15C79-469A-F502-5D7B-76A59FE50F7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TextBox 9">
            <a:extLst>
              <a:ext uri="{FF2B5EF4-FFF2-40B4-BE49-F238E27FC236}">
                <a16:creationId xmlns:a16="http://schemas.microsoft.com/office/drawing/2014/main" id="{17C6E779-15D0-73ED-2354-CACF1EBF2836}"/>
              </a:ext>
            </a:extLst>
          </p:cNvPr>
          <p:cNvSpPr txBox="1"/>
          <p:nvPr/>
        </p:nvSpPr>
        <p:spPr>
          <a:xfrm rot="21421172">
            <a:off x="3570250" y="3933606"/>
            <a:ext cx="4749653"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What’s Attention Mechanism???</a:t>
            </a:r>
            <a:endParaRPr lang="en-US" sz="2000" b="1" dirty="0">
              <a:latin typeface="Bradley Hand ITC" panose="03070402050302030203" pitchFamily="66" charset="0"/>
              <a:cs typeface="Arial"/>
            </a:endParaRPr>
          </a:p>
        </p:txBody>
      </p:sp>
      <p:sp>
        <p:nvSpPr>
          <p:cNvPr id="11" name="TextBox 10">
            <a:extLst>
              <a:ext uri="{FF2B5EF4-FFF2-40B4-BE49-F238E27FC236}">
                <a16:creationId xmlns:a16="http://schemas.microsoft.com/office/drawing/2014/main" id="{9023FFBB-AEFB-20D4-6D05-3A0F1750A712}"/>
              </a:ext>
            </a:extLst>
          </p:cNvPr>
          <p:cNvSpPr txBox="1"/>
          <p:nvPr/>
        </p:nvSpPr>
        <p:spPr>
          <a:xfrm rot="21421172">
            <a:off x="6791775" y="3971802"/>
            <a:ext cx="4749653"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What are transformers???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905680887"/>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4F91458-73B1-EF14-6A2F-A8D92B9667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0D243A-ABE3-D044-1C00-E2D69953FFB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 Word Embedding</a:t>
            </a:r>
          </a:p>
        </p:txBody>
      </p:sp>
      <p:sp>
        <p:nvSpPr>
          <p:cNvPr id="3" name="Content Placeholder 2">
            <a:extLst>
              <a:ext uri="{FF2B5EF4-FFF2-40B4-BE49-F238E27FC236}">
                <a16:creationId xmlns:a16="http://schemas.microsoft.com/office/drawing/2014/main" id="{36C970E0-3E80-C000-BFB3-B5E9166EC0E8}"/>
              </a:ext>
            </a:extLst>
          </p:cNvPr>
          <p:cNvSpPr>
            <a:spLocks noGrp="1"/>
          </p:cNvSpPr>
          <p:nvPr>
            <p:ph idx="1"/>
          </p:nvPr>
        </p:nvSpPr>
        <p:spPr>
          <a:xfrm>
            <a:off x="1097280" y="1845735"/>
            <a:ext cx="9839306"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Because BERT is Transformer Based, we need to understand a new topic called </a:t>
            </a:r>
            <a:r>
              <a:rPr lang="en-US" sz="2400" b="1" dirty="0">
                <a:solidFill>
                  <a:schemeClr val="bg1"/>
                </a:solidFill>
                <a:latin typeface="Century Gothic" panose="020B0502020202020204" pitchFamily="34" charset="0"/>
              </a:rPr>
              <a:t>Attention Mechanism </a:t>
            </a:r>
            <a:r>
              <a:rPr lang="en-US" sz="2400" dirty="0">
                <a:solidFill>
                  <a:schemeClr val="bg1"/>
                </a:solidFill>
                <a:latin typeface="Century Gothic" panose="020B0502020202020204" pitchFamily="34" charset="0"/>
              </a:rPr>
              <a:t>and </a:t>
            </a:r>
            <a:r>
              <a:rPr lang="en-US" sz="2400" b="1" dirty="0">
                <a:solidFill>
                  <a:schemeClr val="bg1"/>
                </a:solidFill>
                <a:latin typeface="Century Gothic" panose="020B0502020202020204" pitchFamily="34" charset="0"/>
              </a:rPr>
              <a:t>Transformers </a:t>
            </a:r>
            <a:r>
              <a:rPr lang="en-US" sz="2400" dirty="0">
                <a:solidFill>
                  <a:schemeClr val="bg1"/>
                </a:solidFill>
                <a:latin typeface="Century Gothic" panose="020B0502020202020204" pitchFamily="34" charset="0"/>
              </a:rPr>
              <a:t>first. </a:t>
            </a:r>
          </a:p>
          <a:p>
            <a:pPr marL="0" indent="0">
              <a:lnSpc>
                <a:spcPct val="100000"/>
              </a:lnSpc>
              <a:buNone/>
            </a:pPr>
            <a:r>
              <a:rPr lang="en-US" sz="2400" dirty="0">
                <a:solidFill>
                  <a:schemeClr val="bg1"/>
                </a:solidFill>
                <a:latin typeface="Century Gothic" panose="020B0502020202020204" pitchFamily="34" charset="0"/>
              </a:rPr>
              <a:t>For now, understand that, considering Architecture, Word2Vec and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are simpler models. BERT is a deep </a:t>
            </a:r>
            <a:r>
              <a:rPr lang="en-US" sz="2400" b="1" dirty="0">
                <a:solidFill>
                  <a:schemeClr val="bg1"/>
                </a:solidFill>
                <a:latin typeface="Century Gothic" panose="020B0502020202020204" pitchFamily="34" charset="0"/>
              </a:rPr>
              <a:t>Transformer-based model.</a:t>
            </a:r>
          </a:p>
          <a:p>
            <a:pPr marL="0" indent="0">
              <a:lnSpc>
                <a:spcPct val="100000"/>
              </a:lnSpc>
              <a:buNone/>
            </a:pPr>
            <a:r>
              <a:rPr lang="en-US" sz="2400" dirty="0">
                <a:solidFill>
                  <a:schemeClr val="bg1"/>
                </a:solidFill>
                <a:latin typeface="Century Gothic" panose="020B0502020202020204" pitchFamily="34" charset="0"/>
              </a:rPr>
              <a:t>Also, Unlike Word2Vec and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which are unidirectional or consider context in a limited way, </a:t>
            </a:r>
            <a:r>
              <a:rPr lang="en-US" sz="2400" b="1" dirty="0">
                <a:solidFill>
                  <a:schemeClr val="bg1"/>
                </a:solidFill>
                <a:latin typeface="Century Gothic" panose="020B0502020202020204" pitchFamily="34" charset="0"/>
              </a:rPr>
              <a:t>BERT</a:t>
            </a:r>
            <a:r>
              <a:rPr lang="en-US" sz="2400" dirty="0">
                <a:solidFill>
                  <a:schemeClr val="bg1"/>
                </a:solidFill>
                <a:latin typeface="Century Gothic" panose="020B0502020202020204" pitchFamily="34" charset="0"/>
              </a:rPr>
              <a:t> is trained </a:t>
            </a:r>
            <a:r>
              <a:rPr lang="en-US" sz="2400" b="1" dirty="0">
                <a:solidFill>
                  <a:schemeClr val="bg1"/>
                </a:solidFill>
                <a:latin typeface="Century Gothic" panose="020B0502020202020204" pitchFamily="34" charset="0"/>
              </a:rPr>
              <a:t>bidirectionally.</a:t>
            </a:r>
          </a:p>
          <a:p>
            <a:pPr marL="0" indent="0">
              <a:lnSpc>
                <a:spcPct val="100000"/>
              </a:lnSpc>
              <a:buNone/>
            </a:pPr>
            <a:r>
              <a:rPr lang="en-US" sz="2400" dirty="0">
                <a:solidFill>
                  <a:schemeClr val="bg1"/>
                </a:solidFill>
                <a:latin typeface="Century Gothic" panose="020B0502020202020204" pitchFamily="34" charset="0"/>
              </a:rPr>
              <a:t>This means it considers the context of a word from both the left and right sides, leading to a much richer understanding.</a:t>
            </a:r>
          </a:p>
          <a:p>
            <a:pPr>
              <a:lnSpc>
                <a:spcPct val="100000"/>
              </a:lnSpc>
              <a:buFont typeface="Wingdings" panose="05000000000000000000" pitchFamily="2" charset="2"/>
              <a:buChar char="§"/>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B71BE3F2-B8F4-47A3-8C1B-3BFFB82C3AB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FE18409-81E6-FB58-CC08-BC346539803C}"/>
              </a:ext>
            </a:extLst>
          </p:cNvPr>
          <p:cNvSpPr>
            <a:spLocks noGrp="1"/>
          </p:cNvSpPr>
          <p:nvPr>
            <p:ph type="sldNum" sz="quarter" idx="12"/>
          </p:nvPr>
        </p:nvSpPr>
        <p:spPr/>
        <p:txBody>
          <a:bodyPr/>
          <a:lstStyle/>
          <a:p>
            <a:fld id="{7F537688-BEAE-4904-826F-1C1E0645A5D0}" type="slidenum">
              <a:rPr lang="en-US" sz="2000" smtClean="0"/>
              <a:t>164</a:t>
            </a:fld>
            <a:endParaRPr lang="en-US" sz="2000" dirty="0"/>
          </a:p>
        </p:txBody>
      </p:sp>
      <p:sp>
        <p:nvSpPr>
          <p:cNvPr id="4" name="Content Placeholder 2">
            <a:extLst>
              <a:ext uri="{FF2B5EF4-FFF2-40B4-BE49-F238E27FC236}">
                <a16:creationId xmlns:a16="http://schemas.microsoft.com/office/drawing/2014/main" id="{C3DA6F8D-F94C-2FBC-33B2-D8D0967A3E9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1" name="TextBox 10">
            <a:extLst>
              <a:ext uri="{FF2B5EF4-FFF2-40B4-BE49-F238E27FC236}">
                <a16:creationId xmlns:a16="http://schemas.microsoft.com/office/drawing/2014/main" id="{B9DEDA9D-0464-2403-E63F-D3586D291866}"/>
              </a:ext>
            </a:extLst>
          </p:cNvPr>
          <p:cNvSpPr txBox="1"/>
          <p:nvPr/>
        </p:nvSpPr>
        <p:spPr>
          <a:xfrm rot="21421172">
            <a:off x="1167945" y="5802412"/>
            <a:ext cx="4749653"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Yaa, Let’s wait till then, </a:t>
            </a:r>
            <a:endParaRPr lang="en-US" sz="2000" b="1" dirty="0">
              <a:latin typeface="Bradley Hand ITC" panose="03070402050302030203" pitchFamily="66" charset="0"/>
              <a:cs typeface="Arial"/>
            </a:endParaRPr>
          </a:p>
        </p:txBody>
      </p:sp>
      <p:sp>
        <p:nvSpPr>
          <p:cNvPr id="9" name="TextBox 8">
            <a:extLst>
              <a:ext uri="{FF2B5EF4-FFF2-40B4-BE49-F238E27FC236}">
                <a16:creationId xmlns:a16="http://schemas.microsoft.com/office/drawing/2014/main" id="{FD2C5450-E6C6-05D1-BF06-FCF9DCC0077D}"/>
              </a:ext>
            </a:extLst>
          </p:cNvPr>
          <p:cNvSpPr txBox="1"/>
          <p:nvPr/>
        </p:nvSpPr>
        <p:spPr>
          <a:xfrm rot="21421172">
            <a:off x="6398837" y="5773912"/>
            <a:ext cx="4749653"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Meanwhile, before then, DYOR</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641942524"/>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608E4FB-C6A5-4E93-E4E0-B893F48978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DB4963-4DE5-2F00-A4F6-7CE922F17220}"/>
              </a:ext>
            </a:extLst>
          </p:cNvPr>
          <p:cNvSpPr>
            <a:spLocks noGrp="1"/>
          </p:cNvSpPr>
          <p:nvPr>
            <p:ph type="title"/>
          </p:nvPr>
        </p:nvSpPr>
        <p:spPr/>
        <p:txBody>
          <a:bodyPr/>
          <a:lstStyle/>
          <a:p>
            <a:r>
              <a:rPr lang="en-US" dirty="0">
                <a:solidFill>
                  <a:srgbClr val="DD9C19"/>
                </a:solidFill>
                <a:latin typeface="Century Gothic" panose="020B0502020202020204" pitchFamily="34" charset="0"/>
              </a:rPr>
              <a:t>Pre-Trained Model for Word Embedding history</a:t>
            </a:r>
          </a:p>
        </p:txBody>
      </p:sp>
      <p:sp>
        <p:nvSpPr>
          <p:cNvPr id="3" name="Content Placeholder 2">
            <a:extLst>
              <a:ext uri="{FF2B5EF4-FFF2-40B4-BE49-F238E27FC236}">
                <a16:creationId xmlns:a16="http://schemas.microsoft.com/office/drawing/2014/main" id="{1B01910E-44DF-9579-0985-D09D2B35285B}"/>
              </a:ext>
            </a:extLst>
          </p:cNvPr>
          <p:cNvSpPr>
            <a:spLocks noGrp="1"/>
          </p:cNvSpPr>
          <p:nvPr>
            <p:ph idx="1"/>
          </p:nvPr>
        </p:nvSpPr>
        <p:spPr>
          <a:xfrm>
            <a:off x="1097280" y="1845735"/>
            <a:ext cx="9839306"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Recap:</a:t>
            </a:r>
          </a:p>
          <a:p>
            <a:pPr marL="0" indent="0">
              <a:lnSpc>
                <a:spcPct val="100000"/>
              </a:lnSpc>
              <a:buNone/>
            </a:pPr>
            <a:r>
              <a:rPr lang="en-US" sz="2400" dirty="0">
                <a:solidFill>
                  <a:schemeClr val="bg1"/>
                </a:solidFill>
                <a:latin typeface="Century Gothic" panose="020B0502020202020204" pitchFamily="34" charset="0"/>
              </a:rPr>
              <a:t>Word2Vec = 2013</a:t>
            </a:r>
          </a:p>
          <a:p>
            <a:pPr marL="0" indent="0">
              <a:lnSpc>
                <a:spcPct val="100000"/>
              </a:lnSpc>
              <a:buNone/>
            </a:pPr>
            <a:r>
              <a:rPr lang="en-US" sz="2400" dirty="0">
                <a:solidFill>
                  <a:schemeClr val="bg1"/>
                </a:solidFill>
                <a:latin typeface="Century Gothic" panose="020B0502020202020204" pitchFamily="34" charset="0"/>
              </a:rPr>
              <a:t>Glove = 2014</a:t>
            </a:r>
          </a:p>
          <a:p>
            <a:pPr marL="0" indent="0">
              <a:lnSpc>
                <a:spcPct val="100000"/>
              </a:lnSpc>
              <a:buNone/>
            </a:pP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 2015</a:t>
            </a:r>
          </a:p>
          <a:p>
            <a:pPr marL="0" indent="0">
              <a:lnSpc>
                <a:spcPct val="100000"/>
              </a:lnSpc>
              <a:buNone/>
            </a:pPr>
            <a:r>
              <a:rPr lang="en-US" sz="2400" dirty="0">
                <a:solidFill>
                  <a:schemeClr val="bg1"/>
                </a:solidFill>
                <a:latin typeface="Century Gothic" panose="020B0502020202020204" pitchFamily="34" charset="0"/>
              </a:rPr>
              <a:t>BERT = 2018</a:t>
            </a:r>
          </a:p>
        </p:txBody>
      </p:sp>
      <p:sp>
        <p:nvSpPr>
          <p:cNvPr id="5" name="Footer Placeholder 4">
            <a:extLst>
              <a:ext uri="{FF2B5EF4-FFF2-40B4-BE49-F238E27FC236}">
                <a16:creationId xmlns:a16="http://schemas.microsoft.com/office/drawing/2014/main" id="{BB037B37-E384-FCCB-1EE1-C934AF93396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823306C-C4C2-BDD7-3F62-CE8CD214EB65}"/>
              </a:ext>
            </a:extLst>
          </p:cNvPr>
          <p:cNvSpPr>
            <a:spLocks noGrp="1"/>
          </p:cNvSpPr>
          <p:nvPr>
            <p:ph type="sldNum" sz="quarter" idx="12"/>
          </p:nvPr>
        </p:nvSpPr>
        <p:spPr/>
        <p:txBody>
          <a:bodyPr/>
          <a:lstStyle/>
          <a:p>
            <a:fld id="{7F537688-BEAE-4904-826F-1C1E0645A5D0}" type="slidenum">
              <a:rPr lang="en-US" sz="2000" smtClean="0"/>
              <a:t>165</a:t>
            </a:fld>
            <a:endParaRPr lang="en-US" sz="2000" dirty="0"/>
          </a:p>
        </p:txBody>
      </p:sp>
      <p:sp>
        <p:nvSpPr>
          <p:cNvPr id="4" name="Content Placeholder 2">
            <a:extLst>
              <a:ext uri="{FF2B5EF4-FFF2-40B4-BE49-F238E27FC236}">
                <a16:creationId xmlns:a16="http://schemas.microsoft.com/office/drawing/2014/main" id="{81082F4F-01B7-1A66-BE53-5D12D95CF03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424294775"/>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02490AA-0192-DC71-4E2C-39B11624E7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2F393E-87E6-8044-84D5-B7B4140A0442}"/>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9CB08188-E73D-8A00-E3D6-CF7FE1871583}"/>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79FE52A3-0A68-4D29-0861-ED350C4A8950}"/>
              </a:ext>
            </a:extLst>
          </p:cNvPr>
          <p:cNvSpPr txBox="1"/>
          <p:nvPr/>
        </p:nvSpPr>
        <p:spPr>
          <a:xfrm rot="21239452">
            <a:off x="4891059" y="3503014"/>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3</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E576A1A9-3A91-3751-5680-A2A2CEA60EC2}"/>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DA24625E-E422-B3FF-2D4E-5D328370B06C}"/>
              </a:ext>
            </a:extLst>
          </p:cNvPr>
          <p:cNvSpPr>
            <a:spLocks noGrp="1"/>
          </p:cNvSpPr>
          <p:nvPr>
            <p:ph type="sldNum" sz="quarter" idx="12"/>
          </p:nvPr>
        </p:nvSpPr>
        <p:spPr/>
        <p:txBody>
          <a:bodyPr/>
          <a:lstStyle/>
          <a:p>
            <a:fld id="{7F537688-BEAE-4904-826F-1C1E0645A5D0}" type="slidenum">
              <a:rPr lang="en-US" sz="1800" smtClean="0"/>
              <a:t>166</a:t>
            </a:fld>
            <a:endParaRPr lang="en-US" sz="1800" dirty="0"/>
          </a:p>
        </p:txBody>
      </p:sp>
      <p:sp>
        <p:nvSpPr>
          <p:cNvPr id="4" name="TextBox 3">
            <a:extLst>
              <a:ext uri="{FF2B5EF4-FFF2-40B4-BE49-F238E27FC236}">
                <a16:creationId xmlns:a16="http://schemas.microsoft.com/office/drawing/2014/main" id="{9DAD065C-D7C7-C4B0-68FC-5F141038692F}"/>
              </a:ext>
            </a:extLst>
          </p:cNvPr>
          <p:cNvSpPr txBox="1"/>
          <p:nvPr/>
        </p:nvSpPr>
        <p:spPr>
          <a:xfrm>
            <a:off x="7055712" y="4523895"/>
            <a:ext cx="4822804" cy="1746632"/>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Next Class schedule:</a:t>
            </a:r>
          </a:p>
          <a:p>
            <a:pPr>
              <a:lnSpc>
                <a:spcPts val="4305"/>
              </a:lnSpc>
            </a:pPr>
            <a:r>
              <a:rPr lang="en-US" sz="3200" b="1" spc="65" dirty="0">
                <a:solidFill>
                  <a:srgbClr val="FFFFFF"/>
                </a:solidFill>
                <a:latin typeface="Bradley Hand ITC" panose="03070402050302030203" pitchFamily="66" charset="0"/>
                <a:cs typeface="Arial"/>
              </a:rPr>
              <a:t>Tuesday, 25</a:t>
            </a:r>
            <a:r>
              <a:rPr lang="en-US" sz="3200" b="1" spc="65" baseline="30000" dirty="0">
                <a:solidFill>
                  <a:srgbClr val="FFFFFF"/>
                </a:solidFill>
                <a:latin typeface="Bradley Hand ITC" panose="03070402050302030203" pitchFamily="66" charset="0"/>
                <a:cs typeface="Arial"/>
              </a:rPr>
              <a:t>th</a:t>
            </a:r>
            <a:r>
              <a:rPr lang="en-US" sz="3200" b="1" spc="65" dirty="0">
                <a:solidFill>
                  <a:srgbClr val="FFFFFF"/>
                </a:solidFill>
                <a:latin typeface="Bradley Hand ITC" panose="03070402050302030203" pitchFamily="66" charset="0"/>
                <a:cs typeface="Arial"/>
              </a:rPr>
              <a:t> March, by 5:00pm.</a:t>
            </a:r>
            <a:endParaRPr lang="en-US" sz="3200" b="1" dirty="0">
              <a:latin typeface="Bradley Hand ITC" panose="03070402050302030203" pitchFamily="66" charset="0"/>
              <a:cs typeface="Arial"/>
            </a:endParaRPr>
          </a:p>
        </p:txBody>
      </p:sp>
    </p:spTree>
    <p:extLst>
      <p:ext uri="{BB962C8B-B14F-4D97-AF65-F5344CB8AC3E}">
        <p14:creationId xmlns:p14="http://schemas.microsoft.com/office/powerpoint/2010/main" val="154186542"/>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150157D-EB2B-5616-E2C1-15EAC7DFA3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3B7075-8D2B-9685-4921-8CE987CC13A9}"/>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NATURAL LANGUAGE PROCESSING (NLP)</a:t>
            </a:r>
            <a:br>
              <a:rPr lang="en-US" sz="6600" b="1" dirty="0">
                <a:solidFill>
                  <a:schemeClr val="bg1"/>
                </a:solidFill>
                <a:latin typeface="Century Gothic" panose="020B0502020202020204" pitchFamily="34" charset="0"/>
              </a:rPr>
            </a:br>
            <a:br>
              <a:rPr lang="en-US" sz="3200" b="1" dirty="0">
                <a:solidFill>
                  <a:schemeClr val="bg1"/>
                </a:solidFill>
                <a:latin typeface="Century Gothic" panose="020B0502020202020204" pitchFamily="34" charset="0"/>
              </a:rPr>
            </a:br>
            <a:r>
              <a:rPr lang="en-US" sz="3600" dirty="0">
                <a:solidFill>
                  <a:srgbClr val="DD9C19"/>
                </a:solidFill>
                <a:latin typeface="Century Gothic" panose="020B0502020202020204" pitchFamily="34" charset="0"/>
              </a:rPr>
              <a:t>TRANSFORMERS AND ATTENTION</a:t>
            </a:r>
            <a:endParaRPr lang="en-US" sz="6600" b="1" dirty="0">
              <a:solidFill>
                <a:schemeClr val="bg1"/>
              </a:solidFill>
              <a:latin typeface="Century Gothic" panose="020B0502020202020204" pitchFamily="34" charset="0"/>
            </a:endParaRPr>
          </a:p>
        </p:txBody>
      </p:sp>
      <p:sp>
        <p:nvSpPr>
          <p:cNvPr id="3" name="Subtitle 2">
            <a:extLst>
              <a:ext uri="{FF2B5EF4-FFF2-40B4-BE49-F238E27FC236}">
                <a16:creationId xmlns:a16="http://schemas.microsoft.com/office/drawing/2014/main" id="{89CA7E4D-6CDD-6932-A7E8-5578406E73A8}"/>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(twitter): @haberejo</a:t>
            </a:r>
          </a:p>
        </p:txBody>
      </p:sp>
      <p:sp>
        <p:nvSpPr>
          <p:cNvPr id="6" name="TextBox 5">
            <a:extLst>
              <a:ext uri="{FF2B5EF4-FFF2-40B4-BE49-F238E27FC236}">
                <a16:creationId xmlns:a16="http://schemas.microsoft.com/office/drawing/2014/main" id="{803546F6-C8C7-1360-1526-7D41047D7063}"/>
              </a:ext>
            </a:extLst>
          </p:cNvPr>
          <p:cNvSpPr txBox="1"/>
          <p:nvPr/>
        </p:nvSpPr>
        <p:spPr>
          <a:xfrm rot="21239452">
            <a:off x="10069643" y="5164131"/>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4</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F1B41D68-F0EA-23D4-9623-56FCEA7D6D9B}"/>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8220AC72-CC32-E29D-5E39-C510A40F4532}"/>
              </a:ext>
            </a:extLst>
          </p:cNvPr>
          <p:cNvSpPr>
            <a:spLocks noGrp="1"/>
          </p:cNvSpPr>
          <p:nvPr>
            <p:ph type="sldNum" sz="quarter" idx="12"/>
          </p:nvPr>
        </p:nvSpPr>
        <p:spPr/>
        <p:txBody>
          <a:bodyPr/>
          <a:lstStyle/>
          <a:p>
            <a:fld id="{7F537688-BEAE-4904-826F-1C1E0645A5D0}" type="slidenum">
              <a:rPr lang="en-US" sz="1800" smtClean="0"/>
              <a:t>167</a:t>
            </a:fld>
            <a:endParaRPr lang="en-US" sz="1800" dirty="0"/>
          </a:p>
        </p:txBody>
      </p:sp>
      <p:sp>
        <p:nvSpPr>
          <p:cNvPr id="4" name="TextBox 3">
            <a:extLst>
              <a:ext uri="{FF2B5EF4-FFF2-40B4-BE49-F238E27FC236}">
                <a16:creationId xmlns:a16="http://schemas.microsoft.com/office/drawing/2014/main" id="{63C9E35B-357F-A1EA-685B-B8B541302DDE}"/>
              </a:ext>
            </a:extLst>
          </p:cNvPr>
          <p:cNvSpPr txBox="1"/>
          <p:nvPr/>
        </p:nvSpPr>
        <p:spPr>
          <a:xfrm rot="21239452">
            <a:off x="344894" y="386104"/>
            <a:ext cx="3098548"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Welcome Here!!</a:t>
            </a:r>
            <a:endParaRPr lang="en-US" sz="32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7B673DB4-03FE-4DDD-7326-09E9B375632E}"/>
              </a:ext>
            </a:extLst>
          </p:cNvPr>
          <p:cNvSpPr txBox="1"/>
          <p:nvPr/>
        </p:nvSpPr>
        <p:spPr>
          <a:xfrm>
            <a:off x="8935771" y="5741624"/>
            <a:ext cx="3256230" cy="575157"/>
          </a:xfrm>
          <a:prstGeom prst="rect">
            <a:avLst/>
          </a:prstGeom>
          <a:noFill/>
        </p:spPr>
        <p:txBody>
          <a:bodyPr wrap="square">
            <a:spAutoFit/>
          </a:bodyPr>
          <a:lstStyle/>
          <a:p>
            <a:pPr>
              <a:lnSpc>
                <a:spcPts val="4305"/>
              </a:lnSpc>
            </a:pPr>
            <a:r>
              <a:rPr lang="en-US" b="1" spc="65" dirty="0">
                <a:solidFill>
                  <a:srgbClr val="FFFFFF"/>
                </a:solidFill>
                <a:latin typeface="Bradley Hand ITC" panose="03070402050302030203" pitchFamily="66" charset="0"/>
                <a:cs typeface="Arial"/>
              </a:rPr>
              <a:t>Tuesday, 25</a:t>
            </a:r>
            <a:r>
              <a:rPr lang="en-US" b="1" spc="65" baseline="30000" dirty="0">
                <a:solidFill>
                  <a:srgbClr val="FFFFFF"/>
                </a:solidFill>
                <a:latin typeface="Bradley Hand ITC" panose="03070402050302030203" pitchFamily="66" charset="0"/>
                <a:cs typeface="Arial"/>
              </a:rPr>
              <a:t>th</a:t>
            </a:r>
            <a:r>
              <a:rPr lang="en-US" b="1" spc="65" dirty="0">
                <a:solidFill>
                  <a:srgbClr val="FFFFFF"/>
                </a:solidFill>
                <a:latin typeface="Bradley Hand ITC" panose="03070402050302030203" pitchFamily="66" charset="0"/>
                <a:cs typeface="Arial"/>
              </a:rPr>
              <a:t> March, 2025</a:t>
            </a:r>
            <a:endParaRPr lang="en-US" b="1" dirty="0">
              <a:latin typeface="Bradley Hand ITC" panose="03070402050302030203" pitchFamily="66" charset="0"/>
              <a:cs typeface="Arial"/>
            </a:endParaRPr>
          </a:p>
        </p:txBody>
      </p:sp>
    </p:spTree>
    <p:extLst>
      <p:ext uri="{BB962C8B-B14F-4D97-AF65-F5344CB8AC3E}">
        <p14:creationId xmlns:p14="http://schemas.microsoft.com/office/powerpoint/2010/main" val="98428514"/>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112A946-46D3-324B-B3DD-698782FCFD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E2D706-2C67-4F17-5D75-B0E47F6CFA6C}"/>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28549B8A-56F1-E8EB-2BAD-0428AA88CD1A}"/>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6C646636-B23D-AAC5-5AE5-89AF5748D8D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C29EC42-CB85-55A6-66DD-04294358378E}"/>
              </a:ext>
            </a:extLst>
          </p:cNvPr>
          <p:cNvSpPr>
            <a:spLocks noGrp="1"/>
          </p:cNvSpPr>
          <p:nvPr>
            <p:ph type="sldNum" sz="quarter" idx="12"/>
          </p:nvPr>
        </p:nvSpPr>
        <p:spPr/>
        <p:txBody>
          <a:bodyPr/>
          <a:lstStyle/>
          <a:p>
            <a:fld id="{7F537688-BEAE-4904-826F-1C1E0645A5D0}" type="slidenum">
              <a:rPr lang="en-US" sz="2000" smtClean="0"/>
              <a:t>168</a:t>
            </a:fld>
            <a:endParaRPr lang="en-US" sz="2000" dirty="0"/>
          </a:p>
        </p:txBody>
      </p:sp>
      <p:sp>
        <p:nvSpPr>
          <p:cNvPr id="7" name="TextBox 6">
            <a:extLst>
              <a:ext uri="{FF2B5EF4-FFF2-40B4-BE49-F238E27FC236}">
                <a16:creationId xmlns:a16="http://schemas.microsoft.com/office/drawing/2014/main" id="{20656A63-8157-610C-DE87-C0B6FF60489E}"/>
              </a:ext>
            </a:extLst>
          </p:cNvPr>
          <p:cNvSpPr txBox="1"/>
          <p:nvPr/>
        </p:nvSpPr>
        <p:spPr>
          <a:xfrm rot="21421172">
            <a:off x="1010168" y="2899057"/>
            <a:ext cx="10171665" cy="2400657"/>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If Yes, </a:t>
            </a:r>
            <a:r>
              <a:rPr lang="en-US" sz="9600" b="1" dirty="0">
                <a:solidFill>
                  <a:schemeClr val="bg1"/>
                </a:solidFill>
                <a:latin typeface="Century Gothic" panose="020B0502020202020204" pitchFamily="34" charset="0"/>
              </a:rPr>
              <a:t>😃😃</a:t>
            </a:r>
            <a:endParaRPr lang="en-US" sz="5400" b="1" spc="65" dirty="0">
              <a:solidFill>
                <a:srgbClr val="FFFFFF"/>
              </a:solidFill>
              <a:latin typeface="Bradley Hand ITC" panose="03070402050302030203" pitchFamily="66" charset="0"/>
              <a:cs typeface="Arial"/>
            </a:endParaRPr>
          </a:p>
          <a:p>
            <a:pPr algn="ctr"/>
            <a:r>
              <a:rPr lang="en-US" sz="5400" b="1" spc="65" dirty="0">
                <a:solidFill>
                  <a:srgbClr val="FFFFFF"/>
                </a:solidFill>
                <a:latin typeface="Bradley Hand ITC" panose="03070402050302030203" pitchFamily="66" charset="0"/>
                <a:cs typeface="Arial"/>
              </a:rPr>
              <a:t>Let’s move back a bit!!</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314676783"/>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BCAE7A1-114F-E299-9487-EA248AB2F0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0D5F79-BA65-E219-E61E-B03C958B7C29}"/>
              </a:ext>
            </a:extLst>
          </p:cNvPr>
          <p:cNvSpPr>
            <a:spLocks noGrp="1"/>
          </p:cNvSpPr>
          <p:nvPr>
            <p:ph type="title"/>
          </p:nvPr>
        </p:nvSpPr>
        <p:spPr/>
        <p:txBody>
          <a:bodyPr/>
          <a:lstStyle/>
          <a:p>
            <a:r>
              <a:rPr lang="en-US" dirty="0">
                <a:solidFill>
                  <a:srgbClr val="DD9C19"/>
                </a:solidFill>
                <a:latin typeface="Century Gothic" panose="020B0502020202020204" pitchFamily="34" charset="0"/>
              </a:rPr>
              <a:t>Understand Human Language</a:t>
            </a:r>
          </a:p>
        </p:txBody>
      </p:sp>
      <p:sp>
        <p:nvSpPr>
          <p:cNvPr id="3" name="Content Placeholder 2">
            <a:extLst>
              <a:ext uri="{FF2B5EF4-FFF2-40B4-BE49-F238E27FC236}">
                <a16:creationId xmlns:a16="http://schemas.microsoft.com/office/drawing/2014/main" id="{39F407E9-D285-1933-15CD-3C941EE005F6}"/>
              </a:ext>
            </a:extLst>
          </p:cNvPr>
          <p:cNvSpPr>
            <a:spLocks noGrp="1"/>
          </p:cNvSpPr>
          <p:nvPr>
            <p:ph idx="1"/>
          </p:nvPr>
        </p:nvSpPr>
        <p:spPr>
          <a:xfrm>
            <a:off x="1097280" y="1845734"/>
            <a:ext cx="8010506" cy="3568238"/>
          </a:xfrm>
        </p:spPr>
        <p:txBody>
          <a:bodyPr>
            <a:normAutofit fontScale="77500" lnSpcReduction="20000"/>
          </a:bodyPr>
          <a:lstStyle/>
          <a:p>
            <a:pPr>
              <a:lnSpc>
                <a:spcPct val="150000"/>
              </a:lnSpc>
            </a:pPr>
            <a:r>
              <a:rPr lang="en-US" sz="2800" dirty="0">
                <a:solidFill>
                  <a:schemeClr val="bg1"/>
                </a:solidFill>
                <a:latin typeface="Century Gothic" panose="020B0502020202020204" pitchFamily="34" charset="0"/>
              </a:rPr>
              <a:t>There are arguably 3 steps to help computer understand human texts,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Text Preprocessing </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Tokenization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Numerical Representation (Word Embedding)</a:t>
            </a:r>
          </a:p>
          <a:p>
            <a:pPr>
              <a:lnSpc>
                <a:spcPct val="150000"/>
              </a:lnSpc>
            </a:pPr>
            <a:r>
              <a:rPr lang="en-US" sz="2800" dirty="0">
                <a:solidFill>
                  <a:schemeClr val="bg1"/>
                </a:solidFill>
                <a:latin typeface="Century Gothic" panose="020B0502020202020204" pitchFamily="34" charset="0"/>
              </a:rPr>
              <a:t>Now, Lets discuss each further!!</a:t>
            </a:r>
          </a:p>
        </p:txBody>
      </p:sp>
      <p:sp>
        <p:nvSpPr>
          <p:cNvPr id="5" name="Footer Placeholder 4">
            <a:extLst>
              <a:ext uri="{FF2B5EF4-FFF2-40B4-BE49-F238E27FC236}">
                <a16:creationId xmlns:a16="http://schemas.microsoft.com/office/drawing/2014/main" id="{17A2B7E0-79B7-A42E-0F23-D6F73E6976F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2334E66-BB4E-12FA-E954-30BB563064FC}"/>
              </a:ext>
            </a:extLst>
          </p:cNvPr>
          <p:cNvSpPr>
            <a:spLocks noGrp="1"/>
          </p:cNvSpPr>
          <p:nvPr>
            <p:ph type="sldNum" sz="quarter" idx="12"/>
          </p:nvPr>
        </p:nvSpPr>
        <p:spPr/>
        <p:txBody>
          <a:bodyPr/>
          <a:lstStyle/>
          <a:p>
            <a:fld id="{7F537688-BEAE-4904-826F-1C1E0645A5D0}" type="slidenum">
              <a:rPr lang="en-US" sz="2000" smtClean="0"/>
              <a:t>169</a:t>
            </a:fld>
            <a:endParaRPr lang="en-US" sz="2000" dirty="0"/>
          </a:p>
        </p:txBody>
      </p:sp>
      <p:sp>
        <p:nvSpPr>
          <p:cNvPr id="4" name="TextBox 3">
            <a:extLst>
              <a:ext uri="{FF2B5EF4-FFF2-40B4-BE49-F238E27FC236}">
                <a16:creationId xmlns:a16="http://schemas.microsoft.com/office/drawing/2014/main" id="{5FAE0AB3-141C-A842-E8CB-666F070289FB}"/>
              </a:ext>
            </a:extLst>
          </p:cNvPr>
          <p:cNvSpPr txBox="1"/>
          <p:nvPr/>
        </p:nvSpPr>
        <p:spPr>
          <a:xfrm rot="21421172">
            <a:off x="8202607" y="2321645"/>
            <a:ext cx="3775948" cy="3970318"/>
          </a:xfrm>
          <a:prstGeom prst="rect">
            <a:avLst/>
          </a:prstGeom>
          <a:noFill/>
        </p:spPr>
        <p:txBody>
          <a:bodyPr wrap="square">
            <a:spAutoFit/>
          </a:bodyPr>
          <a:lstStyle/>
          <a:p>
            <a:pPr algn="ctr"/>
            <a:r>
              <a:rPr lang="en-US" sz="3600" b="1" spc="65" dirty="0">
                <a:solidFill>
                  <a:srgbClr val="FFFFFF"/>
                </a:solidFill>
                <a:latin typeface="Bradley Hand ITC" panose="03070402050302030203" pitchFamily="66" charset="0"/>
                <a:cs typeface="Arial"/>
              </a:rPr>
              <a:t>Remember this?</a:t>
            </a:r>
          </a:p>
          <a:p>
            <a:pPr algn="ctr"/>
            <a:r>
              <a:rPr lang="en-US" sz="3600" b="1" spc="65" dirty="0">
                <a:solidFill>
                  <a:srgbClr val="FFFFFF"/>
                </a:solidFill>
                <a:latin typeface="Bradley Hand ITC" panose="03070402050302030203" pitchFamily="66" charset="0"/>
                <a:cs typeface="Arial"/>
              </a:rPr>
              <a:t>We’ve explained the 3 steps…..</a:t>
            </a:r>
          </a:p>
          <a:p>
            <a:pPr algn="ctr"/>
            <a:r>
              <a:rPr lang="en-US" sz="3600" b="1" spc="65" dirty="0">
                <a:solidFill>
                  <a:srgbClr val="FFFFFF"/>
                </a:solidFill>
                <a:latin typeface="Bradley Hand ITC" panose="03070402050302030203" pitchFamily="66" charset="0"/>
                <a:cs typeface="Arial"/>
              </a:rPr>
              <a:t>Whats next in NLP?</a:t>
            </a:r>
          </a:p>
          <a:p>
            <a:pPr algn="ctr"/>
            <a:r>
              <a:rPr lang="en-US" sz="3600" b="1" spc="65" dirty="0">
                <a:solidFill>
                  <a:srgbClr val="FFFFFF"/>
                </a:solidFill>
                <a:latin typeface="Bradley Hand ITC" panose="03070402050302030203" pitchFamily="66" charset="0"/>
                <a:cs typeface="Arial"/>
              </a:rPr>
              <a:t>Can we now build our ChatGPT?</a:t>
            </a:r>
            <a:endParaRPr lang="en-US" sz="3600" b="1" dirty="0">
              <a:latin typeface="Bradley Hand ITC" panose="03070402050302030203" pitchFamily="66" charset="0"/>
              <a:cs typeface="Arial"/>
            </a:endParaRPr>
          </a:p>
        </p:txBody>
      </p:sp>
    </p:spTree>
    <p:extLst>
      <p:ext uri="{BB962C8B-B14F-4D97-AF65-F5344CB8AC3E}">
        <p14:creationId xmlns:p14="http://schemas.microsoft.com/office/powerpoint/2010/main" val="1002984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3FAFEF5-51D2-3CA2-1A77-85EFFFB14F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7EA5B0-1CDC-6F3D-F244-0971972E450E}"/>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30A0E5BE-E95E-E2D2-0F9E-0A84168B3FD7}"/>
              </a:ext>
            </a:extLst>
          </p:cNvPr>
          <p:cNvSpPr>
            <a:spLocks noGrp="1"/>
          </p:cNvSpPr>
          <p:nvPr>
            <p:ph idx="1"/>
          </p:nvPr>
        </p:nvSpPr>
        <p:spPr>
          <a:xfrm>
            <a:off x="1097280" y="1562727"/>
            <a:ext cx="3941445" cy="706967"/>
          </a:xfrm>
        </p:spPr>
        <p:txBody>
          <a:bodyPr>
            <a:normAutofit/>
          </a:bodyPr>
          <a:lstStyle/>
          <a:p>
            <a:pPr>
              <a:lnSpc>
                <a:spcPct val="150000"/>
              </a:lnSpc>
            </a:pPr>
            <a:r>
              <a:rPr lang="en-US" sz="2400" b="1" spc="65" dirty="0">
                <a:solidFill>
                  <a:srgbClr val="FFFFFF"/>
                </a:solidFill>
                <a:latin typeface="Bradley Hand ITC" panose="03070402050302030203" pitchFamily="66" charset="0"/>
                <a:cs typeface="Arial"/>
              </a:rPr>
              <a:t>Neural networks?  How?</a:t>
            </a:r>
          </a:p>
        </p:txBody>
      </p:sp>
      <p:sp>
        <p:nvSpPr>
          <p:cNvPr id="5" name="Footer Placeholder 4">
            <a:extLst>
              <a:ext uri="{FF2B5EF4-FFF2-40B4-BE49-F238E27FC236}">
                <a16:creationId xmlns:a16="http://schemas.microsoft.com/office/drawing/2014/main" id="{977661D5-9AE0-8A30-D408-2E4CC5FC6C0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C46F6A4-69D5-CA79-5B8B-D1B635E7DBA8}"/>
              </a:ext>
            </a:extLst>
          </p:cNvPr>
          <p:cNvSpPr>
            <a:spLocks noGrp="1"/>
          </p:cNvSpPr>
          <p:nvPr>
            <p:ph type="sldNum" sz="quarter" idx="12"/>
          </p:nvPr>
        </p:nvSpPr>
        <p:spPr/>
        <p:txBody>
          <a:bodyPr/>
          <a:lstStyle/>
          <a:p>
            <a:fld id="{7F537688-BEAE-4904-826F-1C1E0645A5D0}" type="slidenum">
              <a:rPr lang="en-US" sz="2000" smtClean="0"/>
              <a:t>17</a:t>
            </a:fld>
            <a:endParaRPr lang="en-US" sz="2000" dirty="0"/>
          </a:p>
        </p:txBody>
      </p:sp>
      <p:sp>
        <p:nvSpPr>
          <p:cNvPr id="4" name="TextBox 3">
            <a:extLst>
              <a:ext uri="{FF2B5EF4-FFF2-40B4-BE49-F238E27FC236}">
                <a16:creationId xmlns:a16="http://schemas.microsoft.com/office/drawing/2014/main" id="{C9381273-6A78-D645-8891-3AE3B7A4A67F}"/>
              </a:ext>
            </a:extLst>
          </p:cNvPr>
          <p:cNvSpPr txBox="1"/>
          <p:nvPr/>
        </p:nvSpPr>
        <p:spPr>
          <a:xfrm rot="21429679">
            <a:off x="10062089" y="5378703"/>
            <a:ext cx="2027767"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
        <p:nvSpPr>
          <p:cNvPr id="7" name="AutoShape 2" descr="Handwritten Character Recognition Using Deep-Learning | Semantic Scholar">
            <a:extLst>
              <a:ext uri="{FF2B5EF4-FFF2-40B4-BE49-F238E27FC236}">
                <a16:creationId xmlns:a16="http://schemas.microsoft.com/office/drawing/2014/main" id="{FEDB7520-780B-FD1C-C555-A7FA3B3FB47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a:extLst>
              <a:ext uri="{FF2B5EF4-FFF2-40B4-BE49-F238E27FC236}">
                <a16:creationId xmlns:a16="http://schemas.microsoft.com/office/drawing/2014/main" id="{389DE3A0-A53F-B9BD-2765-2B041C43CF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7001" y="1945524"/>
            <a:ext cx="8475649" cy="4514262"/>
          </a:xfrm>
          <a:prstGeom prst="rect">
            <a:avLst/>
          </a:prstGeom>
        </p:spPr>
      </p:pic>
    </p:spTree>
    <p:extLst>
      <p:ext uri="{BB962C8B-B14F-4D97-AF65-F5344CB8AC3E}">
        <p14:creationId xmlns:p14="http://schemas.microsoft.com/office/powerpoint/2010/main" val="1753135191"/>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BFD6364-A9D9-8BEA-31CC-F9DA219414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98514E-4FF4-2359-7E0A-6A86601F6F3D}"/>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793B3D5E-82CF-916D-D1DD-B52A24339A47}"/>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I remembered something</a:t>
            </a:r>
          </a:p>
        </p:txBody>
      </p:sp>
      <p:sp>
        <p:nvSpPr>
          <p:cNvPr id="5" name="Footer Placeholder 4">
            <a:extLst>
              <a:ext uri="{FF2B5EF4-FFF2-40B4-BE49-F238E27FC236}">
                <a16:creationId xmlns:a16="http://schemas.microsoft.com/office/drawing/2014/main" id="{482DE540-A811-CB02-B2E7-5E3C47480B6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569429D-33D9-9C43-DAB7-0B643D8164DC}"/>
              </a:ext>
            </a:extLst>
          </p:cNvPr>
          <p:cNvSpPr>
            <a:spLocks noGrp="1"/>
          </p:cNvSpPr>
          <p:nvPr>
            <p:ph type="sldNum" sz="quarter" idx="12"/>
          </p:nvPr>
        </p:nvSpPr>
        <p:spPr/>
        <p:txBody>
          <a:bodyPr/>
          <a:lstStyle/>
          <a:p>
            <a:fld id="{7F537688-BEAE-4904-826F-1C1E0645A5D0}" type="slidenum">
              <a:rPr lang="en-US" sz="2000" smtClean="0"/>
              <a:t>170</a:t>
            </a:fld>
            <a:endParaRPr lang="en-US" sz="2000" dirty="0"/>
          </a:p>
        </p:txBody>
      </p:sp>
      <p:sp>
        <p:nvSpPr>
          <p:cNvPr id="7" name="TextBox 6">
            <a:extLst>
              <a:ext uri="{FF2B5EF4-FFF2-40B4-BE49-F238E27FC236}">
                <a16:creationId xmlns:a16="http://schemas.microsoft.com/office/drawing/2014/main" id="{2C4BE07D-C45F-0B82-4C78-1D23EB79829C}"/>
              </a:ext>
            </a:extLst>
          </p:cNvPr>
          <p:cNvSpPr txBox="1"/>
          <p:nvPr/>
        </p:nvSpPr>
        <p:spPr>
          <a:xfrm rot="21421172">
            <a:off x="1010168" y="2391226"/>
            <a:ext cx="10171665" cy="3416320"/>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How about </a:t>
            </a:r>
          </a:p>
          <a:p>
            <a:pPr algn="ctr"/>
            <a:r>
              <a:rPr lang="en-US" sz="5400" b="1" spc="65" dirty="0">
                <a:solidFill>
                  <a:srgbClr val="FFFFFF"/>
                </a:solidFill>
                <a:latin typeface="Bradley Hand ITC" panose="03070402050302030203" pitchFamily="66" charset="0"/>
                <a:cs typeface="Arial"/>
              </a:rPr>
              <a:t>Transformers ??</a:t>
            </a:r>
          </a:p>
          <a:p>
            <a:pPr algn="ctr"/>
            <a:r>
              <a:rPr lang="en-US" sz="5400" b="1" spc="65" dirty="0">
                <a:solidFill>
                  <a:srgbClr val="FFFFFF"/>
                </a:solidFill>
                <a:latin typeface="Bradley Hand ITC" panose="03070402050302030203" pitchFamily="66" charset="0"/>
                <a:cs typeface="Arial"/>
              </a:rPr>
              <a:t>and</a:t>
            </a:r>
          </a:p>
          <a:p>
            <a:pPr algn="ctr"/>
            <a:r>
              <a:rPr lang="en-US" sz="5400" b="1" spc="65" dirty="0">
                <a:solidFill>
                  <a:srgbClr val="FFFFFF"/>
                </a:solidFill>
                <a:latin typeface="Bradley Hand ITC" panose="03070402050302030203" pitchFamily="66" charset="0"/>
                <a:cs typeface="Arial"/>
              </a:rPr>
              <a:t>Attention ??</a:t>
            </a:r>
          </a:p>
        </p:txBody>
      </p:sp>
    </p:spTree>
    <p:extLst>
      <p:ext uri="{BB962C8B-B14F-4D97-AF65-F5344CB8AC3E}">
        <p14:creationId xmlns:p14="http://schemas.microsoft.com/office/powerpoint/2010/main" val="1421426394"/>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09BA7FF-3084-A45E-37E7-5E2EC421A7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1BF4CB-779C-4CC2-4CE8-F51B952A775E}"/>
              </a:ext>
            </a:extLst>
          </p:cNvPr>
          <p:cNvSpPr>
            <a:spLocks noGrp="1"/>
          </p:cNvSpPr>
          <p:nvPr>
            <p:ph type="title"/>
          </p:nvPr>
        </p:nvSpPr>
        <p:spPr/>
        <p:txBody>
          <a:bodyPr/>
          <a:lstStyle/>
          <a:p>
            <a:r>
              <a:rPr lang="en-US" dirty="0">
                <a:solidFill>
                  <a:srgbClr val="DD9C19"/>
                </a:solidFill>
                <a:latin typeface="Century Gothic" panose="020B0502020202020204" pitchFamily="34" charset="0"/>
              </a:rPr>
              <a:t>Transformers: Attention is All You Need</a:t>
            </a:r>
          </a:p>
        </p:txBody>
      </p:sp>
      <p:sp>
        <p:nvSpPr>
          <p:cNvPr id="3" name="Content Placeholder 2">
            <a:extLst>
              <a:ext uri="{FF2B5EF4-FFF2-40B4-BE49-F238E27FC236}">
                <a16:creationId xmlns:a16="http://schemas.microsoft.com/office/drawing/2014/main" id="{2A704EEE-9977-20EC-8D0E-84032E567AED}"/>
              </a:ext>
            </a:extLst>
          </p:cNvPr>
          <p:cNvSpPr>
            <a:spLocks noGrp="1"/>
          </p:cNvSpPr>
          <p:nvPr>
            <p:ph idx="1"/>
          </p:nvPr>
        </p:nvSpPr>
        <p:spPr>
          <a:xfrm>
            <a:off x="1097279" y="1845733"/>
            <a:ext cx="10058399" cy="4410211"/>
          </a:xfrm>
        </p:spPr>
        <p:txBody>
          <a:bodyPr>
            <a:noAutofit/>
          </a:bodyPr>
          <a:lstStyle/>
          <a:p>
            <a:pPr>
              <a:lnSpc>
                <a:spcPct val="150000"/>
              </a:lnSpc>
            </a:pPr>
            <a:r>
              <a:rPr lang="en-US" sz="2400" dirty="0">
                <a:solidFill>
                  <a:schemeClr val="bg1"/>
                </a:solidFill>
                <a:latin typeface="Century Gothic" panose="020B0502020202020204" pitchFamily="34" charset="0"/>
              </a:rPr>
              <a:t>A transformer is a type of artificial intelligence model that learns to understand and generate human-like text by analyzing patterns in large amounts of text data</a:t>
            </a:r>
          </a:p>
          <a:p>
            <a:pPr>
              <a:lnSpc>
                <a:spcPct val="150000"/>
              </a:lnSpc>
            </a:pPr>
            <a:r>
              <a:rPr lang="en-US" sz="2400" dirty="0">
                <a:solidFill>
                  <a:schemeClr val="bg1"/>
                </a:solidFill>
                <a:latin typeface="Century Gothic" panose="020B0502020202020204" pitchFamily="34" charset="0"/>
              </a:rPr>
              <a:t>Transformers are a revolutionary type of </a:t>
            </a:r>
            <a:r>
              <a:rPr lang="en-US" sz="2400" b="1" dirty="0">
                <a:solidFill>
                  <a:schemeClr val="bg1"/>
                </a:solidFill>
                <a:latin typeface="Century Gothic" panose="020B0502020202020204" pitchFamily="34" charset="0"/>
              </a:rPr>
              <a:t>neural network </a:t>
            </a:r>
            <a:r>
              <a:rPr lang="en-US" sz="2400" dirty="0">
                <a:solidFill>
                  <a:schemeClr val="bg1"/>
                </a:solidFill>
                <a:latin typeface="Century Gothic" panose="020B0502020202020204" pitchFamily="34" charset="0"/>
              </a:rPr>
              <a:t>that rely entirely on something called </a:t>
            </a:r>
            <a:r>
              <a:rPr lang="en-US" sz="2400" b="1" dirty="0">
                <a:solidFill>
                  <a:schemeClr val="bg1"/>
                </a:solidFill>
                <a:latin typeface="Century Gothic" panose="020B0502020202020204" pitchFamily="34" charset="0"/>
              </a:rPr>
              <a:t>attention</a:t>
            </a:r>
            <a:r>
              <a:rPr lang="en-US" sz="2400" dirty="0">
                <a:solidFill>
                  <a:schemeClr val="bg1"/>
                </a:solidFill>
                <a:latin typeface="Century Gothic" panose="020B0502020202020204" pitchFamily="34" charset="0"/>
              </a:rPr>
              <a:t>. </a:t>
            </a:r>
          </a:p>
          <a:p>
            <a:pPr>
              <a:lnSpc>
                <a:spcPct val="150000"/>
              </a:lnSpc>
            </a:pPr>
            <a:r>
              <a:rPr lang="en-US" sz="2400" dirty="0">
                <a:solidFill>
                  <a:schemeClr val="bg1"/>
                </a:solidFill>
                <a:latin typeface="Century Gothic" panose="020B0502020202020204" pitchFamily="34" charset="0"/>
              </a:rPr>
              <a:t>They process all the words at the same time, making them much faster than </a:t>
            </a:r>
            <a:r>
              <a:rPr lang="en-US" sz="2400" b="1" dirty="0">
                <a:solidFill>
                  <a:schemeClr val="bg1"/>
                </a:solidFill>
                <a:latin typeface="Century Gothic" panose="020B0502020202020204" pitchFamily="34" charset="0"/>
              </a:rPr>
              <a:t>RNNs (Recurrent Neural Networks). </a:t>
            </a:r>
          </a:p>
        </p:txBody>
      </p:sp>
      <p:sp>
        <p:nvSpPr>
          <p:cNvPr id="5" name="Footer Placeholder 4">
            <a:extLst>
              <a:ext uri="{FF2B5EF4-FFF2-40B4-BE49-F238E27FC236}">
                <a16:creationId xmlns:a16="http://schemas.microsoft.com/office/drawing/2014/main" id="{98783FF1-8B6A-C624-C1BB-5691F14F473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E8E599D-FD07-B8E5-85B6-498DB1C1EF0A}"/>
              </a:ext>
            </a:extLst>
          </p:cNvPr>
          <p:cNvSpPr>
            <a:spLocks noGrp="1"/>
          </p:cNvSpPr>
          <p:nvPr>
            <p:ph type="sldNum" sz="quarter" idx="12"/>
          </p:nvPr>
        </p:nvSpPr>
        <p:spPr/>
        <p:txBody>
          <a:bodyPr/>
          <a:lstStyle/>
          <a:p>
            <a:fld id="{7F537688-BEAE-4904-826F-1C1E0645A5D0}" type="slidenum">
              <a:rPr lang="en-US" sz="2000" smtClean="0"/>
              <a:t>171</a:t>
            </a:fld>
            <a:endParaRPr lang="en-US" sz="2000" dirty="0"/>
          </a:p>
        </p:txBody>
      </p:sp>
      <p:sp>
        <p:nvSpPr>
          <p:cNvPr id="4" name="TextBox 3">
            <a:extLst>
              <a:ext uri="{FF2B5EF4-FFF2-40B4-BE49-F238E27FC236}">
                <a16:creationId xmlns:a16="http://schemas.microsoft.com/office/drawing/2014/main" id="{52D6A70A-F098-FFBB-FEBB-84A43B42C41C}"/>
              </a:ext>
            </a:extLst>
          </p:cNvPr>
          <p:cNvSpPr txBox="1"/>
          <p:nvPr/>
        </p:nvSpPr>
        <p:spPr>
          <a:xfrm rot="21421172">
            <a:off x="9058648" y="5582935"/>
            <a:ext cx="2995645" cy="707886"/>
          </a:xfrm>
          <a:prstGeom prst="rect">
            <a:avLst/>
          </a:prstGeom>
          <a:noFill/>
        </p:spPr>
        <p:txBody>
          <a:bodyPr wrap="square">
            <a:spAutoFit/>
          </a:bodyPr>
          <a:lstStyle/>
          <a:p>
            <a:pPr algn="ctr"/>
            <a:r>
              <a:rPr lang="en-US" sz="4000" b="1" spc="65" dirty="0">
                <a:solidFill>
                  <a:srgbClr val="FFFFFF"/>
                </a:solidFill>
                <a:latin typeface="Bradley Hand ITC" panose="03070402050302030203" pitchFamily="66" charset="0"/>
                <a:cs typeface="Arial"/>
              </a:rPr>
              <a:t>We Move!!!!</a:t>
            </a:r>
            <a:endParaRPr lang="en-US" sz="4000" b="1" dirty="0">
              <a:latin typeface="Bradley Hand ITC" panose="03070402050302030203" pitchFamily="66" charset="0"/>
              <a:cs typeface="Arial"/>
            </a:endParaRPr>
          </a:p>
        </p:txBody>
      </p:sp>
    </p:spTree>
    <p:extLst>
      <p:ext uri="{BB962C8B-B14F-4D97-AF65-F5344CB8AC3E}">
        <p14:creationId xmlns:p14="http://schemas.microsoft.com/office/powerpoint/2010/main" val="4176260510"/>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B1E3CA6-5E74-DEFC-CC91-8DA653300A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7AB4AE-BE38-D3D6-031E-84754DBAAA85}"/>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do you notice</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E32B2976-2CBA-B3FA-FF88-78CAE10CC72D}"/>
              </a:ext>
            </a:extLst>
          </p:cNvPr>
          <p:cNvSpPr>
            <a:spLocks noGrp="1"/>
          </p:cNvSpPr>
          <p:nvPr>
            <p:ph idx="1"/>
          </p:nvPr>
        </p:nvSpPr>
        <p:spPr/>
        <p:txBody>
          <a:bodyPr>
            <a:normAutofit/>
          </a:bodyPr>
          <a:lstStyle/>
          <a:p>
            <a:pPr>
              <a:lnSpc>
                <a:spcPct val="100000"/>
              </a:lnSpc>
            </a:pPr>
            <a:r>
              <a:rPr lang="en-US" sz="3200" dirty="0">
                <a:solidFill>
                  <a:schemeClr val="bg1"/>
                </a:solidFill>
                <a:latin typeface="Century Gothic" panose="020B0502020202020204" pitchFamily="34" charset="0"/>
              </a:rPr>
              <a:t>We have mentioned RNNs (Recurrent Neural Network) severally with minimal explanation</a:t>
            </a:r>
          </a:p>
        </p:txBody>
      </p:sp>
      <p:sp>
        <p:nvSpPr>
          <p:cNvPr id="5" name="Footer Placeholder 4">
            <a:extLst>
              <a:ext uri="{FF2B5EF4-FFF2-40B4-BE49-F238E27FC236}">
                <a16:creationId xmlns:a16="http://schemas.microsoft.com/office/drawing/2014/main" id="{7ADCFF33-C8CD-53E0-A14E-02DE23D1D93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DBCFCD8-147A-1273-0A9A-6F9BF12B016F}"/>
              </a:ext>
            </a:extLst>
          </p:cNvPr>
          <p:cNvSpPr>
            <a:spLocks noGrp="1"/>
          </p:cNvSpPr>
          <p:nvPr>
            <p:ph type="sldNum" sz="quarter" idx="12"/>
          </p:nvPr>
        </p:nvSpPr>
        <p:spPr/>
        <p:txBody>
          <a:bodyPr/>
          <a:lstStyle/>
          <a:p>
            <a:fld id="{7F537688-BEAE-4904-826F-1C1E0645A5D0}" type="slidenum">
              <a:rPr lang="en-US" sz="2000" smtClean="0"/>
              <a:t>172</a:t>
            </a:fld>
            <a:endParaRPr lang="en-US" sz="2000" dirty="0"/>
          </a:p>
        </p:txBody>
      </p:sp>
      <p:sp>
        <p:nvSpPr>
          <p:cNvPr id="7" name="TextBox 6">
            <a:extLst>
              <a:ext uri="{FF2B5EF4-FFF2-40B4-BE49-F238E27FC236}">
                <a16:creationId xmlns:a16="http://schemas.microsoft.com/office/drawing/2014/main" id="{C0FE0031-3367-ADA0-610F-76B2EA5316AF}"/>
              </a:ext>
            </a:extLst>
          </p:cNvPr>
          <p:cNvSpPr txBox="1"/>
          <p:nvPr/>
        </p:nvSpPr>
        <p:spPr>
          <a:xfrm rot="21421172">
            <a:off x="2099716" y="4196093"/>
            <a:ext cx="7992568" cy="923330"/>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RNN, let’s discuss briefly </a:t>
            </a:r>
          </a:p>
        </p:txBody>
      </p:sp>
    </p:spTree>
    <p:extLst>
      <p:ext uri="{BB962C8B-B14F-4D97-AF65-F5344CB8AC3E}">
        <p14:creationId xmlns:p14="http://schemas.microsoft.com/office/powerpoint/2010/main" val="3823372764"/>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9747EC-D495-AD54-9377-EC3626E31C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D483DE-320C-7680-C0BC-5DD3D35425A4}"/>
              </a:ext>
            </a:extLst>
          </p:cNvPr>
          <p:cNvSpPr>
            <a:spLocks noGrp="1"/>
          </p:cNvSpPr>
          <p:nvPr>
            <p:ph type="title"/>
          </p:nvPr>
        </p:nvSpPr>
        <p:spPr/>
        <p:txBody>
          <a:bodyPr/>
          <a:lstStyle/>
          <a:p>
            <a:r>
              <a:rPr lang="en-US" dirty="0">
                <a:solidFill>
                  <a:srgbClr val="DD9C19"/>
                </a:solidFill>
                <a:latin typeface="Century Gothic" panose="020B0502020202020204" pitchFamily="34" charset="0"/>
              </a:rPr>
              <a:t>Recurrent Neural Networks (RNNs)</a:t>
            </a:r>
          </a:p>
        </p:txBody>
      </p:sp>
      <p:sp>
        <p:nvSpPr>
          <p:cNvPr id="3" name="Content Placeholder 2">
            <a:extLst>
              <a:ext uri="{FF2B5EF4-FFF2-40B4-BE49-F238E27FC236}">
                <a16:creationId xmlns:a16="http://schemas.microsoft.com/office/drawing/2014/main" id="{DC6A5D12-6C89-32B9-C0BF-7F79A2657387}"/>
              </a:ext>
            </a:extLst>
          </p:cNvPr>
          <p:cNvSpPr>
            <a:spLocks noGrp="1"/>
          </p:cNvSpPr>
          <p:nvPr>
            <p:ph idx="1"/>
          </p:nvPr>
        </p:nvSpPr>
        <p:spPr>
          <a:xfrm>
            <a:off x="1097279" y="1845733"/>
            <a:ext cx="5086238" cy="4410211"/>
          </a:xfrm>
        </p:spPr>
        <p:txBody>
          <a:bodyPr>
            <a:normAutofit fontScale="85000" lnSpcReduction="10000"/>
          </a:bodyPr>
          <a:lstStyle/>
          <a:p>
            <a:pPr>
              <a:lnSpc>
                <a:spcPct val="150000"/>
              </a:lnSpc>
            </a:pPr>
            <a:r>
              <a:rPr lang="en-US" sz="2800" b="1" dirty="0">
                <a:solidFill>
                  <a:schemeClr val="bg1"/>
                </a:solidFill>
                <a:latin typeface="Century Gothic" panose="020B0502020202020204" pitchFamily="34" charset="0"/>
              </a:rPr>
              <a:t>Recurrent neural networks (RNNs) </a:t>
            </a:r>
            <a:r>
              <a:rPr lang="en-US" sz="2800" dirty="0">
                <a:solidFill>
                  <a:schemeClr val="bg1"/>
                </a:solidFill>
                <a:latin typeface="Century Gothic" panose="020B0502020202020204" pitchFamily="34" charset="0"/>
              </a:rPr>
              <a:t>is a family of deep learning models that can handle long sequences of data.</a:t>
            </a:r>
          </a:p>
          <a:p>
            <a:pPr>
              <a:lnSpc>
                <a:spcPct val="150000"/>
              </a:lnSpc>
            </a:pPr>
            <a:r>
              <a:rPr lang="en-US" sz="2800" dirty="0">
                <a:solidFill>
                  <a:schemeClr val="bg1"/>
                </a:solidFill>
                <a:latin typeface="Century Gothic" panose="020B0502020202020204" pitchFamily="34" charset="0"/>
              </a:rPr>
              <a:t>The family include specialized layer types like </a:t>
            </a:r>
            <a:r>
              <a:rPr lang="en-US" sz="2800" b="1" dirty="0">
                <a:solidFill>
                  <a:schemeClr val="bg1"/>
                </a:solidFill>
                <a:latin typeface="Century Gothic" panose="020B0502020202020204" pitchFamily="34" charset="0"/>
              </a:rPr>
              <a:t>long short-term memory units (LSTMs)</a:t>
            </a:r>
            <a:r>
              <a:rPr lang="en-US" sz="2800" dirty="0">
                <a:solidFill>
                  <a:schemeClr val="bg1"/>
                </a:solidFill>
                <a:latin typeface="Century Gothic" panose="020B0502020202020204" pitchFamily="34" charset="0"/>
              </a:rPr>
              <a:t> and </a:t>
            </a:r>
            <a:r>
              <a:rPr lang="en-US" sz="2800" b="1" dirty="0">
                <a:solidFill>
                  <a:schemeClr val="bg1"/>
                </a:solidFill>
                <a:latin typeface="Century Gothic" panose="020B0502020202020204" pitchFamily="34" charset="0"/>
              </a:rPr>
              <a:t>gated recurrent units (GRUs).</a:t>
            </a:r>
          </a:p>
        </p:txBody>
      </p:sp>
      <p:sp>
        <p:nvSpPr>
          <p:cNvPr id="5" name="Footer Placeholder 4">
            <a:extLst>
              <a:ext uri="{FF2B5EF4-FFF2-40B4-BE49-F238E27FC236}">
                <a16:creationId xmlns:a16="http://schemas.microsoft.com/office/drawing/2014/main" id="{D818DD29-E133-2909-A506-C7A8A9942C6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A4122E7-3539-B52F-DB8F-5F14C87C428A}"/>
              </a:ext>
            </a:extLst>
          </p:cNvPr>
          <p:cNvSpPr>
            <a:spLocks noGrp="1"/>
          </p:cNvSpPr>
          <p:nvPr>
            <p:ph type="sldNum" sz="quarter" idx="12"/>
          </p:nvPr>
        </p:nvSpPr>
        <p:spPr/>
        <p:txBody>
          <a:bodyPr/>
          <a:lstStyle/>
          <a:p>
            <a:fld id="{7F537688-BEAE-4904-826F-1C1E0645A5D0}" type="slidenum">
              <a:rPr lang="en-US" sz="2000" smtClean="0"/>
              <a:t>173</a:t>
            </a:fld>
            <a:endParaRPr lang="en-US" sz="2000" dirty="0"/>
          </a:p>
        </p:txBody>
      </p:sp>
      <p:sp>
        <p:nvSpPr>
          <p:cNvPr id="4" name="TextBox 3">
            <a:extLst>
              <a:ext uri="{FF2B5EF4-FFF2-40B4-BE49-F238E27FC236}">
                <a16:creationId xmlns:a16="http://schemas.microsoft.com/office/drawing/2014/main" id="{D0D234A3-A6B0-8631-B91D-0687672B1B5A}"/>
              </a:ext>
            </a:extLst>
          </p:cNvPr>
          <p:cNvSpPr txBox="1"/>
          <p:nvPr/>
        </p:nvSpPr>
        <p:spPr>
          <a:xfrm>
            <a:off x="6445003" y="5034425"/>
            <a:ext cx="5746997" cy="1323439"/>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 Sequential data is data, such as words, sentences, or time-series data, where sequential components interrelate based on complex semantics and syntax rules.</a:t>
            </a:r>
            <a:endParaRPr lang="en-US" sz="2000" b="1" dirty="0">
              <a:latin typeface="Bradley Hand ITC" panose="03070402050302030203" pitchFamily="66" charset="0"/>
              <a:cs typeface="Arial"/>
            </a:endParaRPr>
          </a:p>
        </p:txBody>
      </p:sp>
      <p:pic>
        <p:nvPicPr>
          <p:cNvPr id="10" name="Picture 9">
            <a:extLst>
              <a:ext uri="{FF2B5EF4-FFF2-40B4-BE49-F238E27FC236}">
                <a16:creationId xmlns:a16="http://schemas.microsoft.com/office/drawing/2014/main" id="{32B08202-5A0A-5DD8-3D81-51AA424467E7}"/>
              </a:ext>
            </a:extLst>
          </p:cNvPr>
          <p:cNvPicPr>
            <a:picLocks noChangeAspect="1"/>
          </p:cNvPicPr>
          <p:nvPr/>
        </p:nvPicPr>
        <p:blipFill>
          <a:blip r:embed="rId2"/>
          <a:srcRect l="32525" t="30231" r="18796" b="25333"/>
          <a:stretch/>
        </p:blipFill>
        <p:spPr>
          <a:xfrm>
            <a:off x="6256960" y="1737360"/>
            <a:ext cx="5935040" cy="3195144"/>
          </a:xfrm>
          <a:prstGeom prst="rect">
            <a:avLst/>
          </a:prstGeom>
        </p:spPr>
      </p:pic>
    </p:spTree>
    <p:extLst>
      <p:ext uri="{BB962C8B-B14F-4D97-AF65-F5344CB8AC3E}">
        <p14:creationId xmlns:p14="http://schemas.microsoft.com/office/powerpoint/2010/main" val="2691282416"/>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5763912-BE26-EF67-59C6-7E27ECFD2C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B0CBE4-5577-B089-8F35-400F3B8A6CAD}"/>
              </a:ext>
            </a:extLst>
          </p:cNvPr>
          <p:cNvSpPr>
            <a:spLocks noGrp="1"/>
          </p:cNvSpPr>
          <p:nvPr>
            <p:ph type="title"/>
          </p:nvPr>
        </p:nvSpPr>
        <p:spPr/>
        <p:txBody>
          <a:bodyPr/>
          <a:lstStyle/>
          <a:p>
            <a:r>
              <a:rPr lang="en-US" dirty="0">
                <a:solidFill>
                  <a:srgbClr val="DD9C19"/>
                </a:solidFill>
                <a:latin typeface="Century Gothic" panose="020B0502020202020204" pitchFamily="34" charset="0"/>
              </a:rPr>
              <a:t>Recurrent Neural Networks (RNNs)</a:t>
            </a:r>
          </a:p>
        </p:txBody>
      </p:sp>
      <p:sp>
        <p:nvSpPr>
          <p:cNvPr id="3" name="Content Placeholder 2">
            <a:extLst>
              <a:ext uri="{FF2B5EF4-FFF2-40B4-BE49-F238E27FC236}">
                <a16:creationId xmlns:a16="http://schemas.microsoft.com/office/drawing/2014/main" id="{BCD97D32-2628-BF6D-2F7D-49C32810483E}"/>
              </a:ext>
            </a:extLst>
          </p:cNvPr>
          <p:cNvSpPr>
            <a:spLocks noGrp="1"/>
          </p:cNvSpPr>
          <p:nvPr>
            <p:ph idx="1"/>
          </p:nvPr>
        </p:nvSpPr>
        <p:spPr>
          <a:xfrm>
            <a:off x="1097279" y="1845733"/>
            <a:ext cx="5701873" cy="4410211"/>
          </a:xfrm>
        </p:spPr>
        <p:txBody>
          <a:bodyPr>
            <a:normAutofit fontScale="85000" lnSpcReduction="10000"/>
          </a:bodyPr>
          <a:lstStyle/>
          <a:p>
            <a:pPr>
              <a:lnSpc>
                <a:spcPct val="150000"/>
              </a:lnSpc>
            </a:pPr>
            <a:r>
              <a:rPr lang="en-US" sz="2800" dirty="0">
                <a:solidFill>
                  <a:schemeClr val="bg1"/>
                </a:solidFill>
                <a:latin typeface="Century Gothic" panose="020B0502020202020204" pitchFamily="34" charset="0"/>
              </a:rPr>
              <a:t>In effect, an RNN is a type of neural network that has an internal loop, hence, </a:t>
            </a:r>
            <a:r>
              <a:rPr lang="en-US" sz="2800" b="1" dirty="0">
                <a:solidFill>
                  <a:schemeClr val="bg1"/>
                </a:solidFill>
                <a:latin typeface="Century Gothic" panose="020B0502020202020204" pitchFamily="34" charset="0"/>
              </a:rPr>
              <a:t>Recurrent Neural Network</a:t>
            </a:r>
            <a:r>
              <a:rPr lang="en-US" sz="2800" dirty="0">
                <a:solidFill>
                  <a:schemeClr val="bg1"/>
                </a:solidFill>
                <a:latin typeface="Century Gothic" panose="020B0502020202020204" pitchFamily="34" charset="0"/>
              </a:rPr>
              <a:t>. </a:t>
            </a:r>
          </a:p>
          <a:p>
            <a:pPr>
              <a:lnSpc>
                <a:spcPct val="150000"/>
              </a:lnSpc>
            </a:pPr>
            <a:r>
              <a:rPr lang="en-US" sz="2800" dirty="0">
                <a:solidFill>
                  <a:schemeClr val="bg1"/>
                </a:solidFill>
                <a:latin typeface="Century Gothic" panose="020B0502020202020204" pitchFamily="34" charset="0"/>
              </a:rPr>
              <a:t>In simple terms; an RNN is a </a:t>
            </a:r>
            <a:r>
              <a:rPr lang="en-US" sz="2800" b="1" dirty="0">
                <a:solidFill>
                  <a:schemeClr val="bg1"/>
                </a:solidFill>
                <a:latin typeface="Century Gothic" panose="020B0502020202020204" pitchFamily="34" charset="0"/>
              </a:rPr>
              <a:t>for loop </a:t>
            </a:r>
            <a:r>
              <a:rPr lang="en-US" sz="2800" dirty="0">
                <a:solidFill>
                  <a:schemeClr val="bg1"/>
                </a:solidFill>
                <a:latin typeface="Century Gothic" panose="020B0502020202020204" pitchFamily="34" charset="0"/>
              </a:rPr>
              <a:t>that reuses quantities computed during the </a:t>
            </a:r>
            <a:r>
              <a:rPr lang="en-US" sz="2800" b="1" dirty="0">
                <a:solidFill>
                  <a:schemeClr val="bg1"/>
                </a:solidFill>
                <a:latin typeface="Century Gothic" panose="020B0502020202020204" pitchFamily="34" charset="0"/>
              </a:rPr>
              <a:t>previous iteration of the loop</a:t>
            </a:r>
            <a:r>
              <a:rPr lang="en-US" sz="2800" dirty="0">
                <a:solidFill>
                  <a:schemeClr val="bg1"/>
                </a:solidFill>
                <a:latin typeface="Century Gothic" panose="020B0502020202020204" pitchFamily="34" charset="0"/>
              </a:rPr>
              <a:t>.</a:t>
            </a:r>
          </a:p>
          <a:p>
            <a:pPr>
              <a:lnSpc>
                <a:spcPct val="150000"/>
              </a:lnSpc>
            </a:pP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11D460F-0FAA-1079-4468-1FA4EC5D822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BEE9C68-E2AF-C9B1-0B0D-525F0D3CEC3B}"/>
              </a:ext>
            </a:extLst>
          </p:cNvPr>
          <p:cNvSpPr>
            <a:spLocks noGrp="1"/>
          </p:cNvSpPr>
          <p:nvPr>
            <p:ph type="sldNum" sz="quarter" idx="12"/>
          </p:nvPr>
        </p:nvSpPr>
        <p:spPr/>
        <p:txBody>
          <a:bodyPr/>
          <a:lstStyle/>
          <a:p>
            <a:fld id="{7F537688-BEAE-4904-826F-1C1E0645A5D0}" type="slidenum">
              <a:rPr lang="en-US" sz="2000" smtClean="0"/>
              <a:t>174</a:t>
            </a:fld>
            <a:endParaRPr lang="en-US" sz="2000" dirty="0"/>
          </a:p>
        </p:txBody>
      </p:sp>
      <p:sp>
        <p:nvSpPr>
          <p:cNvPr id="4" name="TextBox 3">
            <a:extLst>
              <a:ext uri="{FF2B5EF4-FFF2-40B4-BE49-F238E27FC236}">
                <a16:creationId xmlns:a16="http://schemas.microsoft.com/office/drawing/2014/main" id="{DC1FA056-F396-B241-5F2F-A05C1C284AE8}"/>
              </a:ext>
            </a:extLst>
          </p:cNvPr>
          <p:cNvSpPr txBox="1"/>
          <p:nvPr/>
        </p:nvSpPr>
        <p:spPr>
          <a:xfrm rot="21421172">
            <a:off x="7462163" y="5626841"/>
            <a:ext cx="4181425" cy="646331"/>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 A recurrent network: </a:t>
            </a:r>
          </a:p>
          <a:p>
            <a:pPr algn="ctr"/>
            <a:r>
              <a:rPr lang="en-US" b="1" spc="65" dirty="0">
                <a:solidFill>
                  <a:srgbClr val="FFFFFF"/>
                </a:solidFill>
                <a:latin typeface="Bradley Hand ITC" panose="03070402050302030203" pitchFamily="66" charset="0"/>
                <a:cs typeface="Arial"/>
              </a:rPr>
              <a:t>a network with a loop</a:t>
            </a:r>
            <a:endParaRPr lang="en-US" b="1" dirty="0">
              <a:latin typeface="Bradley Hand ITC" panose="03070402050302030203" pitchFamily="66" charset="0"/>
              <a:cs typeface="Arial"/>
            </a:endParaRPr>
          </a:p>
        </p:txBody>
      </p:sp>
      <p:pic>
        <p:nvPicPr>
          <p:cNvPr id="8" name="Picture 7">
            <a:extLst>
              <a:ext uri="{FF2B5EF4-FFF2-40B4-BE49-F238E27FC236}">
                <a16:creationId xmlns:a16="http://schemas.microsoft.com/office/drawing/2014/main" id="{177F37AD-99A3-79B5-1011-03323C1028C2}"/>
              </a:ext>
            </a:extLst>
          </p:cNvPr>
          <p:cNvPicPr>
            <a:picLocks noChangeAspect="1"/>
          </p:cNvPicPr>
          <p:nvPr/>
        </p:nvPicPr>
        <p:blipFill>
          <a:blip r:embed="rId3"/>
          <a:srcRect l="67129" t="45412" r="14901" b="26469"/>
          <a:stretch/>
        </p:blipFill>
        <p:spPr>
          <a:xfrm>
            <a:off x="7215612" y="1941201"/>
            <a:ext cx="4207012" cy="3702867"/>
          </a:xfrm>
          <a:prstGeom prst="rect">
            <a:avLst/>
          </a:prstGeom>
        </p:spPr>
      </p:pic>
    </p:spTree>
    <p:extLst>
      <p:ext uri="{BB962C8B-B14F-4D97-AF65-F5344CB8AC3E}">
        <p14:creationId xmlns:p14="http://schemas.microsoft.com/office/powerpoint/2010/main" val="2172663578"/>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2D2BA4C-BFA3-40E9-509D-77C62E2AF8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9C320E-2DD1-C9F4-7676-13D04648438A}"/>
              </a:ext>
            </a:extLst>
          </p:cNvPr>
          <p:cNvSpPr>
            <a:spLocks noGrp="1"/>
          </p:cNvSpPr>
          <p:nvPr>
            <p:ph type="title"/>
          </p:nvPr>
        </p:nvSpPr>
        <p:spPr/>
        <p:txBody>
          <a:bodyPr/>
          <a:lstStyle/>
          <a:p>
            <a:r>
              <a:rPr lang="en-US" dirty="0">
                <a:solidFill>
                  <a:srgbClr val="DD9C19"/>
                </a:solidFill>
                <a:latin typeface="Century Gothic" panose="020B0502020202020204" pitchFamily="34" charset="0"/>
              </a:rPr>
              <a:t>Recurrent Neural Networks (RNNs)</a:t>
            </a:r>
          </a:p>
        </p:txBody>
      </p:sp>
      <p:sp>
        <p:nvSpPr>
          <p:cNvPr id="3" name="Content Placeholder 2">
            <a:extLst>
              <a:ext uri="{FF2B5EF4-FFF2-40B4-BE49-F238E27FC236}">
                <a16:creationId xmlns:a16="http://schemas.microsoft.com/office/drawing/2014/main" id="{08EFCDE9-CC90-DCBA-D134-345D22197920}"/>
              </a:ext>
            </a:extLst>
          </p:cNvPr>
          <p:cNvSpPr>
            <a:spLocks noGrp="1"/>
          </p:cNvSpPr>
          <p:nvPr>
            <p:ph idx="1"/>
          </p:nvPr>
        </p:nvSpPr>
        <p:spPr>
          <a:xfrm>
            <a:off x="1097279" y="1845733"/>
            <a:ext cx="7340551" cy="4410211"/>
          </a:xfrm>
        </p:spPr>
        <p:txBody>
          <a:bodyPr>
            <a:normAutofit fontScale="92500" lnSpcReduction="20000"/>
          </a:bodyPr>
          <a:lstStyle/>
          <a:p>
            <a:pPr>
              <a:lnSpc>
                <a:spcPct val="150000"/>
              </a:lnSpc>
            </a:pPr>
            <a:r>
              <a:rPr lang="en-US" sz="2400" dirty="0">
                <a:solidFill>
                  <a:schemeClr val="bg1"/>
                </a:solidFill>
                <a:latin typeface="Century Gothic" panose="020B0502020202020204" pitchFamily="34" charset="0"/>
              </a:rPr>
              <a:t>RNNs maintain a </a:t>
            </a:r>
            <a:r>
              <a:rPr lang="en-US" sz="2400" b="1" dirty="0">
                <a:solidFill>
                  <a:schemeClr val="bg1"/>
                </a:solidFill>
                <a:latin typeface="Century Gothic" panose="020B0502020202020204" pitchFamily="34" charset="0"/>
              </a:rPr>
              <a:t>hidden state </a:t>
            </a:r>
            <a:r>
              <a:rPr lang="en-US" sz="2400" dirty="0">
                <a:solidFill>
                  <a:schemeClr val="bg1"/>
                </a:solidFill>
                <a:latin typeface="Century Gothic" panose="020B0502020202020204" pitchFamily="34" charset="0"/>
              </a:rPr>
              <a:t>that acts as a form of memory.   </a:t>
            </a:r>
          </a:p>
          <a:p>
            <a:pPr>
              <a:lnSpc>
                <a:spcPct val="150000"/>
              </a:lnSpc>
            </a:pPr>
            <a:r>
              <a:rPr lang="en-US" sz="2400" dirty="0">
                <a:solidFill>
                  <a:schemeClr val="bg1"/>
                </a:solidFill>
                <a:latin typeface="Century Gothic" panose="020B0502020202020204" pitchFamily="34" charset="0"/>
              </a:rPr>
              <a:t>At each time step, the hidden state is updated based on the current input and the previous hidden state.   </a:t>
            </a:r>
          </a:p>
          <a:p>
            <a:pPr>
              <a:lnSpc>
                <a:spcPct val="150000"/>
              </a:lnSpc>
            </a:pPr>
            <a:r>
              <a:rPr lang="en-US" sz="2400" dirty="0">
                <a:solidFill>
                  <a:schemeClr val="bg1"/>
                </a:solidFill>
                <a:latin typeface="Century Gothic" panose="020B0502020202020204" pitchFamily="34" charset="0"/>
              </a:rPr>
              <a:t>This allows the network to capture dependencies and patterns across the sequence, though forgetting captured information from the very beginning of a long Sentence. </a:t>
            </a:r>
          </a:p>
        </p:txBody>
      </p:sp>
      <p:sp>
        <p:nvSpPr>
          <p:cNvPr id="5" name="Footer Placeholder 4">
            <a:extLst>
              <a:ext uri="{FF2B5EF4-FFF2-40B4-BE49-F238E27FC236}">
                <a16:creationId xmlns:a16="http://schemas.microsoft.com/office/drawing/2014/main" id="{1C2CC7B8-B0CC-03D0-84A1-DC4DCE72010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B860345-78A6-20CF-413E-610E7215ABF3}"/>
              </a:ext>
            </a:extLst>
          </p:cNvPr>
          <p:cNvSpPr>
            <a:spLocks noGrp="1"/>
          </p:cNvSpPr>
          <p:nvPr>
            <p:ph type="sldNum" sz="quarter" idx="12"/>
          </p:nvPr>
        </p:nvSpPr>
        <p:spPr/>
        <p:txBody>
          <a:bodyPr/>
          <a:lstStyle/>
          <a:p>
            <a:fld id="{7F537688-BEAE-4904-826F-1C1E0645A5D0}" type="slidenum">
              <a:rPr lang="en-US" sz="2000" smtClean="0"/>
              <a:t>175</a:t>
            </a:fld>
            <a:endParaRPr lang="en-US" sz="2000" dirty="0"/>
          </a:p>
        </p:txBody>
      </p:sp>
      <p:pic>
        <p:nvPicPr>
          <p:cNvPr id="8" name="Picture 7">
            <a:extLst>
              <a:ext uri="{FF2B5EF4-FFF2-40B4-BE49-F238E27FC236}">
                <a16:creationId xmlns:a16="http://schemas.microsoft.com/office/drawing/2014/main" id="{C7C372C7-C220-CD97-305D-51563B08314B}"/>
              </a:ext>
            </a:extLst>
          </p:cNvPr>
          <p:cNvPicPr>
            <a:picLocks noChangeAspect="1"/>
          </p:cNvPicPr>
          <p:nvPr/>
        </p:nvPicPr>
        <p:blipFill>
          <a:blip r:embed="rId3"/>
          <a:srcRect l="67129" t="45412" r="14901" b="26469"/>
          <a:stretch/>
        </p:blipFill>
        <p:spPr>
          <a:xfrm>
            <a:off x="8582685" y="2518500"/>
            <a:ext cx="3332488" cy="2933141"/>
          </a:xfrm>
          <a:prstGeom prst="rect">
            <a:avLst/>
          </a:prstGeom>
        </p:spPr>
      </p:pic>
    </p:spTree>
    <p:extLst>
      <p:ext uri="{BB962C8B-B14F-4D97-AF65-F5344CB8AC3E}">
        <p14:creationId xmlns:p14="http://schemas.microsoft.com/office/powerpoint/2010/main" val="3050007815"/>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93DAF62-48FF-630A-4A31-F9003BCC4C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84CB70-0589-E942-C1EB-F1D71B466F0E}"/>
              </a:ext>
            </a:extLst>
          </p:cNvPr>
          <p:cNvSpPr>
            <a:spLocks noGrp="1"/>
          </p:cNvSpPr>
          <p:nvPr>
            <p:ph type="title"/>
          </p:nvPr>
        </p:nvSpPr>
        <p:spPr/>
        <p:txBody>
          <a:bodyPr/>
          <a:lstStyle/>
          <a:p>
            <a:r>
              <a:rPr lang="en-US" dirty="0">
                <a:solidFill>
                  <a:srgbClr val="DD9C19"/>
                </a:solidFill>
                <a:latin typeface="Century Gothic" panose="020B0502020202020204" pitchFamily="34" charset="0"/>
              </a:rPr>
              <a:t>Types of RNN Architectures:</a:t>
            </a:r>
          </a:p>
        </p:txBody>
      </p:sp>
      <p:sp>
        <p:nvSpPr>
          <p:cNvPr id="3" name="Content Placeholder 2">
            <a:extLst>
              <a:ext uri="{FF2B5EF4-FFF2-40B4-BE49-F238E27FC236}">
                <a16:creationId xmlns:a16="http://schemas.microsoft.com/office/drawing/2014/main" id="{97FE69B2-DF08-D6EF-EA6B-575D1B68797C}"/>
              </a:ext>
            </a:extLst>
          </p:cNvPr>
          <p:cNvSpPr>
            <a:spLocks noGrp="1"/>
          </p:cNvSpPr>
          <p:nvPr>
            <p:ph idx="1"/>
          </p:nvPr>
        </p:nvSpPr>
        <p:spPr>
          <a:xfrm>
            <a:off x="371193" y="1809520"/>
            <a:ext cx="11316832" cy="4437372"/>
          </a:xfrm>
        </p:spPr>
        <p:txBody>
          <a:bodyPr>
            <a:normAutofit fontScale="92500"/>
          </a:bodyPr>
          <a:lstStyle/>
          <a:p>
            <a:pPr>
              <a:lnSpc>
                <a:spcPct val="150000"/>
              </a:lnSpc>
            </a:pPr>
            <a:r>
              <a:rPr lang="en-US" sz="1800" b="1" dirty="0">
                <a:solidFill>
                  <a:schemeClr val="bg1"/>
                </a:solidFill>
                <a:latin typeface="Century Gothic" panose="020B0502020202020204" pitchFamily="34" charset="0"/>
              </a:rPr>
              <a:t>Simple RNNs (Vanilla RNNs): </a:t>
            </a:r>
            <a:r>
              <a:rPr lang="en-US" sz="1800" dirty="0">
                <a:solidFill>
                  <a:schemeClr val="bg1"/>
                </a:solidFill>
                <a:latin typeface="Century Gothic" panose="020B0502020202020204" pitchFamily="34" charset="0"/>
              </a:rPr>
              <a:t>The basic form of RNNs. Prone to vanishing and exploding gradient problems.   </a:t>
            </a:r>
          </a:p>
          <a:p>
            <a:pPr>
              <a:lnSpc>
                <a:spcPct val="150000"/>
              </a:lnSpc>
            </a:pPr>
            <a:r>
              <a:rPr lang="en-US" sz="1800" b="1" dirty="0">
                <a:solidFill>
                  <a:schemeClr val="bg1"/>
                </a:solidFill>
                <a:latin typeface="Century Gothic" panose="020B0502020202020204" pitchFamily="34" charset="0"/>
              </a:rPr>
              <a:t>Long Short-Term Memory (LSTM) Networks: </a:t>
            </a:r>
            <a:r>
              <a:rPr lang="en-US" sz="1800" dirty="0">
                <a:solidFill>
                  <a:schemeClr val="bg1"/>
                </a:solidFill>
                <a:latin typeface="Century Gothic" panose="020B0502020202020204" pitchFamily="34" charset="0"/>
              </a:rPr>
              <a:t>Designed to address the vanishing gradient problem. Use </a:t>
            </a:r>
            <a:r>
              <a:rPr lang="en-US" sz="1800" b="1" dirty="0">
                <a:solidFill>
                  <a:schemeClr val="bg1"/>
                </a:solidFill>
                <a:latin typeface="Century Gothic" panose="020B0502020202020204" pitchFamily="34" charset="0"/>
              </a:rPr>
              <a:t>"gates" </a:t>
            </a:r>
            <a:r>
              <a:rPr lang="en-US" sz="1800" dirty="0">
                <a:solidFill>
                  <a:schemeClr val="bg1"/>
                </a:solidFill>
                <a:latin typeface="Century Gothic" panose="020B0502020202020204" pitchFamily="34" charset="0"/>
              </a:rPr>
              <a:t>to control the flow of information in the hidden state. Better at capturing long-range dependencies.</a:t>
            </a:r>
          </a:p>
          <a:p>
            <a:pPr>
              <a:lnSpc>
                <a:spcPct val="150000"/>
              </a:lnSpc>
            </a:pPr>
            <a:r>
              <a:rPr lang="en-US" sz="1800" b="1" dirty="0">
                <a:solidFill>
                  <a:schemeClr val="bg1"/>
                </a:solidFill>
                <a:latin typeface="Century Gothic" panose="020B0502020202020204" pitchFamily="34" charset="0"/>
              </a:rPr>
              <a:t>Gated Recurrent Unit (GRU) Networks: </a:t>
            </a:r>
            <a:r>
              <a:rPr lang="en-US" sz="1800" dirty="0">
                <a:solidFill>
                  <a:schemeClr val="bg1"/>
                </a:solidFill>
                <a:latin typeface="Century Gothic" panose="020B0502020202020204" pitchFamily="34" charset="0"/>
              </a:rPr>
              <a:t>A simplified version of LSTMs. Also uses gates to control information flow. Often performs comparably to LSTMs with fewer parameters.</a:t>
            </a:r>
          </a:p>
          <a:p>
            <a:pPr>
              <a:lnSpc>
                <a:spcPct val="150000"/>
              </a:lnSpc>
            </a:pPr>
            <a:r>
              <a:rPr lang="en-US" sz="1800" b="1" dirty="0">
                <a:solidFill>
                  <a:schemeClr val="bg1"/>
                </a:solidFill>
                <a:latin typeface="Century Gothic" panose="020B0502020202020204" pitchFamily="34" charset="0"/>
              </a:rPr>
              <a:t>Bidirectional RNNs: </a:t>
            </a:r>
            <a:r>
              <a:rPr lang="en-US" sz="1800" dirty="0">
                <a:solidFill>
                  <a:schemeClr val="bg1"/>
                </a:solidFill>
                <a:latin typeface="Century Gothic" panose="020B0502020202020204" pitchFamily="34" charset="0"/>
              </a:rPr>
              <a:t>Process sequences in both forward and backward directions. Useful for tasks where context from both past and future is important.</a:t>
            </a:r>
          </a:p>
          <a:p>
            <a:pPr>
              <a:lnSpc>
                <a:spcPct val="150000"/>
              </a:lnSpc>
            </a:pPr>
            <a:r>
              <a:rPr lang="en-US" sz="1800" b="1" dirty="0">
                <a:solidFill>
                  <a:schemeClr val="bg1"/>
                </a:solidFill>
                <a:latin typeface="Century Gothic" panose="020B0502020202020204" pitchFamily="34" charset="0"/>
              </a:rPr>
              <a:t>Deep RNNs: </a:t>
            </a:r>
            <a:r>
              <a:rPr lang="en-US" sz="1800" dirty="0">
                <a:solidFill>
                  <a:schemeClr val="bg1"/>
                </a:solidFill>
                <a:latin typeface="Century Gothic" panose="020B0502020202020204" pitchFamily="34" charset="0"/>
              </a:rPr>
              <a:t>Stack multiple RNN layers on top of each other. Allow the network to learn more complex representations.</a:t>
            </a:r>
          </a:p>
        </p:txBody>
      </p:sp>
      <p:sp>
        <p:nvSpPr>
          <p:cNvPr id="5" name="Footer Placeholder 4">
            <a:extLst>
              <a:ext uri="{FF2B5EF4-FFF2-40B4-BE49-F238E27FC236}">
                <a16:creationId xmlns:a16="http://schemas.microsoft.com/office/drawing/2014/main" id="{C9FF7631-75E6-3968-7EF7-46A40D6C309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5A2FE1D-DF75-4D3C-F925-F5E1E8091056}"/>
              </a:ext>
            </a:extLst>
          </p:cNvPr>
          <p:cNvSpPr>
            <a:spLocks noGrp="1"/>
          </p:cNvSpPr>
          <p:nvPr>
            <p:ph type="sldNum" sz="quarter" idx="12"/>
          </p:nvPr>
        </p:nvSpPr>
        <p:spPr/>
        <p:txBody>
          <a:bodyPr/>
          <a:lstStyle/>
          <a:p>
            <a:fld id="{7F537688-BEAE-4904-826F-1C1E0645A5D0}" type="slidenum">
              <a:rPr lang="en-US" sz="2000" smtClean="0"/>
              <a:t>176</a:t>
            </a:fld>
            <a:endParaRPr lang="en-US" sz="2000" dirty="0"/>
          </a:p>
        </p:txBody>
      </p:sp>
    </p:spTree>
    <p:extLst>
      <p:ext uri="{BB962C8B-B14F-4D97-AF65-F5344CB8AC3E}">
        <p14:creationId xmlns:p14="http://schemas.microsoft.com/office/powerpoint/2010/main" val="1273846958"/>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5B92907-8C58-88DF-030A-2EC5A7D146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BBE706-6892-440D-98D6-49DE40D36DCB}"/>
              </a:ext>
            </a:extLst>
          </p:cNvPr>
          <p:cNvSpPr>
            <a:spLocks noGrp="1"/>
          </p:cNvSpPr>
          <p:nvPr>
            <p:ph type="title"/>
          </p:nvPr>
        </p:nvSpPr>
        <p:spPr/>
        <p:txBody>
          <a:bodyPr/>
          <a:lstStyle/>
          <a:p>
            <a:r>
              <a:rPr lang="en-US" dirty="0">
                <a:solidFill>
                  <a:srgbClr val="DD9C19"/>
                </a:solidFill>
                <a:latin typeface="Century Gothic" panose="020B0502020202020204" pitchFamily="34" charset="0"/>
              </a:rPr>
              <a:t>Bottleneck of RNNs</a:t>
            </a:r>
          </a:p>
        </p:txBody>
      </p:sp>
      <p:sp>
        <p:nvSpPr>
          <p:cNvPr id="3" name="Content Placeholder 2">
            <a:extLst>
              <a:ext uri="{FF2B5EF4-FFF2-40B4-BE49-F238E27FC236}">
                <a16:creationId xmlns:a16="http://schemas.microsoft.com/office/drawing/2014/main" id="{D2995C3B-4FBD-E38B-5644-272EDC347618}"/>
              </a:ext>
            </a:extLst>
          </p:cNvPr>
          <p:cNvSpPr>
            <a:spLocks noGrp="1"/>
          </p:cNvSpPr>
          <p:nvPr>
            <p:ph idx="1"/>
          </p:nvPr>
        </p:nvSpPr>
        <p:spPr>
          <a:xfrm>
            <a:off x="1097279" y="1845733"/>
            <a:ext cx="10115204" cy="4410211"/>
          </a:xfrm>
        </p:spPr>
        <p:txBody>
          <a:bodyPr>
            <a:normAutofit fontScale="85000" lnSpcReduction="10000"/>
          </a:bodyPr>
          <a:lstStyle/>
          <a:p>
            <a:pPr>
              <a:lnSpc>
                <a:spcPct val="150000"/>
              </a:lnSpc>
            </a:pPr>
            <a:r>
              <a:rPr lang="en-US" sz="2800" b="1" dirty="0">
                <a:solidFill>
                  <a:schemeClr val="bg1"/>
                </a:solidFill>
                <a:latin typeface="Century Gothic" panose="020B0502020202020204" pitchFamily="34" charset="0"/>
              </a:rPr>
              <a:t>RNNs</a:t>
            </a:r>
            <a:r>
              <a:rPr lang="en-US" sz="2800" dirty="0">
                <a:solidFill>
                  <a:schemeClr val="bg1"/>
                </a:solidFill>
                <a:latin typeface="Century Gothic" panose="020B0502020202020204" pitchFamily="34" charset="0"/>
              </a:rPr>
              <a:t> have trouble dealing with very long sequences, as they tend to progressively forget about the past.</a:t>
            </a:r>
          </a:p>
          <a:p>
            <a:pPr>
              <a:lnSpc>
                <a:spcPct val="150000"/>
              </a:lnSpc>
            </a:pPr>
            <a:r>
              <a:rPr lang="en-US" sz="2800" dirty="0">
                <a:solidFill>
                  <a:schemeClr val="bg1"/>
                </a:solidFill>
                <a:latin typeface="Century Gothic" panose="020B0502020202020204" pitchFamily="34" charset="0"/>
              </a:rPr>
              <a:t>By the time you’ve reached the 100th token in either sequence, little information remains about the start of the sequence. </a:t>
            </a:r>
          </a:p>
          <a:p>
            <a:pPr>
              <a:lnSpc>
                <a:spcPct val="150000"/>
              </a:lnSpc>
            </a:pPr>
            <a:r>
              <a:rPr lang="en-US" sz="2800" dirty="0">
                <a:solidFill>
                  <a:schemeClr val="bg1"/>
                </a:solidFill>
                <a:latin typeface="Century Gothic" panose="020B0502020202020204" pitchFamily="34" charset="0"/>
              </a:rPr>
              <a:t>That means RNN-based models can’t hold onto long-term context, which can be essential for translating long documents.</a:t>
            </a:r>
          </a:p>
        </p:txBody>
      </p:sp>
      <p:sp>
        <p:nvSpPr>
          <p:cNvPr id="5" name="Footer Placeholder 4">
            <a:extLst>
              <a:ext uri="{FF2B5EF4-FFF2-40B4-BE49-F238E27FC236}">
                <a16:creationId xmlns:a16="http://schemas.microsoft.com/office/drawing/2014/main" id="{03B1A214-1370-5EFC-9CBE-143BF9D107C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2A14FCD-2D94-0457-7883-EA7A1E0AA66C}"/>
              </a:ext>
            </a:extLst>
          </p:cNvPr>
          <p:cNvSpPr>
            <a:spLocks noGrp="1"/>
          </p:cNvSpPr>
          <p:nvPr>
            <p:ph type="sldNum" sz="quarter" idx="12"/>
          </p:nvPr>
        </p:nvSpPr>
        <p:spPr/>
        <p:txBody>
          <a:bodyPr/>
          <a:lstStyle/>
          <a:p>
            <a:fld id="{7F537688-BEAE-4904-826F-1C1E0645A5D0}" type="slidenum">
              <a:rPr lang="en-US" sz="2000" smtClean="0"/>
              <a:t>177</a:t>
            </a:fld>
            <a:endParaRPr lang="en-US" sz="2000" dirty="0"/>
          </a:p>
        </p:txBody>
      </p:sp>
    </p:spTree>
    <p:extLst>
      <p:ext uri="{BB962C8B-B14F-4D97-AF65-F5344CB8AC3E}">
        <p14:creationId xmlns:p14="http://schemas.microsoft.com/office/powerpoint/2010/main" val="2564151962"/>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25F64B0-DC09-8EC0-70BC-680C662548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1B31E5-1180-3E87-A649-E56D7A304C77}"/>
              </a:ext>
            </a:extLst>
          </p:cNvPr>
          <p:cNvSpPr>
            <a:spLocks noGrp="1"/>
          </p:cNvSpPr>
          <p:nvPr>
            <p:ph type="title"/>
          </p:nvPr>
        </p:nvSpPr>
        <p:spPr/>
        <p:txBody>
          <a:bodyPr/>
          <a:lstStyle/>
          <a:p>
            <a:r>
              <a:rPr lang="en-US" dirty="0">
                <a:solidFill>
                  <a:srgbClr val="DD9C19"/>
                </a:solidFill>
                <a:latin typeface="Century Gothic" panose="020B0502020202020204" pitchFamily="34" charset="0"/>
              </a:rPr>
              <a:t>Addressing Limitations:</a:t>
            </a:r>
          </a:p>
        </p:txBody>
      </p:sp>
      <p:sp>
        <p:nvSpPr>
          <p:cNvPr id="3" name="Content Placeholder 2">
            <a:extLst>
              <a:ext uri="{FF2B5EF4-FFF2-40B4-BE49-F238E27FC236}">
                <a16:creationId xmlns:a16="http://schemas.microsoft.com/office/drawing/2014/main" id="{5D209E2D-5508-082B-E0FC-46B9BAD8DD7D}"/>
              </a:ext>
            </a:extLst>
          </p:cNvPr>
          <p:cNvSpPr>
            <a:spLocks noGrp="1"/>
          </p:cNvSpPr>
          <p:nvPr>
            <p:ph idx="1"/>
          </p:nvPr>
        </p:nvSpPr>
        <p:spPr>
          <a:xfrm>
            <a:off x="661957" y="1845733"/>
            <a:ext cx="10550526" cy="3559186"/>
          </a:xfrm>
        </p:spPr>
        <p:txBody>
          <a:bodyPr>
            <a:normAutofit fontScale="85000" lnSpcReduction="10000"/>
          </a:bodyPr>
          <a:lstStyle/>
          <a:p>
            <a:pPr marL="514350" indent="-514350">
              <a:lnSpc>
                <a:spcPct val="150000"/>
              </a:lnSpc>
              <a:buFont typeface="+mj-lt"/>
              <a:buAutoNum type="arabicPeriod"/>
            </a:pPr>
            <a:r>
              <a:rPr lang="en-US" sz="2800" b="1" dirty="0">
                <a:solidFill>
                  <a:schemeClr val="bg1"/>
                </a:solidFill>
                <a:latin typeface="Century Gothic" panose="020B0502020202020204" pitchFamily="34" charset="0"/>
              </a:rPr>
              <a:t>Attention Mechanisms </a:t>
            </a:r>
            <a:r>
              <a:rPr lang="en-US" sz="2800" dirty="0">
                <a:solidFill>
                  <a:schemeClr val="bg1"/>
                </a:solidFill>
                <a:latin typeface="Century Gothic" panose="020B0502020202020204" pitchFamily="34" charset="0"/>
              </a:rPr>
              <a:t>which allow the model to focus on relevant parts of the input sequence.</a:t>
            </a:r>
          </a:p>
          <a:p>
            <a:pPr marL="514350" indent="-514350">
              <a:lnSpc>
                <a:spcPct val="150000"/>
              </a:lnSpc>
              <a:buFont typeface="+mj-lt"/>
              <a:buAutoNum type="arabicPeriod"/>
            </a:pPr>
            <a:r>
              <a:rPr lang="en-US" sz="2800" b="1" dirty="0">
                <a:solidFill>
                  <a:schemeClr val="bg1"/>
                </a:solidFill>
                <a:latin typeface="Century Gothic" panose="020B0502020202020204" pitchFamily="34" charset="0"/>
              </a:rPr>
              <a:t>Transformers</a:t>
            </a:r>
            <a:r>
              <a:rPr lang="en-US" sz="2800" dirty="0">
                <a:solidFill>
                  <a:schemeClr val="bg1"/>
                </a:solidFill>
                <a:latin typeface="Century Gothic" panose="020B0502020202020204" pitchFamily="34" charset="0"/>
              </a:rPr>
              <a:t> which replaces </a:t>
            </a:r>
            <a:r>
              <a:rPr lang="en-US" sz="2800" b="1" dirty="0">
                <a:solidFill>
                  <a:schemeClr val="bg1"/>
                </a:solidFill>
                <a:latin typeface="Century Gothic" panose="020B0502020202020204" pitchFamily="34" charset="0"/>
              </a:rPr>
              <a:t>recurrence</a:t>
            </a:r>
            <a:r>
              <a:rPr lang="en-US" sz="2800" dirty="0">
                <a:solidFill>
                  <a:schemeClr val="bg1"/>
                </a:solidFill>
                <a:latin typeface="Century Gothic" panose="020B0502020202020204" pitchFamily="34" charset="0"/>
              </a:rPr>
              <a:t> with </a:t>
            </a:r>
            <a:r>
              <a:rPr lang="en-US" sz="2800" b="1" dirty="0">
                <a:solidFill>
                  <a:schemeClr val="bg1"/>
                </a:solidFill>
                <a:latin typeface="Century Gothic" panose="020B0502020202020204" pitchFamily="34" charset="0"/>
              </a:rPr>
              <a:t>attention mechanisms</a:t>
            </a:r>
            <a:r>
              <a:rPr lang="en-US" sz="2800" dirty="0">
                <a:solidFill>
                  <a:schemeClr val="bg1"/>
                </a:solidFill>
                <a:latin typeface="Century Gothic" panose="020B0502020202020204" pitchFamily="34" charset="0"/>
              </a:rPr>
              <a:t>, enabling parallel processing.</a:t>
            </a:r>
          </a:p>
          <a:p>
            <a:pPr marL="514350" indent="-514350">
              <a:lnSpc>
                <a:spcPct val="150000"/>
              </a:lnSpc>
              <a:buFont typeface="+mj-lt"/>
              <a:buAutoNum type="arabicPeriod"/>
            </a:pPr>
            <a:r>
              <a:rPr lang="en-US" sz="2800" b="1" dirty="0">
                <a:solidFill>
                  <a:schemeClr val="bg1"/>
                </a:solidFill>
                <a:latin typeface="Century Gothic" panose="020B0502020202020204" pitchFamily="34" charset="0"/>
              </a:rPr>
              <a:t>Using LSTMs and GRUs </a:t>
            </a:r>
            <a:r>
              <a:rPr lang="en-US" sz="2800" dirty="0">
                <a:solidFill>
                  <a:schemeClr val="bg1"/>
                </a:solidFill>
                <a:latin typeface="Century Gothic" panose="020B0502020202020204" pitchFamily="34" charset="0"/>
              </a:rPr>
              <a:t>which uses gating mechanisms to control information flow.   </a:t>
            </a:r>
          </a:p>
          <a:p>
            <a:pPr>
              <a:lnSpc>
                <a:spcPct val="150000"/>
              </a:lnSpc>
            </a:pPr>
            <a:endParaRPr lang="en-US" sz="2800" b="1"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94EDE4C-02D4-F009-D0E3-7BC529E5929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D8B2EA6-C090-8921-E5D9-6738B3C5029A}"/>
              </a:ext>
            </a:extLst>
          </p:cNvPr>
          <p:cNvSpPr>
            <a:spLocks noGrp="1"/>
          </p:cNvSpPr>
          <p:nvPr>
            <p:ph type="sldNum" sz="quarter" idx="12"/>
          </p:nvPr>
        </p:nvSpPr>
        <p:spPr/>
        <p:txBody>
          <a:bodyPr/>
          <a:lstStyle/>
          <a:p>
            <a:fld id="{7F537688-BEAE-4904-826F-1C1E0645A5D0}" type="slidenum">
              <a:rPr lang="en-US" sz="2000" smtClean="0"/>
              <a:t>178</a:t>
            </a:fld>
            <a:endParaRPr lang="en-US" sz="2000" dirty="0"/>
          </a:p>
        </p:txBody>
      </p:sp>
      <p:sp>
        <p:nvSpPr>
          <p:cNvPr id="7" name="TextBox 6">
            <a:extLst>
              <a:ext uri="{FF2B5EF4-FFF2-40B4-BE49-F238E27FC236}">
                <a16:creationId xmlns:a16="http://schemas.microsoft.com/office/drawing/2014/main" id="{72ADA2D0-6436-B598-56DA-10EBBD57B951}"/>
              </a:ext>
            </a:extLst>
          </p:cNvPr>
          <p:cNvSpPr txBox="1"/>
          <p:nvPr/>
        </p:nvSpPr>
        <p:spPr>
          <a:xfrm>
            <a:off x="1097280" y="5513292"/>
            <a:ext cx="10316961" cy="830997"/>
          </a:xfrm>
          <a:prstGeom prst="rect">
            <a:avLst/>
          </a:prstGeom>
          <a:noFill/>
        </p:spPr>
        <p:txBody>
          <a:bodyPr wrap="square">
            <a:spAutoFit/>
          </a:bodyPr>
          <a:lstStyle/>
          <a:p>
            <a:pPr algn="ctr"/>
            <a:r>
              <a:rPr lang="en-US" sz="2400" b="1" spc="65" dirty="0">
                <a:solidFill>
                  <a:srgbClr val="FFFFFF"/>
                </a:solidFill>
                <a:latin typeface="Bradley Hand ITC" panose="03070402050302030203" pitchFamily="66" charset="0"/>
                <a:cs typeface="Arial"/>
              </a:rPr>
              <a:t>This limitation is what has led the </a:t>
            </a:r>
            <a:r>
              <a:rPr lang="en-US" sz="2400" spc="65" dirty="0">
                <a:solidFill>
                  <a:srgbClr val="FFFFFF"/>
                </a:solidFill>
                <a:latin typeface="Bradley Hand ITC" panose="03070402050302030203" pitchFamily="66" charset="0"/>
                <a:cs typeface="Arial"/>
              </a:rPr>
              <a:t>ML community to embrace the Transformer architecture </a:t>
            </a:r>
            <a:r>
              <a:rPr lang="en-US" sz="2400" b="1" spc="65" dirty="0">
                <a:solidFill>
                  <a:srgbClr val="FFFFFF"/>
                </a:solidFill>
                <a:latin typeface="Bradley Hand ITC" panose="03070402050302030203" pitchFamily="66" charset="0"/>
                <a:cs typeface="Arial"/>
              </a:rPr>
              <a:t>for sequence-to-sequence problems</a:t>
            </a:r>
          </a:p>
        </p:txBody>
      </p:sp>
      <p:sp>
        <p:nvSpPr>
          <p:cNvPr id="8" name="TextBox 7">
            <a:extLst>
              <a:ext uri="{FF2B5EF4-FFF2-40B4-BE49-F238E27FC236}">
                <a16:creationId xmlns:a16="http://schemas.microsoft.com/office/drawing/2014/main" id="{2E5D845C-BBE2-6CB7-00FF-336CA432225F}"/>
              </a:ext>
            </a:extLst>
          </p:cNvPr>
          <p:cNvSpPr txBox="1"/>
          <p:nvPr/>
        </p:nvSpPr>
        <p:spPr>
          <a:xfrm>
            <a:off x="6231913" y="3552898"/>
            <a:ext cx="5139350" cy="923330"/>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Don’t get confused, and Transformers are a model, Attention is a component that can be used in any Neural Network like CNN. </a:t>
            </a:r>
          </a:p>
        </p:txBody>
      </p:sp>
    </p:spTree>
    <p:extLst>
      <p:ext uri="{BB962C8B-B14F-4D97-AF65-F5344CB8AC3E}">
        <p14:creationId xmlns:p14="http://schemas.microsoft.com/office/powerpoint/2010/main" val="3515814107"/>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3CCE966-C094-1BDA-427C-7FB2F930C3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5E13C2-0C90-702F-C503-C17E36FD52C4}"/>
              </a:ext>
            </a:extLst>
          </p:cNvPr>
          <p:cNvSpPr>
            <a:spLocks noGrp="1"/>
          </p:cNvSpPr>
          <p:nvPr>
            <p:ph type="title"/>
          </p:nvPr>
        </p:nvSpPr>
        <p:spPr/>
        <p:txBody>
          <a:bodyPr/>
          <a:lstStyle/>
          <a:p>
            <a:r>
              <a:rPr lang="en-US" dirty="0">
                <a:solidFill>
                  <a:srgbClr val="DD9C19"/>
                </a:solidFill>
                <a:latin typeface="Century Gothic" panose="020B0502020202020204" pitchFamily="34" charset="0"/>
              </a:rPr>
              <a:t>The Transformer</a:t>
            </a:r>
          </a:p>
        </p:txBody>
      </p:sp>
      <p:sp>
        <p:nvSpPr>
          <p:cNvPr id="3" name="Content Placeholder 2">
            <a:extLst>
              <a:ext uri="{FF2B5EF4-FFF2-40B4-BE49-F238E27FC236}">
                <a16:creationId xmlns:a16="http://schemas.microsoft.com/office/drawing/2014/main" id="{530417AD-7271-11CD-9C92-F08939286198}"/>
              </a:ext>
            </a:extLst>
          </p:cNvPr>
          <p:cNvSpPr>
            <a:spLocks noGrp="1"/>
          </p:cNvSpPr>
          <p:nvPr>
            <p:ph idx="1"/>
          </p:nvPr>
        </p:nvSpPr>
        <p:spPr>
          <a:xfrm>
            <a:off x="661957" y="1845732"/>
            <a:ext cx="10550526" cy="4402667"/>
          </a:xfrm>
        </p:spPr>
        <p:txBody>
          <a:bodyPr>
            <a:normAutofit fontScale="77500" lnSpcReduction="20000"/>
          </a:bodyPr>
          <a:lstStyle/>
          <a:p>
            <a:pPr marL="514350" indent="-514350">
              <a:lnSpc>
                <a:spcPct val="150000"/>
              </a:lnSpc>
              <a:buFont typeface="+mj-lt"/>
              <a:buAutoNum type="arabicPeriod"/>
            </a:pPr>
            <a:r>
              <a:rPr lang="en-US" sz="2800" dirty="0">
                <a:solidFill>
                  <a:schemeClr val="bg1"/>
                </a:solidFill>
                <a:latin typeface="Century Gothic" panose="020B0502020202020204" pitchFamily="34" charset="0"/>
              </a:rPr>
              <a:t>Starting in 2017, a new model architecture started overtaking recurrent neural networks across most natural language processing tasks: </a:t>
            </a:r>
            <a:r>
              <a:rPr lang="en-US" sz="2800" b="1" dirty="0">
                <a:solidFill>
                  <a:schemeClr val="bg1"/>
                </a:solidFill>
                <a:latin typeface="Century Gothic" panose="020B0502020202020204" pitchFamily="34" charset="0"/>
              </a:rPr>
              <a:t>the Transformer.</a:t>
            </a:r>
          </a:p>
          <a:p>
            <a:pPr marL="514350" indent="-514350">
              <a:lnSpc>
                <a:spcPct val="150000"/>
              </a:lnSpc>
              <a:buFont typeface="+mj-lt"/>
              <a:buAutoNum type="arabicPeriod"/>
            </a:pPr>
            <a:r>
              <a:rPr lang="en-US" sz="2800" dirty="0">
                <a:solidFill>
                  <a:schemeClr val="bg1"/>
                </a:solidFill>
                <a:latin typeface="Century Gothic" panose="020B0502020202020204" pitchFamily="34" charset="0"/>
              </a:rPr>
              <a:t> Transformers were introduced in the seminal paper </a:t>
            </a:r>
            <a:r>
              <a:rPr lang="en-US" sz="2800" b="1" dirty="0">
                <a:solidFill>
                  <a:schemeClr val="bg1"/>
                </a:solidFill>
                <a:latin typeface="Century Gothic" panose="020B0502020202020204" pitchFamily="34" charset="0"/>
              </a:rPr>
              <a:t>“Attention is all you need” </a:t>
            </a:r>
            <a:r>
              <a:rPr lang="en-US" sz="2800" dirty="0">
                <a:solidFill>
                  <a:schemeClr val="bg1"/>
                </a:solidFill>
                <a:latin typeface="Century Gothic" panose="020B0502020202020204" pitchFamily="34" charset="0"/>
              </a:rPr>
              <a:t>by Vaswani et al.</a:t>
            </a:r>
          </a:p>
          <a:p>
            <a:pPr marL="514350" indent="-514350">
              <a:lnSpc>
                <a:spcPct val="150000"/>
              </a:lnSpc>
              <a:buFont typeface="+mj-lt"/>
              <a:buAutoNum type="arabicPeriod"/>
            </a:pPr>
            <a:r>
              <a:rPr lang="en-US" sz="2800" dirty="0">
                <a:solidFill>
                  <a:schemeClr val="bg1"/>
                </a:solidFill>
                <a:latin typeface="Century Gothic" panose="020B0502020202020204" pitchFamily="34" charset="0"/>
              </a:rPr>
              <a:t> The gist of the paper is right there in the title: as it turned out, a simple mechanism called </a:t>
            </a:r>
            <a:r>
              <a:rPr lang="en-US" sz="2800" b="1" dirty="0">
                <a:solidFill>
                  <a:schemeClr val="bg1"/>
                </a:solidFill>
                <a:latin typeface="Century Gothic" panose="020B0502020202020204" pitchFamily="34" charset="0"/>
              </a:rPr>
              <a:t>“neural attention” </a:t>
            </a:r>
            <a:r>
              <a:rPr lang="en-US" sz="2800" dirty="0">
                <a:solidFill>
                  <a:schemeClr val="bg1"/>
                </a:solidFill>
                <a:latin typeface="Century Gothic" panose="020B0502020202020204" pitchFamily="34" charset="0"/>
              </a:rPr>
              <a:t>could be used to build powerful sequence models that didn’t feature any recurrent layers or convolution layers.</a:t>
            </a:r>
          </a:p>
        </p:txBody>
      </p:sp>
      <p:sp>
        <p:nvSpPr>
          <p:cNvPr id="5" name="Footer Placeholder 4">
            <a:extLst>
              <a:ext uri="{FF2B5EF4-FFF2-40B4-BE49-F238E27FC236}">
                <a16:creationId xmlns:a16="http://schemas.microsoft.com/office/drawing/2014/main" id="{E4758BC0-2E91-5F73-146E-023EFECCC26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D928AE2-50B8-E443-0E16-990EECE5151F}"/>
              </a:ext>
            </a:extLst>
          </p:cNvPr>
          <p:cNvSpPr>
            <a:spLocks noGrp="1"/>
          </p:cNvSpPr>
          <p:nvPr>
            <p:ph type="sldNum" sz="quarter" idx="12"/>
          </p:nvPr>
        </p:nvSpPr>
        <p:spPr/>
        <p:txBody>
          <a:bodyPr/>
          <a:lstStyle/>
          <a:p>
            <a:fld id="{7F537688-BEAE-4904-826F-1C1E0645A5D0}" type="slidenum">
              <a:rPr lang="en-US" sz="2000" smtClean="0"/>
              <a:t>179</a:t>
            </a:fld>
            <a:endParaRPr lang="en-US" sz="2000" dirty="0"/>
          </a:p>
        </p:txBody>
      </p:sp>
      <p:sp>
        <p:nvSpPr>
          <p:cNvPr id="4" name="TextBox 3">
            <a:extLst>
              <a:ext uri="{FF2B5EF4-FFF2-40B4-BE49-F238E27FC236}">
                <a16:creationId xmlns:a16="http://schemas.microsoft.com/office/drawing/2014/main" id="{649C9EF0-DE9B-BB73-7DE8-F5FC539F3944}"/>
              </a:ext>
            </a:extLst>
          </p:cNvPr>
          <p:cNvSpPr txBox="1"/>
          <p:nvPr/>
        </p:nvSpPr>
        <p:spPr>
          <a:xfrm>
            <a:off x="5334001" y="5707761"/>
            <a:ext cx="6562724" cy="646331"/>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Read the paper via this link: </a:t>
            </a:r>
            <a:r>
              <a:rPr lang="en-US" b="1" spc="65" dirty="0">
                <a:solidFill>
                  <a:srgbClr val="FFFFFF"/>
                </a:solidFill>
                <a:latin typeface="Bradley Hand ITC" panose="03070402050302030203" pitchFamily="66" charset="0"/>
                <a:cs typeface="Arial"/>
                <a:hlinkClick r:id="rId3"/>
              </a:rPr>
              <a:t>https://arxiv.org/abs/1706.03762</a:t>
            </a:r>
            <a:r>
              <a:rPr lang="en-US" b="1" spc="65" dirty="0">
                <a:solidFill>
                  <a:srgbClr val="FFFFFF"/>
                </a:solidFill>
                <a:latin typeface="Bradley Hand ITC" panose="03070402050302030203" pitchFamily="66" charset="0"/>
                <a:cs typeface="Arial"/>
              </a:rPr>
              <a:t>. or simply Google search</a:t>
            </a:r>
          </a:p>
        </p:txBody>
      </p:sp>
    </p:spTree>
    <p:extLst>
      <p:ext uri="{BB962C8B-B14F-4D97-AF65-F5344CB8AC3E}">
        <p14:creationId xmlns:p14="http://schemas.microsoft.com/office/powerpoint/2010/main" val="17445373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A36AB7F-B72F-FB29-02C2-B12EF5F719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0058F5-44C0-E5BE-3819-CBCAAA167A2C}"/>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F82E84AD-3779-E70C-4016-619A7CE8B06A}"/>
              </a:ext>
            </a:extLst>
          </p:cNvPr>
          <p:cNvSpPr>
            <a:spLocks noGrp="1"/>
          </p:cNvSpPr>
          <p:nvPr>
            <p:ph idx="1"/>
          </p:nvPr>
        </p:nvSpPr>
        <p:spPr>
          <a:xfrm>
            <a:off x="1097280" y="1562727"/>
            <a:ext cx="3941445" cy="706967"/>
          </a:xfrm>
        </p:spPr>
        <p:txBody>
          <a:bodyPr>
            <a:normAutofit/>
          </a:bodyPr>
          <a:lstStyle/>
          <a:p>
            <a:pPr>
              <a:lnSpc>
                <a:spcPct val="150000"/>
              </a:lnSpc>
            </a:pPr>
            <a:r>
              <a:rPr lang="en-US" sz="2400" b="1" spc="65" dirty="0">
                <a:solidFill>
                  <a:srgbClr val="FFFFFF"/>
                </a:solidFill>
                <a:latin typeface="Bradley Hand ITC" panose="03070402050302030203" pitchFamily="66" charset="0"/>
                <a:cs typeface="Arial"/>
              </a:rPr>
              <a:t>Neural networks?  How?</a:t>
            </a:r>
          </a:p>
        </p:txBody>
      </p:sp>
      <p:sp>
        <p:nvSpPr>
          <p:cNvPr id="5" name="Footer Placeholder 4">
            <a:extLst>
              <a:ext uri="{FF2B5EF4-FFF2-40B4-BE49-F238E27FC236}">
                <a16:creationId xmlns:a16="http://schemas.microsoft.com/office/drawing/2014/main" id="{6D6FFF66-94AD-97C8-F303-FD2158DC9A3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A0F355A-409A-0E1D-0D70-6D6405F33950}"/>
              </a:ext>
            </a:extLst>
          </p:cNvPr>
          <p:cNvSpPr>
            <a:spLocks noGrp="1"/>
          </p:cNvSpPr>
          <p:nvPr>
            <p:ph type="sldNum" sz="quarter" idx="12"/>
          </p:nvPr>
        </p:nvSpPr>
        <p:spPr/>
        <p:txBody>
          <a:bodyPr/>
          <a:lstStyle/>
          <a:p>
            <a:fld id="{7F537688-BEAE-4904-826F-1C1E0645A5D0}" type="slidenum">
              <a:rPr lang="en-US" sz="2000" smtClean="0"/>
              <a:t>18</a:t>
            </a:fld>
            <a:endParaRPr lang="en-US" sz="2000" dirty="0"/>
          </a:p>
        </p:txBody>
      </p:sp>
      <p:sp>
        <p:nvSpPr>
          <p:cNvPr id="7" name="AutoShape 2" descr="Handwritten Character Recognition Using Deep-Learning | Semantic Scholar">
            <a:extLst>
              <a:ext uri="{FF2B5EF4-FFF2-40B4-BE49-F238E27FC236}">
                <a16:creationId xmlns:a16="http://schemas.microsoft.com/office/drawing/2014/main" id="{A2F9E5BB-4BB4-6604-9981-E442970AE24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194" name="Picture 2" descr="Hand-written digit recognition using an artificial neural network ...">
            <a:extLst>
              <a:ext uri="{FF2B5EF4-FFF2-40B4-BE49-F238E27FC236}">
                <a16:creationId xmlns:a16="http://schemas.microsoft.com/office/drawing/2014/main" id="{1B95584C-C1C4-B2E9-E19A-DC7D49FAC3A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97" t="-278" r="297" b="9451"/>
          <a:stretch/>
        </p:blipFill>
        <p:spPr bwMode="auto">
          <a:xfrm>
            <a:off x="1097280" y="2269693"/>
            <a:ext cx="10560410" cy="3550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521243"/>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4F27CA1-5108-6FDA-92B7-CDF7DC2FB4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7FC18F-8FF5-2F7D-E2AC-424C58670F7C}"/>
              </a:ext>
            </a:extLst>
          </p:cNvPr>
          <p:cNvSpPr>
            <a:spLocks noGrp="1"/>
          </p:cNvSpPr>
          <p:nvPr>
            <p:ph type="title"/>
          </p:nvPr>
        </p:nvSpPr>
        <p:spPr/>
        <p:txBody>
          <a:bodyPr/>
          <a:lstStyle/>
          <a:p>
            <a:r>
              <a:rPr lang="en-US" dirty="0">
                <a:solidFill>
                  <a:srgbClr val="DD9C19"/>
                </a:solidFill>
                <a:latin typeface="Century Gothic" panose="020B0502020202020204" pitchFamily="34" charset="0"/>
              </a:rPr>
              <a:t>Transformers: Attention is All You Need</a:t>
            </a:r>
          </a:p>
        </p:txBody>
      </p:sp>
      <p:sp>
        <p:nvSpPr>
          <p:cNvPr id="3" name="Content Placeholder 2">
            <a:extLst>
              <a:ext uri="{FF2B5EF4-FFF2-40B4-BE49-F238E27FC236}">
                <a16:creationId xmlns:a16="http://schemas.microsoft.com/office/drawing/2014/main" id="{DB334EC2-155A-D269-56EE-8BD11CB97301}"/>
              </a:ext>
            </a:extLst>
          </p:cNvPr>
          <p:cNvSpPr>
            <a:spLocks noGrp="1"/>
          </p:cNvSpPr>
          <p:nvPr>
            <p:ph idx="1"/>
          </p:nvPr>
        </p:nvSpPr>
        <p:spPr>
          <a:xfrm>
            <a:off x="1097279" y="1845733"/>
            <a:ext cx="3746325" cy="4410211"/>
          </a:xfrm>
        </p:spPr>
        <p:txBody>
          <a:bodyPr>
            <a:normAutofit/>
          </a:bodyPr>
          <a:lstStyle/>
          <a:p>
            <a:pPr>
              <a:lnSpc>
                <a:spcPct val="150000"/>
              </a:lnSpc>
            </a:pPr>
            <a:r>
              <a:rPr lang="en-US" sz="2300" dirty="0">
                <a:solidFill>
                  <a:schemeClr val="bg1"/>
                </a:solidFill>
                <a:latin typeface="Century Gothic" panose="020B0502020202020204" pitchFamily="34" charset="0"/>
              </a:rPr>
              <a:t>So now, let’s redefine Transformers,</a:t>
            </a:r>
          </a:p>
          <a:p>
            <a:pPr>
              <a:lnSpc>
                <a:spcPct val="150000"/>
              </a:lnSpc>
            </a:pPr>
            <a:r>
              <a:rPr lang="en-US" sz="2300" b="1" dirty="0">
                <a:solidFill>
                  <a:schemeClr val="bg1"/>
                </a:solidFill>
                <a:latin typeface="Century Gothic" panose="020B0502020202020204" pitchFamily="34" charset="0"/>
              </a:rPr>
              <a:t>Transformers </a:t>
            </a:r>
            <a:r>
              <a:rPr lang="en-US" sz="2300" dirty="0">
                <a:solidFill>
                  <a:schemeClr val="bg1"/>
                </a:solidFill>
                <a:latin typeface="Century Gothic" panose="020B0502020202020204" pitchFamily="34" charset="0"/>
              </a:rPr>
              <a:t>is a type of </a:t>
            </a:r>
            <a:r>
              <a:rPr lang="en-US" sz="2300" b="1" dirty="0">
                <a:solidFill>
                  <a:schemeClr val="bg1"/>
                </a:solidFill>
                <a:latin typeface="Century Gothic" panose="020B0502020202020204" pitchFamily="34" charset="0"/>
              </a:rPr>
              <a:t>Neural Network </a:t>
            </a:r>
            <a:r>
              <a:rPr lang="en-US" sz="2300" dirty="0">
                <a:solidFill>
                  <a:schemeClr val="bg1"/>
                </a:solidFill>
                <a:latin typeface="Century Gothic" panose="020B0502020202020204" pitchFamily="34" charset="0"/>
              </a:rPr>
              <a:t>architecture</a:t>
            </a:r>
            <a:r>
              <a:rPr lang="en-US" sz="2300" b="1" dirty="0">
                <a:solidFill>
                  <a:schemeClr val="bg1"/>
                </a:solidFill>
                <a:latin typeface="Century Gothic" panose="020B0502020202020204" pitchFamily="34" charset="0"/>
              </a:rPr>
              <a:t> </a:t>
            </a:r>
            <a:r>
              <a:rPr lang="en-US" sz="2300" dirty="0">
                <a:solidFill>
                  <a:schemeClr val="bg1"/>
                </a:solidFill>
                <a:latin typeface="Century Gothic" panose="020B0502020202020204" pitchFamily="34" charset="0"/>
              </a:rPr>
              <a:t>that is built on </a:t>
            </a:r>
            <a:r>
              <a:rPr lang="en-US" sz="2300" b="1" dirty="0">
                <a:solidFill>
                  <a:schemeClr val="bg1"/>
                </a:solidFill>
                <a:latin typeface="Century Gothic" panose="020B0502020202020204" pitchFamily="34" charset="0"/>
              </a:rPr>
              <a:t>ATTENTION </a:t>
            </a:r>
            <a:r>
              <a:rPr lang="en-US" sz="2300" dirty="0">
                <a:solidFill>
                  <a:schemeClr val="bg1"/>
                </a:solidFill>
                <a:latin typeface="Century Gothic" panose="020B0502020202020204" pitchFamily="34" charset="0"/>
              </a:rPr>
              <a:t>as its foundational mechanism. </a:t>
            </a:r>
            <a:r>
              <a:rPr lang="en-US" sz="2300" dirty="0" err="1">
                <a:solidFill>
                  <a:schemeClr val="bg1"/>
                </a:solidFill>
                <a:latin typeface="Century Gothic" panose="020B0502020202020204" pitchFamily="34" charset="0"/>
              </a:rPr>
              <a:t>e.g</a:t>
            </a:r>
            <a:r>
              <a:rPr lang="en-US" sz="2300" dirty="0">
                <a:solidFill>
                  <a:schemeClr val="bg1"/>
                </a:solidFill>
                <a:latin typeface="Century Gothic" panose="020B0502020202020204" pitchFamily="34" charset="0"/>
              </a:rPr>
              <a:t> BERT, GPT.</a:t>
            </a:r>
          </a:p>
        </p:txBody>
      </p:sp>
      <p:sp>
        <p:nvSpPr>
          <p:cNvPr id="5" name="Footer Placeholder 4">
            <a:extLst>
              <a:ext uri="{FF2B5EF4-FFF2-40B4-BE49-F238E27FC236}">
                <a16:creationId xmlns:a16="http://schemas.microsoft.com/office/drawing/2014/main" id="{D82D20CD-B559-9B54-4AA4-6BEB479B04B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54D085B-58B1-F534-B521-D8620E0BC562}"/>
              </a:ext>
            </a:extLst>
          </p:cNvPr>
          <p:cNvSpPr>
            <a:spLocks noGrp="1"/>
          </p:cNvSpPr>
          <p:nvPr>
            <p:ph type="sldNum" sz="quarter" idx="12"/>
          </p:nvPr>
        </p:nvSpPr>
        <p:spPr/>
        <p:txBody>
          <a:bodyPr/>
          <a:lstStyle/>
          <a:p>
            <a:fld id="{7F537688-BEAE-4904-826F-1C1E0645A5D0}" type="slidenum">
              <a:rPr lang="en-US" sz="2000" smtClean="0"/>
              <a:t>180</a:t>
            </a:fld>
            <a:endParaRPr lang="en-US" sz="2000" dirty="0"/>
          </a:p>
        </p:txBody>
      </p:sp>
      <p:pic>
        <p:nvPicPr>
          <p:cNvPr id="10242" name="Picture 2" descr="Transformer Models: From Hype to Implementation » Artificial Intelligence -  MATLAB &amp; Simulink">
            <a:extLst>
              <a:ext uri="{FF2B5EF4-FFF2-40B4-BE49-F238E27FC236}">
                <a16:creationId xmlns:a16="http://schemas.microsoft.com/office/drawing/2014/main" id="{A59D5E6B-9A1A-F9E3-E29B-73F24819E0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94838" y="1833236"/>
            <a:ext cx="6973432" cy="4491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2950111"/>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8BBB772-4281-A8B0-58AA-3B43FF8826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8FDAF1-E982-353E-8540-A994EFD33F62}"/>
              </a:ext>
            </a:extLst>
          </p:cNvPr>
          <p:cNvSpPr>
            <a:spLocks noGrp="1"/>
          </p:cNvSpPr>
          <p:nvPr>
            <p:ph type="title"/>
          </p:nvPr>
        </p:nvSpPr>
        <p:spPr/>
        <p:txBody>
          <a:bodyPr/>
          <a:lstStyle/>
          <a:p>
            <a:r>
              <a:rPr lang="en-US" dirty="0">
                <a:solidFill>
                  <a:srgbClr val="DD9C19"/>
                </a:solidFill>
                <a:latin typeface="Century Gothic" panose="020B0502020202020204" pitchFamily="34" charset="0"/>
              </a:rPr>
              <a:t>Transformers: Attention is All You Need</a:t>
            </a:r>
          </a:p>
        </p:txBody>
      </p:sp>
      <p:sp>
        <p:nvSpPr>
          <p:cNvPr id="3" name="Content Placeholder 2">
            <a:extLst>
              <a:ext uri="{FF2B5EF4-FFF2-40B4-BE49-F238E27FC236}">
                <a16:creationId xmlns:a16="http://schemas.microsoft.com/office/drawing/2014/main" id="{8AE93E04-BCFE-4841-0A83-35B04B49F0B3}"/>
              </a:ext>
            </a:extLst>
          </p:cNvPr>
          <p:cNvSpPr>
            <a:spLocks noGrp="1"/>
          </p:cNvSpPr>
          <p:nvPr>
            <p:ph idx="1"/>
          </p:nvPr>
        </p:nvSpPr>
        <p:spPr>
          <a:xfrm>
            <a:off x="1097279" y="1845733"/>
            <a:ext cx="10058399" cy="4410211"/>
          </a:xfrm>
        </p:spPr>
        <p:txBody>
          <a:bodyPr>
            <a:normAutofit/>
          </a:bodyPr>
          <a:lstStyle/>
          <a:p>
            <a:pPr>
              <a:lnSpc>
                <a:spcPct val="150000"/>
              </a:lnSpc>
            </a:pPr>
            <a:r>
              <a:rPr lang="en-US" sz="2800" dirty="0">
                <a:solidFill>
                  <a:schemeClr val="bg1"/>
                </a:solidFill>
                <a:latin typeface="Century Gothic" panose="020B0502020202020204" pitchFamily="34" charset="0"/>
              </a:rPr>
              <a:t>Transformers are a revolutionary type of </a:t>
            </a:r>
            <a:r>
              <a:rPr lang="en-US" sz="2800" b="1" dirty="0">
                <a:solidFill>
                  <a:schemeClr val="bg1"/>
                </a:solidFill>
                <a:latin typeface="Century Gothic" panose="020B0502020202020204" pitchFamily="34" charset="0"/>
              </a:rPr>
              <a:t>neural network </a:t>
            </a:r>
            <a:r>
              <a:rPr lang="en-US" sz="2800" dirty="0">
                <a:solidFill>
                  <a:schemeClr val="bg1"/>
                </a:solidFill>
                <a:latin typeface="Century Gothic" panose="020B0502020202020204" pitchFamily="34" charset="0"/>
              </a:rPr>
              <a:t>that rely entirely on something called </a:t>
            </a:r>
            <a:r>
              <a:rPr lang="en-US" sz="2800" b="1" dirty="0">
                <a:solidFill>
                  <a:schemeClr val="bg1"/>
                </a:solidFill>
                <a:latin typeface="Century Gothic" panose="020B0502020202020204" pitchFamily="34" charset="0"/>
              </a:rPr>
              <a:t>attention</a:t>
            </a:r>
            <a:r>
              <a:rPr lang="en-US" sz="2800" dirty="0">
                <a:solidFill>
                  <a:schemeClr val="bg1"/>
                </a:solidFill>
                <a:latin typeface="Century Gothic" panose="020B0502020202020204" pitchFamily="34" charset="0"/>
              </a:rPr>
              <a:t>. </a:t>
            </a:r>
          </a:p>
          <a:p>
            <a:pPr>
              <a:lnSpc>
                <a:spcPct val="150000"/>
              </a:lnSpc>
            </a:pPr>
            <a:r>
              <a:rPr lang="en-US" sz="2800" b="1" dirty="0">
                <a:solidFill>
                  <a:schemeClr val="bg1"/>
                </a:solidFill>
                <a:latin typeface="Century Gothic" panose="020B0502020202020204" pitchFamily="34" charset="0"/>
              </a:rPr>
              <a:t>Transformers</a:t>
            </a:r>
            <a:r>
              <a:rPr lang="en-US" sz="2800" dirty="0">
                <a:solidFill>
                  <a:schemeClr val="bg1"/>
                </a:solidFill>
                <a:latin typeface="Century Gothic" panose="020B0502020202020204" pitchFamily="34" charset="0"/>
              </a:rPr>
              <a:t> are based entirely on </a:t>
            </a:r>
            <a:r>
              <a:rPr lang="en-US" sz="2800" b="1" dirty="0">
                <a:solidFill>
                  <a:schemeClr val="bg1"/>
                </a:solidFill>
                <a:latin typeface="Century Gothic" panose="020B0502020202020204" pitchFamily="34" charset="0"/>
              </a:rPr>
              <a:t>attention mechanisms</a:t>
            </a:r>
            <a:r>
              <a:rPr lang="en-US" sz="2800" dirty="0">
                <a:solidFill>
                  <a:schemeClr val="bg1"/>
                </a:solidFill>
                <a:latin typeface="Century Gothic" panose="020B0502020202020204" pitchFamily="34" charset="0"/>
              </a:rPr>
              <a:t>, eliminating </a:t>
            </a:r>
            <a:r>
              <a:rPr lang="en-US" sz="2800" b="1" dirty="0">
                <a:solidFill>
                  <a:schemeClr val="bg1"/>
                </a:solidFill>
                <a:latin typeface="Century Gothic" panose="020B0502020202020204" pitchFamily="34" charset="0"/>
              </a:rPr>
              <a:t>recurrence </a:t>
            </a:r>
            <a:r>
              <a:rPr lang="en-US" sz="2800" dirty="0">
                <a:solidFill>
                  <a:schemeClr val="bg1"/>
                </a:solidFill>
                <a:latin typeface="Century Gothic" panose="020B0502020202020204" pitchFamily="34" charset="0"/>
              </a:rPr>
              <a:t>like in RNN.</a:t>
            </a:r>
          </a:p>
          <a:p>
            <a:pPr>
              <a:lnSpc>
                <a:spcPct val="150000"/>
              </a:lnSpc>
            </a:pPr>
            <a:r>
              <a:rPr lang="en-US" sz="2800" dirty="0">
                <a:solidFill>
                  <a:schemeClr val="bg1"/>
                </a:solidFill>
                <a:latin typeface="Century Gothic" panose="020B0502020202020204" pitchFamily="34" charset="0"/>
              </a:rPr>
              <a:t>Unlike RNN that analyze words one by one, </a:t>
            </a:r>
            <a:r>
              <a:rPr lang="en-US" sz="2800" b="1" dirty="0">
                <a:solidFill>
                  <a:schemeClr val="bg1"/>
                </a:solidFill>
                <a:latin typeface="Century Gothic" panose="020B0502020202020204" pitchFamily="34" charset="0"/>
              </a:rPr>
              <a:t>Transformers</a:t>
            </a:r>
            <a:r>
              <a:rPr lang="en-US" sz="2800" dirty="0">
                <a:solidFill>
                  <a:schemeClr val="bg1"/>
                </a:solidFill>
                <a:latin typeface="Century Gothic" panose="020B0502020202020204" pitchFamily="34" charset="0"/>
              </a:rPr>
              <a:t> read all the words at the same time.</a:t>
            </a:r>
          </a:p>
        </p:txBody>
      </p:sp>
      <p:sp>
        <p:nvSpPr>
          <p:cNvPr id="5" name="Footer Placeholder 4">
            <a:extLst>
              <a:ext uri="{FF2B5EF4-FFF2-40B4-BE49-F238E27FC236}">
                <a16:creationId xmlns:a16="http://schemas.microsoft.com/office/drawing/2014/main" id="{9E03758B-638A-07B7-B93E-70BCBE65DA5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76F0152-6A39-4BDA-CC13-64FFB6826BCB}"/>
              </a:ext>
            </a:extLst>
          </p:cNvPr>
          <p:cNvSpPr>
            <a:spLocks noGrp="1"/>
          </p:cNvSpPr>
          <p:nvPr>
            <p:ph type="sldNum" sz="quarter" idx="12"/>
          </p:nvPr>
        </p:nvSpPr>
        <p:spPr/>
        <p:txBody>
          <a:bodyPr/>
          <a:lstStyle/>
          <a:p>
            <a:fld id="{7F537688-BEAE-4904-826F-1C1E0645A5D0}" type="slidenum">
              <a:rPr lang="en-US" sz="2000" smtClean="0"/>
              <a:t>181</a:t>
            </a:fld>
            <a:endParaRPr lang="en-US" sz="2000" dirty="0"/>
          </a:p>
        </p:txBody>
      </p:sp>
      <p:sp>
        <p:nvSpPr>
          <p:cNvPr id="4" name="TextBox 3">
            <a:extLst>
              <a:ext uri="{FF2B5EF4-FFF2-40B4-BE49-F238E27FC236}">
                <a16:creationId xmlns:a16="http://schemas.microsoft.com/office/drawing/2014/main" id="{4279C54A-F248-37CC-AFA1-0F0DAF31D6F8}"/>
              </a:ext>
            </a:extLst>
          </p:cNvPr>
          <p:cNvSpPr txBox="1"/>
          <p:nvPr/>
        </p:nvSpPr>
        <p:spPr>
          <a:xfrm>
            <a:off x="7496269" y="5803867"/>
            <a:ext cx="4267895" cy="369332"/>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Time to now explain Attention better</a:t>
            </a:r>
          </a:p>
        </p:txBody>
      </p:sp>
    </p:spTree>
    <p:extLst>
      <p:ext uri="{BB962C8B-B14F-4D97-AF65-F5344CB8AC3E}">
        <p14:creationId xmlns:p14="http://schemas.microsoft.com/office/powerpoint/2010/main" val="4251036738"/>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DD1F078-35F3-2164-E5E4-6B20039179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4A04DE-4E1A-ED19-3A11-56D47EA41F67}"/>
              </a:ext>
            </a:extLst>
          </p:cNvPr>
          <p:cNvSpPr>
            <a:spLocks noGrp="1"/>
          </p:cNvSpPr>
          <p:nvPr>
            <p:ph type="title"/>
          </p:nvPr>
        </p:nvSpPr>
        <p:spPr/>
        <p:txBody>
          <a:bodyPr/>
          <a:lstStyle/>
          <a:p>
            <a:r>
              <a:rPr lang="en-US" dirty="0">
                <a:solidFill>
                  <a:srgbClr val="DD9C19"/>
                </a:solidFill>
                <a:latin typeface="Century Gothic" panose="020B0502020202020204" pitchFamily="34" charset="0"/>
              </a:rPr>
              <a:t>Attention</a:t>
            </a:r>
          </a:p>
        </p:txBody>
      </p:sp>
      <p:sp>
        <p:nvSpPr>
          <p:cNvPr id="3" name="Content Placeholder 2">
            <a:extLst>
              <a:ext uri="{FF2B5EF4-FFF2-40B4-BE49-F238E27FC236}">
                <a16:creationId xmlns:a16="http://schemas.microsoft.com/office/drawing/2014/main" id="{E23B1D07-26ED-0CBC-A157-D70AE81177AC}"/>
              </a:ext>
            </a:extLst>
          </p:cNvPr>
          <p:cNvSpPr>
            <a:spLocks noGrp="1"/>
          </p:cNvSpPr>
          <p:nvPr>
            <p:ph idx="1"/>
          </p:nvPr>
        </p:nvSpPr>
        <p:spPr>
          <a:xfrm>
            <a:off x="1097279" y="1845733"/>
            <a:ext cx="10058399" cy="4410211"/>
          </a:xfrm>
        </p:spPr>
        <p:txBody>
          <a:bodyPr>
            <a:normAutofit fontScale="92500" lnSpcReduction="10000"/>
          </a:bodyPr>
          <a:lstStyle/>
          <a:p>
            <a:pPr>
              <a:lnSpc>
                <a:spcPct val="150000"/>
              </a:lnSpc>
            </a:pPr>
            <a:r>
              <a:rPr lang="en-US" sz="2800" dirty="0">
                <a:solidFill>
                  <a:schemeClr val="bg1"/>
                </a:solidFill>
                <a:latin typeface="Century Gothic" panose="020B0502020202020204" pitchFamily="34" charset="0"/>
              </a:rPr>
              <a:t>Attention is a technique that allows a neural network to focus on specific parts of an input sequence when processing it.  </a:t>
            </a:r>
          </a:p>
          <a:p>
            <a:pPr>
              <a:lnSpc>
                <a:spcPct val="150000"/>
              </a:lnSpc>
            </a:pPr>
            <a:r>
              <a:rPr lang="en-US" sz="2800" dirty="0">
                <a:solidFill>
                  <a:schemeClr val="bg1"/>
                </a:solidFill>
                <a:latin typeface="Century Gothic" panose="020B0502020202020204" pitchFamily="34" charset="0"/>
              </a:rPr>
              <a:t>They enable the model to weigh the importance of different input elements, giving more "</a:t>
            </a:r>
            <a:r>
              <a:rPr lang="en-US" sz="2800" b="1" dirty="0">
                <a:solidFill>
                  <a:schemeClr val="bg1"/>
                </a:solidFill>
                <a:latin typeface="Century Gothic" panose="020B0502020202020204" pitchFamily="34" charset="0"/>
              </a:rPr>
              <a:t>attention</a:t>
            </a:r>
            <a:r>
              <a:rPr lang="en-US" sz="2800" dirty="0">
                <a:solidFill>
                  <a:schemeClr val="bg1"/>
                </a:solidFill>
                <a:latin typeface="Century Gothic" panose="020B0502020202020204" pitchFamily="34" charset="0"/>
              </a:rPr>
              <a:t>" to the most relevant ones.</a:t>
            </a:r>
          </a:p>
          <a:p>
            <a:pPr>
              <a:lnSpc>
                <a:spcPct val="150000"/>
              </a:lnSpc>
            </a:pPr>
            <a:r>
              <a:rPr lang="en-US" sz="2800" dirty="0">
                <a:solidFill>
                  <a:schemeClr val="bg1"/>
                </a:solidFill>
                <a:latin typeface="Century Gothic" panose="020B0502020202020204" pitchFamily="34" charset="0"/>
              </a:rPr>
              <a:t>Think of it as a way for the model to selectively focus on the most important information.</a:t>
            </a:r>
          </a:p>
        </p:txBody>
      </p:sp>
      <p:sp>
        <p:nvSpPr>
          <p:cNvPr id="5" name="Footer Placeholder 4">
            <a:extLst>
              <a:ext uri="{FF2B5EF4-FFF2-40B4-BE49-F238E27FC236}">
                <a16:creationId xmlns:a16="http://schemas.microsoft.com/office/drawing/2014/main" id="{2150C131-FD3B-D8AF-2BC5-8A8EE4BA714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82CB3E0-9613-8F1F-75D1-8DE3C699E31E}"/>
              </a:ext>
            </a:extLst>
          </p:cNvPr>
          <p:cNvSpPr>
            <a:spLocks noGrp="1"/>
          </p:cNvSpPr>
          <p:nvPr>
            <p:ph type="sldNum" sz="quarter" idx="12"/>
          </p:nvPr>
        </p:nvSpPr>
        <p:spPr/>
        <p:txBody>
          <a:bodyPr/>
          <a:lstStyle/>
          <a:p>
            <a:fld id="{7F537688-BEAE-4904-826F-1C1E0645A5D0}" type="slidenum">
              <a:rPr lang="en-US" sz="2000" smtClean="0"/>
              <a:t>182</a:t>
            </a:fld>
            <a:endParaRPr lang="en-US" sz="2000" dirty="0"/>
          </a:p>
        </p:txBody>
      </p:sp>
    </p:spTree>
    <p:extLst>
      <p:ext uri="{BB962C8B-B14F-4D97-AF65-F5344CB8AC3E}">
        <p14:creationId xmlns:p14="http://schemas.microsoft.com/office/powerpoint/2010/main" val="1419243136"/>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2E869C6-9CEC-C476-7FDD-17DBD2C853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FAA3A8-FD15-8E05-5F37-9C46690B88D1}"/>
              </a:ext>
            </a:extLst>
          </p:cNvPr>
          <p:cNvSpPr>
            <a:spLocks noGrp="1"/>
          </p:cNvSpPr>
          <p:nvPr>
            <p:ph type="title"/>
          </p:nvPr>
        </p:nvSpPr>
        <p:spPr/>
        <p:txBody>
          <a:bodyPr/>
          <a:lstStyle/>
          <a:p>
            <a:r>
              <a:rPr lang="en-US" dirty="0">
                <a:solidFill>
                  <a:srgbClr val="DD9C19"/>
                </a:solidFill>
                <a:latin typeface="Century Gothic" panose="020B0502020202020204" pitchFamily="34" charset="0"/>
              </a:rPr>
              <a:t>Attention</a:t>
            </a:r>
          </a:p>
        </p:txBody>
      </p:sp>
      <p:sp>
        <p:nvSpPr>
          <p:cNvPr id="3" name="Content Placeholder 2">
            <a:extLst>
              <a:ext uri="{FF2B5EF4-FFF2-40B4-BE49-F238E27FC236}">
                <a16:creationId xmlns:a16="http://schemas.microsoft.com/office/drawing/2014/main" id="{F9D347FA-D76C-BBFA-30D9-D706E9FD9A1E}"/>
              </a:ext>
            </a:extLst>
          </p:cNvPr>
          <p:cNvSpPr>
            <a:spLocks noGrp="1"/>
          </p:cNvSpPr>
          <p:nvPr>
            <p:ph idx="1"/>
          </p:nvPr>
        </p:nvSpPr>
        <p:spPr>
          <a:xfrm>
            <a:off x="306704" y="1845734"/>
            <a:ext cx="7323773" cy="3059642"/>
          </a:xfrm>
        </p:spPr>
        <p:txBody>
          <a:bodyPr>
            <a:normAutofit fontScale="92500"/>
          </a:bodyPr>
          <a:lstStyle/>
          <a:p>
            <a:pPr>
              <a:lnSpc>
                <a:spcPct val="150000"/>
              </a:lnSpc>
            </a:pPr>
            <a:r>
              <a:rPr lang="en-US" sz="2400" dirty="0">
                <a:solidFill>
                  <a:schemeClr val="bg1"/>
                </a:solidFill>
                <a:latin typeface="Century Gothic" panose="020B0502020202020204" pitchFamily="34" charset="0"/>
              </a:rPr>
              <a:t>Attention (or Neural Attention) is a simple yet powerful idea, Because not all input information seen by a model is equally important to the task at hand, so models should “pay more attention” to some features and “pay less attention” to other features.</a:t>
            </a:r>
          </a:p>
        </p:txBody>
      </p:sp>
      <p:sp>
        <p:nvSpPr>
          <p:cNvPr id="5" name="Footer Placeholder 4">
            <a:extLst>
              <a:ext uri="{FF2B5EF4-FFF2-40B4-BE49-F238E27FC236}">
                <a16:creationId xmlns:a16="http://schemas.microsoft.com/office/drawing/2014/main" id="{91C8DBDD-C864-1A01-7894-11736AA25D9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31C4F55-A2F1-0FE2-461A-9EC27B6CEA31}"/>
              </a:ext>
            </a:extLst>
          </p:cNvPr>
          <p:cNvSpPr>
            <a:spLocks noGrp="1"/>
          </p:cNvSpPr>
          <p:nvPr>
            <p:ph type="sldNum" sz="quarter" idx="12"/>
          </p:nvPr>
        </p:nvSpPr>
        <p:spPr/>
        <p:txBody>
          <a:bodyPr/>
          <a:lstStyle/>
          <a:p>
            <a:fld id="{7F537688-BEAE-4904-826F-1C1E0645A5D0}" type="slidenum">
              <a:rPr lang="en-US" sz="2000" smtClean="0"/>
              <a:t>183</a:t>
            </a:fld>
            <a:endParaRPr lang="en-US" sz="2000" dirty="0"/>
          </a:p>
        </p:txBody>
      </p:sp>
      <p:sp>
        <p:nvSpPr>
          <p:cNvPr id="4" name="TextBox 3">
            <a:extLst>
              <a:ext uri="{FF2B5EF4-FFF2-40B4-BE49-F238E27FC236}">
                <a16:creationId xmlns:a16="http://schemas.microsoft.com/office/drawing/2014/main" id="{1A010A2D-712F-BA52-C7D3-5B4B15135F4D}"/>
              </a:ext>
            </a:extLst>
          </p:cNvPr>
          <p:cNvSpPr txBox="1"/>
          <p:nvPr/>
        </p:nvSpPr>
        <p:spPr>
          <a:xfrm>
            <a:off x="306704" y="4579026"/>
            <a:ext cx="7069456" cy="163121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idea looks similar to that of Max pooling in CNN, Max pooling in convnets looks at a pool of features in a spatial region and selects just one feature to keep. </a:t>
            </a:r>
          </a:p>
          <a:p>
            <a:pPr algn="ctr"/>
            <a:r>
              <a:rPr lang="en-US" sz="2000" b="1" spc="65" dirty="0">
                <a:solidFill>
                  <a:srgbClr val="FFFFFF"/>
                </a:solidFill>
                <a:latin typeface="Bradley Hand ITC" panose="03070402050302030203" pitchFamily="66" charset="0"/>
                <a:cs typeface="Arial"/>
              </a:rPr>
              <a:t>That’s an “all or nothing” form of attention:</a:t>
            </a:r>
          </a:p>
          <a:p>
            <a:pPr algn="ctr"/>
            <a:r>
              <a:rPr lang="en-US" sz="2000" b="1" spc="65" dirty="0">
                <a:solidFill>
                  <a:srgbClr val="FFFFFF"/>
                </a:solidFill>
                <a:latin typeface="Bradley Hand ITC" panose="03070402050302030203" pitchFamily="66" charset="0"/>
                <a:cs typeface="Arial"/>
              </a:rPr>
              <a:t>keep the most important feature and discard the rest</a:t>
            </a:r>
          </a:p>
        </p:txBody>
      </p:sp>
      <p:grpSp>
        <p:nvGrpSpPr>
          <p:cNvPr id="11" name="Group 10">
            <a:extLst>
              <a:ext uri="{FF2B5EF4-FFF2-40B4-BE49-F238E27FC236}">
                <a16:creationId xmlns:a16="http://schemas.microsoft.com/office/drawing/2014/main" id="{B1BCE03E-420A-181E-96B3-EFAEF4E28F26}"/>
              </a:ext>
            </a:extLst>
          </p:cNvPr>
          <p:cNvGrpSpPr/>
          <p:nvPr/>
        </p:nvGrpSpPr>
        <p:grpSpPr>
          <a:xfrm>
            <a:off x="7791450" y="1924277"/>
            <a:ext cx="4026591" cy="4330473"/>
            <a:chOff x="7982874" y="1962377"/>
            <a:chExt cx="3835167" cy="4009173"/>
          </a:xfrm>
        </p:grpSpPr>
        <p:pic>
          <p:nvPicPr>
            <p:cNvPr id="8" name="Picture 7">
              <a:extLst>
                <a:ext uri="{FF2B5EF4-FFF2-40B4-BE49-F238E27FC236}">
                  <a16:creationId xmlns:a16="http://schemas.microsoft.com/office/drawing/2014/main" id="{9FDF88C8-2B00-C05F-B7D3-7664FB4305CC}"/>
                </a:ext>
              </a:extLst>
            </p:cNvPr>
            <p:cNvPicPr>
              <a:picLocks noChangeAspect="1"/>
            </p:cNvPicPr>
            <p:nvPr/>
          </p:nvPicPr>
          <p:blipFill>
            <a:blip r:embed="rId2"/>
            <a:srcRect l="21797" t="19305" r="37031" b="4179"/>
            <a:stretch/>
          </p:blipFill>
          <p:spPr>
            <a:xfrm>
              <a:off x="7982874" y="1962377"/>
              <a:ext cx="3835167" cy="4009173"/>
            </a:xfrm>
            <a:prstGeom prst="rect">
              <a:avLst/>
            </a:prstGeom>
          </p:spPr>
        </p:pic>
        <p:sp>
          <p:nvSpPr>
            <p:cNvPr id="9" name="Rectangle 8">
              <a:extLst>
                <a:ext uri="{FF2B5EF4-FFF2-40B4-BE49-F238E27FC236}">
                  <a16:creationId xmlns:a16="http://schemas.microsoft.com/office/drawing/2014/main" id="{6EA78A6D-2BAA-6307-B907-1E5C3409D947}"/>
                </a:ext>
              </a:extLst>
            </p:cNvPr>
            <p:cNvSpPr/>
            <p:nvPr/>
          </p:nvSpPr>
          <p:spPr>
            <a:xfrm>
              <a:off x="9887758" y="5175250"/>
              <a:ext cx="1923242" cy="7747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92897254"/>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0367FCD-603B-5C19-838F-3DDDCC25D7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5E8873-768A-EC44-3DD6-3B23E5927D5C}"/>
              </a:ext>
            </a:extLst>
          </p:cNvPr>
          <p:cNvSpPr>
            <a:spLocks noGrp="1"/>
          </p:cNvSpPr>
          <p:nvPr>
            <p:ph type="title"/>
          </p:nvPr>
        </p:nvSpPr>
        <p:spPr/>
        <p:txBody>
          <a:bodyPr/>
          <a:lstStyle/>
          <a:p>
            <a:r>
              <a:rPr lang="en-US" dirty="0">
                <a:solidFill>
                  <a:srgbClr val="DD9C19"/>
                </a:solidFill>
                <a:latin typeface="Century Gothic" panose="020B0502020202020204" pitchFamily="34" charset="0"/>
              </a:rPr>
              <a:t>Attention</a:t>
            </a:r>
          </a:p>
        </p:txBody>
      </p:sp>
      <p:sp>
        <p:nvSpPr>
          <p:cNvPr id="3" name="Content Placeholder 2">
            <a:extLst>
              <a:ext uri="{FF2B5EF4-FFF2-40B4-BE49-F238E27FC236}">
                <a16:creationId xmlns:a16="http://schemas.microsoft.com/office/drawing/2014/main" id="{114F7B98-18DD-14E7-5365-AAE42C4A885A}"/>
              </a:ext>
            </a:extLst>
          </p:cNvPr>
          <p:cNvSpPr>
            <a:spLocks noGrp="1"/>
          </p:cNvSpPr>
          <p:nvPr>
            <p:ph idx="1"/>
          </p:nvPr>
        </p:nvSpPr>
        <p:spPr>
          <a:xfrm>
            <a:off x="306704" y="1845734"/>
            <a:ext cx="4674599" cy="4224140"/>
          </a:xfrm>
        </p:spPr>
        <p:txBody>
          <a:bodyPr>
            <a:normAutofit/>
          </a:bodyPr>
          <a:lstStyle/>
          <a:p>
            <a:pPr>
              <a:lnSpc>
                <a:spcPct val="150000"/>
              </a:lnSpc>
            </a:pPr>
            <a:r>
              <a:rPr lang="en-US" sz="2400" dirty="0">
                <a:solidFill>
                  <a:schemeClr val="bg1"/>
                </a:solidFill>
                <a:latin typeface="Century Gothic" panose="020B0502020202020204" pitchFamily="34" charset="0"/>
              </a:rPr>
              <a:t>Because not all input information seen by a model is equally important to the task at hand, so models should “pay more attention” to some features and “pay less attention” to other features.</a:t>
            </a:r>
          </a:p>
        </p:txBody>
      </p:sp>
      <p:sp>
        <p:nvSpPr>
          <p:cNvPr id="5" name="Footer Placeholder 4">
            <a:extLst>
              <a:ext uri="{FF2B5EF4-FFF2-40B4-BE49-F238E27FC236}">
                <a16:creationId xmlns:a16="http://schemas.microsoft.com/office/drawing/2014/main" id="{4D791BFC-8BAD-7205-C279-A4F9DC4BD13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9F4C3E-B947-DA14-84A3-CF45CCB72AEA}"/>
              </a:ext>
            </a:extLst>
          </p:cNvPr>
          <p:cNvSpPr>
            <a:spLocks noGrp="1"/>
          </p:cNvSpPr>
          <p:nvPr>
            <p:ph type="sldNum" sz="quarter" idx="12"/>
          </p:nvPr>
        </p:nvSpPr>
        <p:spPr/>
        <p:txBody>
          <a:bodyPr/>
          <a:lstStyle/>
          <a:p>
            <a:fld id="{7F537688-BEAE-4904-826F-1C1E0645A5D0}" type="slidenum">
              <a:rPr lang="en-US" sz="2000" smtClean="0"/>
              <a:t>184</a:t>
            </a:fld>
            <a:endParaRPr lang="en-US" sz="2000" dirty="0"/>
          </a:p>
        </p:txBody>
      </p:sp>
      <p:grpSp>
        <p:nvGrpSpPr>
          <p:cNvPr id="11" name="Group 10">
            <a:extLst>
              <a:ext uri="{FF2B5EF4-FFF2-40B4-BE49-F238E27FC236}">
                <a16:creationId xmlns:a16="http://schemas.microsoft.com/office/drawing/2014/main" id="{164B11D3-9FD0-F0D7-E074-8700A0FB3CD8}"/>
              </a:ext>
            </a:extLst>
          </p:cNvPr>
          <p:cNvGrpSpPr/>
          <p:nvPr/>
        </p:nvGrpSpPr>
        <p:grpSpPr>
          <a:xfrm>
            <a:off x="5164184" y="286603"/>
            <a:ext cx="6653858" cy="5968147"/>
            <a:chOff x="7982874" y="1962377"/>
            <a:chExt cx="3835167" cy="4009173"/>
          </a:xfrm>
        </p:grpSpPr>
        <p:pic>
          <p:nvPicPr>
            <p:cNvPr id="8" name="Picture 7">
              <a:extLst>
                <a:ext uri="{FF2B5EF4-FFF2-40B4-BE49-F238E27FC236}">
                  <a16:creationId xmlns:a16="http://schemas.microsoft.com/office/drawing/2014/main" id="{C8A5C1EC-FB4C-0246-68FC-2F81F362EB13}"/>
                </a:ext>
              </a:extLst>
            </p:cNvPr>
            <p:cNvPicPr>
              <a:picLocks noChangeAspect="1"/>
            </p:cNvPicPr>
            <p:nvPr/>
          </p:nvPicPr>
          <p:blipFill>
            <a:blip r:embed="rId2"/>
            <a:srcRect l="21797" t="19305" r="37031" b="4179"/>
            <a:stretch/>
          </p:blipFill>
          <p:spPr>
            <a:xfrm>
              <a:off x="7982874" y="1962377"/>
              <a:ext cx="3835167" cy="4009173"/>
            </a:xfrm>
            <a:prstGeom prst="rect">
              <a:avLst/>
            </a:prstGeom>
          </p:spPr>
        </p:pic>
        <p:sp>
          <p:nvSpPr>
            <p:cNvPr id="9" name="Rectangle 8">
              <a:extLst>
                <a:ext uri="{FF2B5EF4-FFF2-40B4-BE49-F238E27FC236}">
                  <a16:creationId xmlns:a16="http://schemas.microsoft.com/office/drawing/2014/main" id="{8AC96928-9056-C12C-0641-D2B37C8D6E84}"/>
                </a:ext>
              </a:extLst>
            </p:cNvPr>
            <p:cNvSpPr/>
            <p:nvPr/>
          </p:nvSpPr>
          <p:spPr>
            <a:xfrm>
              <a:off x="9887758" y="5175250"/>
              <a:ext cx="1923242" cy="7747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52450128"/>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9A256AD-D84D-358F-16FA-FCAE994420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17A08B-A09D-6727-920A-FBC87CAE53C0}"/>
              </a:ext>
            </a:extLst>
          </p:cNvPr>
          <p:cNvSpPr>
            <a:spLocks noGrp="1"/>
          </p:cNvSpPr>
          <p:nvPr>
            <p:ph type="title"/>
          </p:nvPr>
        </p:nvSpPr>
        <p:spPr/>
        <p:txBody>
          <a:bodyPr/>
          <a:lstStyle/>
          <a:p>
            <a:r>
              <a:rPr lang="en-US" dirty="0">
                <a:solidFill>
                  <a:srgbClr val="DD9C19"/>
                </a:solidFill>
                <a:latin typeface="Century Gothic" panose="020B0502020202020204" pitchFamily="34" charset="0"/>
              </a:rPr>
              <a:t>Attention</a:t>
            </a:r>
          </a:p>
        </p:txBody>
      </p:sp>
      <p:sp>
        <p:nvSpPr>
          <p:cNvPr id="3" name="Content Placeholder 2">
            <a:extLst>
              <a:ext uri="{FF2B5EF4-FFF2-40B4-BE49-F238E27FC236}">
                <a16:creationId xmlns:a16="http://schemas.microsoft.com/office/drawing/2014/main" id="{884A6148-508B-074B-62D8-5E05E41E96F6}"/>
              </a:ext>
            </a:extLst>
          </p:cNvPr>
          <p:cNvSpPr>
            <a:spLocks noGrp="1"/>
          </p:cNvSpPr>
          <p:nvPr>
            <p:ph idx="1"/>
          </p:nvPr>
        </p:nvSpPr>
        <p:spPr>
          <a:xfrm>
            <a:off x="323169" y="1802191"/>
            <a:ext cx="11545662" cy="4224140"/>
          </a:xfrm>
        </p:spPr>
        <p:txBody>
          <a:bodyPr>
            <a:normAutofit/>
          </a:bodyPr>
          <a:lstStyle/>
          <a:p>
            <a:pPr>
              <a:lnSpc>
                <a:spcPct val="150000"/>
              </a:lnSpc>
            </a:pPr>
            <a:r>
              <a:rPr lang="en-US" sz="2400" dirty="0">
                <a:solidFill>
                  <a:schemeClr val="bg1"/>
                </a:solidFill>
                <a:latin typeface="Century Gothic" panose="020B0502020202020204" pitchFamily="34" charset="0"/>
              </a:rPr>
              <a:t>Let’s consider an example sentence: </a:t>
            </a:r>
          </a:p>
          <a:p>
            <a:pPr>
              <a:lnSpc>
                <a:spcPct val="150000"/>
              </a:lnSpc>
            </a:pPr>
            <a:r>
              <a:rPr lang="en-US" sz="2400" b="1" dirty="0">
                <a:solidFill>
                  <a:schemeClr val="bg1"/>
                </a:solidFill>
                <a:latin typeface="Century Gothic" panose="020B0502020202020204" pitchFamily="34" charset="0"/>
              </a:rPr>
              <a:t>“the train left the station on time.” </a:t>
            </a:r>
          </a:p>
          <a:p>
            <a:pPr>
              <a:lnSpc>
                <a:spcPct val="150000"/>
              </a:lnSpc>
            </a:pPr>
            <a:r>
              <a:rPr lang="en-US" sz="2400" dirty="0">
                <a:solidFill>
                  <a:schemeClr val="bg1"/>
                </a:solidFill>
                <a:latin typeface="Century Gothic" panose="020B0502020202020204" pitchFamily="34" charset="0"/>
              </a:rPr>
              <a:t>Now, consider one word in the sentence: </a:t>
            </a:r>
            <a:r>
              <a:rPr lang="en-US" sz="2400" b="1" dirty="0">
                <a:solidFill>
                  <a:schemeClr val="bg1"/>
                </a:solidFill>
                <a:latin typeface="Century Gothic" panose="020B0502020202020204" pitchFamily="34" charset="0"/>
              </a:rPr>
              <a:t>station</a:t>
            </a:r>
            <a:r>
              <a:rPr lang="en-US" sz="2400" dirty="0">
                <a:solidFill>
                  <a:schemeClr val="bg1"/>
                </a:solidFill>
                <a:latin typeface="Century Gothic" panose="020B0502020202020204" pitchFamily="34" charset="0"/>
              </a:rPr>
              <a:t>. </a:t>
            </a:r>
          </a:p>
          <a:p>
            <a:pPr>
              <a:lnSpc>
                <a:spcPct val="150000"/>
              </a:lnSpc>
            </a:pPr>
            <a:r>
              <a:rPr lang="en-US" sz="2400" dirty="0">
                <a:solidFill>
                  <a:schemeClr val="bg1"/>
                </a:solidFill>
                <a:latin typeface="Century Gothic" panose="020B0502020202020204" pitchFamily="34" charset="0"/>
              </a:rPr>
              <a:t>What kind of station are we talking about? Could it be a radio station? Maybe the International Space Station? Let’s figure it out algorithmically via self-attention</a:t>
            </a:r>
          </a:p>
        </p:txBody>
      </p:sp>
      <p:sp>
        <p:nvSpPr>
          <p:cNvPr id="5" name="Footer Placeholder 4">
            <a:extLst>
              <a:ext uri="{FF2B5EF4-FFF2-40B4-BE49-F238E27FC236}">
                <a16:creationId xmlns:a16="http://schemas.microsoft.com/office/drawing/2014/main" id="{AF2ECDC0-3966-7471-F5D3-75FEB246603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0D2B420-3796-1D20-F94A-D8404582254C}"/>
              </a:ext>
            </a:extLst>
          </p:cNvPr>
          <p:cNvSpPr>
            <a:spLocks noGrp="1"/>
          </p:cNvSpPr>
          <p:nvPr>
            <p:ph type="sldNum" sz="quarter" idx="12"/>
          </p:nvPr>
        </p:nvSpPr>
        <p:spPr/>
        <p:txBody>
          <a:bodyPr/>
          <a:lstStyle/>
          <a:p>
            <a:fld id="{7F537688-BEAE-4904-826F-1C1E0645A5D0}" type="slidenum">
              <a:rPr lang="en-US" sz="2000" smtClean="0"/>
              <a:t>185</a:t>
            </a:fld>
            <a:endParaRPr lang="en-US" sz="2000" dirty="0"/>
          </a:p>
        </p:txBody>
      </p:sp>
      <p:pic>
        <p:nvPicPr>
          <p:cNvPr id="8" name="Picture 7">
            <a:extLst>
              <a:ext uri="{FF2B5EF4-FFF2-40B4-BE49-F238E27FC236}">
                <a16:creationId xmlns:a16="http://schemas.microsoft.com/office/drawing/2014/main" id="{8F57AFC0-1112-50AB-E84A-CC71B1699EB8}"/>
              </a:ext>
            </a:extLst>
          </p:cNvPr>
          <p:cNvPicPr>
            <a:picLocks noChangeAspect="1"/>
          </p:cNvPicPr>
          <p:nvPr/>
        </p:nvPicPr>
        <p:blipFill>
          <a:blip r:embed="rId2"/>
          <a:srcRect l="19620" t="24539" r="37649" b="66237"/>
          <a:stretch/>
        </p:blipFill>
        <p:spPr>
          <a:xfrm>
            <a:off x="2703606" y="5155474"/>
            <a:ext cx="8957172" cy="1087584"/>
          </a:xfrm>
          <a:prstGeom prst="rect">
            <a:avLst/>
          </a:prstGeom>
        </p:spPr>
      </p:pic>
    </p:spTree>
    <p:extLst>
      <p:ext uri="{BB962C8B-B14F-4D97-AF65-F5344CB8AC3E}">
        <p14:creationId xmlns:p14="http://schemas.microsoft.com/office/powerpoint/2010/main" val="2835959862"/>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0995382-3F23-76B1-4854-AA658F548A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BF6475-0444-A261-4C6D-1DD1B3714988}"/>
              </a:ext>
            </a:extLst>
          </p:cNvPr>
          <p:cNvSpPr>
            <a:spLocks noGrp="1"/>
          </p:cNvSpPr>
          <p:nvPr>
            <p:ph type="title"/>
          </p:nvPr>
        </p:nvSpPr>
        <p:spPr/>
        <p:txBody>
          <a:bodyPr/>
          <a:lstStyle/>
          <a:p>
            <a:r>
              <a:rPr lang="en-US" dirty="0">
                <a:solidFill>
                  <a:srgbClr val="DD9C19"/>
                </a:solidFill>
                <a:latin typeface="Century Gothic" panose="020B0502020202020204" pitchFamily="34" charset="0"/>
              </a:rPr>
              <a:t>Attention</a:t>
            </a:r>
          </a:p>
        </p:txBody>
      </p:sp>
      <p:sp>
        <p:nvSpPr>
          <p:cNvPr id="3" name="Content Placeholder 2">
            <a:extLst>
              <a:ext uri="{FF2B5EF4-FFF2-40B4-BE49-F238E27FC236}">
                <a16:creationId xmlns:a16="http://schemas.microsoft.com/office/drawing/2014/main" id="{4A9DBEBF-5800-99CE-5935-C06DD4905BFA}"/>
              </a:ext>
            </a:extLst>
          </p:cNvPr>
          <p:cNvSpPr>
            <a:spLocks noGrp="1"/>
          </p:cNvSpPr>
          <p:nvPr>
            <p:ph idx="1"/>
          </p:nvPr>
        </p:nvSpPr>
        <p:spPr>
          <a:xfrm>
            <a:off x="306703" y="1737360"/>
            <a:ext cx="6792657" cy="4576354"/>
          </a:xfrm>
        </p:spPr>
        <p:txBody>
          <a:bodyPr>
            <a:normAutofit fontScale="92500"/>
          </a:bodyPr>
          <a:lstStyle/>
          <a:p>
            <a:pPr>
              <a:lnSpc>
                <a:spcPct val="150000"/>
              </a:lnSpc>
            </a:pPr>
            <a:r>
              <a:rPr lang="en-US" b="1" dirty="0">
                <a:solidFill>
                  <a:schemeClr val="bg1"/>
                </a:solidFill>
                <a:latin typeface="Century Gothic" panose="020B0502020202020204" pitchFamily="34" charset="0"/>
              </a:rPr>
              <a:t>Step 1 </a:t>
            </a:r>
            <a:r>
              <a:rPr lang="en-US" dirty="0">
                <a:solidFill>
                  <a:schemeClr val="bg1"/>
                </a:solidFill>
                <a:latin typeface="Century Gothic" panose="020B0502020202020204" pitchFamily="34" charset="0"/>
              </a:rPr>
              <a:t>is to compute relevancy scores between the vector for “</a:t>
            </a:r>
            <a:r>
              <a:rPr lang="en-US" b="1" dirty="0">
                <a:solidFill>
                  <a:schemeClr val="bg1"/>
                </a:solidFill>
                <a:latin typeface="Century Gothic" panose="020B0502020202020204" pitchFamily="34" charset="0"/>
              </a:rPr>
              <a:t>station</a:t>
            </a:r>
            <a:r>
              <a:rPr lang="en-US" dirty="0">
                <a:solidFill>
                  <a:schemeClr val="bg1"/>
                </a:solidFill>
                <a:latin typeface="Century Gothic" panose="020B0502020202020204" pitchFamily="34" charset="0"/>
              </a:rPr>
              <a:t>” and every other word in the sentence. </a:t>
            </a:r>
          </a:p>
          <a:p>
            <a:pPr>
              <a:lnSpc>
                <a:spcPct val="150000"/>
              </a:lnSpc>
            </a:pPr>
            <a:r>
              <a:rPr lang="en-US" dirty="0">
                <a:solidFill>
                  <a:schemeClr val="bg1"/>
                </a:solidFill>
                <a:latin typeface="Century Gothic" panose="020B0502020202020204" pitchFamily="34" charset="0"/>
              </a:rPr>
              <a:t>These are our </a:t>
            </a:r>
            <a:r>
              <a:rPr lang="en-US" b="1" dirty="0">
                <a:solidFill>
                  <a:schemeClr val="bg1"/>
                </a:solidFill>
                <a:latin typeface="Century Gothic" panose="020B0502020202020204" pitchFamily="34" charset="0"/>
              </a:rPr>
              <a:t>“attention scores.” </a:t>
            </a:r>
            <a:r>
              <a:rPr lang="en-US" dirty="0">
                <a:solidFill>
                  <a:schemeClr val="bg1"/>
                </a:solidFill>
                <a:latin typeface="Century Gothic" panose="020B0502020202020204" pitchFamily="34" charset="0"/>
              </a:rPr>
              <a:t>We’re simply going to use the dot product between two-word vectors as a measure of the strength of their relationship. </a:t>
            </a:r>
          </a:p>
          <a:p>
            <a:pPr>
              <a:lnSpc>
                <a:spcPct val="150000"/>
              </a:lnSpc>
            </a:pPr>
            <a:r>
              <a:rPr lang="en-US" dirty="0">
                <a:solidFill>
                  <a:schemeClr val="bg1"/>
                </a:solidFill>
                <a:latin typeface="Century Gothic" panose="020B0502020202020204" pitchFamily="34" charset="0"/>
              </a:rPr>
              <a:t>It’s a very computationally efficient distance function, and it was already the standard way to relate two-word embeddings to each other long before </a:t>
            </a:r>
            <a:r>
              <a:rPr lang="en-US" b="1" dirty="0">
                <a:solidFill>
                  <a:schemeClr val="bg1"/>
                </a:solidFill>
                <a:latin typeface="Century Gothic" panose="020B0502020202020204" pitchFamily="34" charset="0"/>
              </a:rPr>
              <a:t>Transformers</a:t>
            </a:r>
            <a:r>
              <a:rPr lang="en-US" dirty="0">
                <a:solidFill>
                  <a:schemeClr val="bg1"/>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9D98159A-7C85-D1DB-6602-47D8EAE244C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8D18C9B-9AEF-AB8F-9D93-FEE0C5EB79D8}"/>
              </a:ext>
            </a:extLst>
          </p:cNvPr>
          <p:cNvSpPr>
            <a:spLocks noGrp="1"/>
          </p:cNvSpPr>
          <p:nvPr>
            <p:ph type="sldNum" sz="quarter" idx="12"/>
          </p:nvPr>
        </p:nvSpPr>
        <p:spPr/>
        <p:txBody>
          <a:bodyPr/>
          <a:lstStyle/>
          <a:p>
            <a:fld id="{7F537688-BEAE-4904-826F-1C1E0645A5D0}" type="slidenum">
              <a:rPr lang="en-US" sz="2000" smtClean="0"/>
              <a:t>186</a:t>
            </a:fld>
            <a:endParaRPr lang="en-US" sz="2000" dirty="0"/>
          </a:p>
        </p:txBody>
      </p:sp>
      <p:pic>
        <p:nvPicPr>
          <p:cNvPr id="7" name="Picture 6">
            <a:extLst>
              <a:ext uri="{FF2B5EF4-FFF2-40B4-BE49-F238E27FC236}">
                <a16:creationId xmlns:a16="http://schemas.microsoft.com/office/drawing/2014/main" id="{46804026-A778-D8E3-6FAE-70F73A456623}"/>
              </a:ext>
            </a:extLst>
          </p:cNvPr>
          <p:cNvPicPr>
            <a:picLocks noChangeAspect="1"/>
          </p:cNvPicPr>
          <p:nvPr/>
        </p:nvPicPr>
        <p:blipFill>
          <a:blip r:embed="rId2"/>
          <a:srcRect l="19986" t="36872" r="55590" b="3101"/>
          <a:stretch/>
        </p:blipFill>
        <p:spPr>
          <a:xfrm>
            <a:off x="7099360" y="837794"/>
            <a:ext cx="4330656" cy="5987116"/>
          </a:xfrm>
          <a:prstGeom prst="rect">
            <a:avLst/>
          </a:prstGeom>
        </p:spPr>
      </p:pic>
      <p:pic>
        <p:nvPicPr>
          <p:cNvPr id="8" name="Picture 7">
            <a:extLst>
              <a:ext uri="{FF2B5EF4-FFF2-40B4-BE49-F238E27FC236}">
                <a16:creationId xmlns:a16="http://schemas.microsoft.com/office/drawing/2014/main" id="{12BD145A-B147-14E6-139B-4897CD2332E1}"/>
              </a:ext>
            </a:extLst>
          </p:cNvPr>
          <p:cNvPicPr>
            <a:picLocks noChangeAspect="1"/>
          </p:cNvPicPr>
          <p:nvPr/>
        </p:nvPicPr>
        <p:blipFill>
          <a:blip r:embed="rId2"/>
          <a:srcRect l="16929" t="18540" r="37649" b="66237"/>
          <a:stretch/>
        </p:blipFill>
        <p:spPr>
          <a:xfrm>
            <a:off x="7460857" y="106529"/>
            <a:ext cx="3751626" cy="707252"/>
          </a:xfrm>
          <a:prstGeom prst="rect">
            <a:avLst/>
          </a:prstGeom>
        </p:spPr>
      </p:pic>
    </p:spTree>
    <p:extLst>
      <p:ext uri="{BB962C8B-B14F-4D97-AF65-F5344CB8AC3E}">
        <p14:creationId xmlns:p14="http://schemas.microsoft.com/office/powerpoint/2010/main" val="1722615162"/>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3AADF90-4794-DFDF-4894-D75A3CCA84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A73435-0A9D-46B8-90EF-52E27C780A68}"/>
              </a:ext>
            </a:extLst>
          </p:cNvPr>
          <p:cNvSpPr>
            <a:spLocks noGrp="1"/>
          </p:cNvSpPr>
          <p:nvPr>
            <p:ph type="title"/>
          </p:nvPr>
        </p:nvSpPr>
        <p:spPr/>
        <p:txBody>
          <a:bodyPr/>
          <a:lstStyle/>
          <a:p>
            <a:r>
              <a:rPr lang="en-US" dirty="0">
                <a:solidFill>
                  <a:srgbClr val="DD9C19"/>
                </a:solidFill>
                <a:latin typeface="Century Gothic" panose="020B0502020202020204" pitchFamily="34" charset="0"/>
              </a:rPr>
              <a:t>Attention</a:t>
            </a:r>
          </a:p>
        </p:txBody>
      </p:sp>
      <p:sp>
        <p:nvSpPr>
          <p:cNvPr id="3" name="Content Placeholder 2">
            <a:extLst>
              <a:ext uri="{FF2B5EF4-FFF2-40B4-BE49-F238E27FC236}">
                <a16:creationId xmlns:a16="http://schemas.microsoft.com/office/drawing/2014/main" id="{AA9FFC50-8F86-0968-35BA-657F4FE2900B}"/>
              </a:ext>
            </a:extLst>
          </p:cNvPr>
          <p:cNvSpPr>
            <a:spLocks noGrp="1"/>
          </p:cNvSpPr>
          <p:nvPr>
            <p:ph idx="1"/>
          </p:nvPr>
        </p:nvSpPr>
        <p:spPr>
          <a:xfrm>
            <a:off x="306704" y="1845734"/>
            <a:ext cx="11545662" cy="4224140"/>
          </a:xfrm>
        </p:spPr>
        <p:txBody>
          <a:bodyPr>
            <a:normAutofit/>
          </a:bodyPr>
          <a:lstStyle/>
          <a:p>
            <a:pPr>
              <a:lnSpc>
                <a:spcPct val="150000"/>
              </a:lnSpc>
            </a:pPr>
            <a:r>
              <a:rPr lang="en-US" sz="2400" dirty="0">
                <a:solidFill>
                  <a:schemeClr val="bg1"/>
                </a:solidFill>
                <a:latin typeface="Century Gothic" panose="020B0502020202020204" pitchFamily="34" charset="0"/>
              </a:rPr>
              <a:t>Let’s consider an example sentence: </a:t>
            </a:r>
          </a:p>
          <a:p>
            <a:pPr>
              <a:lnSpc>
                <a:spcPct val="150000"/>
              </a:lnSpc>
            </a:pPr>
            <a:r>
              <a:rPr lang="en-US" sz="2400" b="1" dirty="0">
                <a:solidFill>
                  <a:schemeClr val="bg1"/>
                </a:solidFill>
                <a:latin typeface="Century Gothic" panose="020B0502020202020204" pitchFamily="34" charset="0"/>
              </a:rPr>
              <a:t>“The train left the station on time.” </a:t>
            </a:r>
          </a:p>
          <a:p>
            <a:pPr>
              <a:lnSpc>
                <a:spcPct val="150000"/>
              </a:lnSpc>
            </a:pPr>
            <a:r>
              <a:rPr lang="en-US" sz="2400" dirty="0">
                <a:solidFill>
                  <a:schemeClr val="bg1"/>
                </a:solidFill>
                <a:latin typeface="Century Gothic" panose="020B0502020202020204" pitchFamily="34" charset="0"/>
              </a:rPr>
              <a:t>Now, consider one word in the sentence: </a:t>
            </a:r>
            <a:r>
              <a:rPr lang="en-US" sz="2400" b="1" dirty="0">
                <a:solidFill>
                  <a:schemeClr val="bg1"/>
                </a:solidFill>
                <a:latin typeface="Century Gothic" panose="020B0502020202020204" pitchFamily="34" charset="0"/>
              </a:rPr>
              <a:t>station</a:t>
            </a:r>
            <a:r>
              <a:rPr lang="en-US" sz="2400" dirty="0">
                <a:solidFill>
                  <a:schemeClr val="bg1"/>
                </a:solidFill>
                <a:latin typeface="Century Gothic" panose="020B0502020202020204" pitchFamily="34" charset="0"/>
              </a:rPr>
              <a:t>. </a:t>
            </a:r>
          </a:p>
          <a:p>
            <a:pPr>
              <a:lnSpc>
                <a:spcPct val="150000"/>
              </a:lnSpc>
            </a:pPr>
            <a:r>
              <a:rPr lang="en-US" sz="2400" dirty="0">
                <a:solidFill>
                  <a:schemeClr val="bg1"/>
                </a:solidFill>
                <a:latin typeface="Century Gothic" panose="020B0502020202020204" pitchFamily="34" charset="0"/>
              </a:rPr>
              <a:t>What kind of station are we talking about? Could it be a radio station? Maybe the International Space Station? Let’s figure it out algorithmically via self-attention</a:t>
            </a:r>
          </a:p>
        </p:txBody>
      </p:sp>
      <p:sp>
        <p:nvSpPr>
          <p:cNvPr id="5" name="Footer Placeholder 4">
            <a:extLst>
              <a:ext uri="{FF2B5EF4-FFF2-40B4-BE49-F238E27FC236}">
                <a16:creationId xmlns:a16="http://schemas.microsoft.com/office/drawing/2014/main" id="{5FA9476E-0E07-2304-BC28-4455928CA58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E8B4424-B400-B44E-9AFD-3DF44AC0E245}"/>
              </a:ext>
            </a:extLst>
          </p:cNvPr>
          <p:cNvSpPr>
            <a:spLocks noGrp="1"/>
          </p:cNvSpPr>
          <p:nvPr>
            <p:ph type="sldNum" sz="quarter" idx="12"/>
          </p:nvPr>
        </p:nvSpPr>
        <p:spPr/>
        <p:txBody>
          <a:bodyPr/>
          <a:lstStyle/>
          <a:p>
            <a:fld id="{7F537688-BEAE-4904-826F-1C1E0645A5D0}" type="slidenum">
              <a:rPr lang="en-US" sz="2000" smtClean="0"/>
              <a:t>187</a:t>
            </a:fld>
            <a:endParaRPr lang="en-US" sz="2000" dirty="0"/>
          </a:p>
        </p:txBody>
      </p:sp>
      <p:pic>
        <p:nvPicPr>
          <p:cNvPr id="7" name="Picture 6">
            <a:extLst>
              <a:ext uri="{FF2B5EF4-FFF2-40B4-BE49-F238E27FC236}">
                <a16:creationId xmlns:a16="http://schemas.microsoft.com/office/drawing/2014/main" id="{C3BEB547-5024-B5F1-52A2-6C8E89D3AF4B}"/>
              </a:ext>
            </a:extLst>
          </p:cNvPr>
          <p:cNvPicPr>
            <a:picLocks noChangeAspect="1"/>
          </p:cNvPicPr>
          <p:nvPr/>
        </p:nvPicPr>
        <p:blipFill>
          <a:blip r:embed="rId2"/>
          <a:srcRect l="16929" t="18540" r="16856" b="2730"/>
          <a:stretch/>
        </p:blipFill>
        <p:spPr>
          <a:xfrm>
            <a:off x="3812450" y="865514"/>
            <a:ext cx="8072846" cy="5399316"/>
          </a:xfrm>
          <a:prstGeom prst="rect">
            <a:avLst/>
          </a:prstGeom>
        </p:spPr>
      </p:pic>
      <p:pic>
        <p:nvPicPr>
          <p:cNvPr id="8" name="Picture 7">
            <a:extLst>
              <a:ext uri="{FF2B5EF4-FFF2-40B4-BE49-F238E27FC236}">
                <a16:creationId xmlns:a16="http://schemas.microsoft.com/office/drawing/2014/main" id="{F8C15985-A1C5-373C-267A-62D7DEB345B8}"/>
              </a:ext>
            </a:extLst>
          </p:cNvPr>
          <p:cNvPicPr>
            <a:picLocks noChangeAspect="1"/>
          </p:cNvPicPr>
          <p:nvPr/>
        </p:nvPicPr>
        <p:blipFill>
          <a:blip r:embed="rId2"/>
          <a:srcRect l="16929" t="18540" r="37649" b="66237"/>
          <a:stretch/>
        </p:blipFill>
        <p:spPr>
          <a:xfrm>
            <a:off x="3964850" y="1017914"/>
            <a:ext cx="5537738" cy="1043968"/>
          </a:xfrm>
          <a:prstGeom prst="rect">
            <a:avLst/>
          </a:prstGeom>
        </p:spPr>
      </p:pic>
    </p:spTree>
    <p:extLst>
      <p:ext uri="{BB962C8B-B14F-4D97-AF65-F5344CB8AC3E}">
        <p14:creationId xmlns:p14="http://schemas.microsoft.com/office/powerpoint/2010/main" val="3773619666"/>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0CA711F-C3BD-9D0E-190B-0285B5346A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226D0F-BB0A-7B73-6296-A39350BE6B3A}"/>
              </a:ext>
            </a:extLst>
          </p:cNvPr>
          <p:cNvSpPr>
            <a:spLocks noGrp="1"/>
          </p:cNvSpPr>
          <p:nvPr>
            <p:ph type="title"/>
          </p:nvPr>
        </p:nvSpPr>
        <p:spPr/>
        <p:txBody>
          <a:bodyPr/>
          <a:lstStyle/>
          <a:p>
            <a:r>
              <a:rPr lang="en-US" dirty="0">
                <a:solidFill>
                  <a:srgbClr val="DD9C19"/>
                </a:solidFill>
                <a:latin typeface="Century Gothic" panose="020B0502020202020204" pitchFamily="34" charset="0"/>
              </a:rPr>
              <a:t>Attention</a:t>
            </a:r>
          </a:p>
        </p:txBody>
      </p:sp>
      <p:sp>
        <p:nvSpPr>
          <p:cNvPr id="3" name="Content Placeholder 2">
            <a:extLst>
              <a:ext uri="{FF2B5EF4-FFF2-40B4-BE49-F238E27FC236}">
                <a16:creationId xmlns:a16="http://schemas.microsoft.com/office/drawing/2014/main" id="{E1F7099F-6B79-E033-1474-FF68A66B95FC}"/>
              </a:ext>
            </a:extLst>
          </p:cNvPr>
          <p:cNvSpPr>
            <a:spLocks noGrp="1"/>
          </p:cNvSpPr>
          <p:nvPr>
            <p:ph idx="1"/>
          </p:nvPr>
        </p:nvSpPr>
        <p:spPr>
          <a:xfrm>
            <a:off x="1097279" y="1845733"/>
            <a:ext cx="10058399" cy="4410211"/>
          </a:xfrm>
        </p:spPr>
        <p:txBody>
          <a:bodyPr>
            <a:normAutofit/>
          </a:bodyPr>
          <a:lstStyle/>
          <a:p>
            <a:pPr>
              <a:lnSpc>
                <a:spcPct val="150000"/>
              </a:lnSpc>
            </a:pPr>
            <a:r>
              <a:rPr lang="en-US" sz="2800" dirty="0">
                <a:solidFill>
                  <a:schemeClr val="bg1"/>
                </a:solidFill>
                <a:latin typeface="Century Gothic" panose="020B0502020202020204" pitchFamily="34" charset="0"/>
              </a:rPr>
              <a:t>Helps us attend to the most important parts of an input by</a:t>
            </a:r>
          </a:p>
          <a:p>
            <a:pPr>
              <a:lnSpc>
                <a:spcPct val="150000"/>
              </a:lnSpc>
            </a:pPr>
            <a:r>
              <a:rPr lang="en-US" sz="2800" dirty="0">
                <a:solidFill>
                  <a:schemeClr val="bg1"/>
                </a:solidFill>
                <a:latin typeface="Century Gothic" panose="020B0502020202020204" pitchFamily="34" charset="0"/>
              </a:rPr>
              <a:t>1. Identify which parts to attend to</a:t>
            </a:r>
          </a:p>
          <a:p>
            <a:pPr>
              <a:lnSpc>
                <a:spcPct val="150000"/>
              </a:lnSpc>
            </a:pPr>
            <a:r>
              <a:rPr lang="en-US" sz="2800" dirty="0">
                <a:solidFill>
                  <a:schemeClr val="bg1"/>
                </a:solidFill>
                <a:latin typeface="Century Gothic" panose="020B0502020202020204" pitchFamily="34" charset="0"/>
              </a:rPr>
              <a:t>2. Extract the features with high attention</a:t>
            </a:r>
          </a:p>
        </p:txBody>
      </p:sp>
      <p:sp>
        <p:nvSpPr>
          <p:cNvPr id="5" name="Footer Placeholder 4">
            <a:extLst>
              <a:ext uri="{FF2B5EF4-FFF2-40B4-BE49-F238E27FC236}">
                <a16:creationId xmlns:a16="http://schemas.microsoft.com/office/drawing/2014/main" id="{4040FC00-B565-4EF2-8A78-A570F7750BB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35E8C17-68BA-2584-9444-9B04FFF9DAC9}"/>
              </a:ext>
            </a:extLst>
          </p:cNvPr>
          <p:cNvSpPr>
            <a:spLocks noGrp="1"/>
          </p:cNvSpPr>
          <p:nvPr>
            <p:ph type="sldNum" sz="quarter" idx="12"/>
          </p:nvPr>
        </p:nvSpPr>
        <p:spPr/>
        <p:txBody>
          <a:bodyPr/>
          <a:lstStyle/>
          <a:p>
            <a:fld id="{7F537688-BEAE-4904-826F-1C1E0645A5D0}" type="slidenum">
              <a:rPr lang="en-US" sz="2000" smtClean="0"/>
              <a:t>188</a:t>
            </a:fld>
            <a:endParaRPr lang="en-US" sz="2000" dirty="0"/>
          </a:p>
        </p:txBody>
      </p:sp>
    </p:spTree>
    <p:extLst>
      <p:ext uri="{BB962C8B-B14F-4D97-AF65-F5344CB8AC3E}">
        <p14:creationId xmlns:p14="http://schemas.microsoft.com/office/powerpoint/2010/main" val="2807448182"/>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58375A5-CAD5-6F64-53F7-940A8A158D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E479D8-A9DB-1781-B6DB-C818F9AC1599}"/>
              </a:ext>
            </a:extLst>
          </p:cNvPr>
          <p:cNvSpPr>
            <a:spLocks noGrp="1"/>
          </p:cNvSpPr>
          <p:nvPr>
            <p:ph type="title"/>
          </p:nvPr>
        </p:nvSpPr>
        <p:spPr/>
        <p:txBody>
          <a:bodyPr/>
          <a:lstStyle/>
          <a:p>
            <a:r>
              <a:rPr lang="en-US" dirty="0">
                <a:solidFill>
                  <a:srgbClr val="DD9C19"/>
                </a:solidFill>
                <a:latin typeface="Century Gothic" panose="020B0502020202020204" pitchFamily="34" charset="0"/>
              </a:rPr>
              <a:t>Attention Mechanism (Queries, Keys, Values)</a:t>
            </a:r>
          </a:p>
        </p:txBody>
      </p:sp>
      <p:sp>
        <p:nvSpPr>
          <p:cNvPr id="3" name="Content Placeholder 2">
            <a:extLst>
              <a:ext uri="{FF2B5EF4-FFF2-40B4-BE49-F238E27FC236}">
                <a16:creationId xmlns:a16="http://schemas.microsoft.com/office/drawing/2014/main" id="{66D7721B-E6D7-912E-7F1F-D9D001251C17}"/>
              </a:ext>
            </a:extLst>
          </p:cNvPr>
          <p:cNvSpPr>
            <a:spLocks noGrp="1"/>
          </p:cNvSpPr>
          <p:nvPr>
            <p:ph idx="1"/>
          </p:nvPr>
        </p:nvSpPr>
        <p:spPr>
          <a:xfrm>
            <a:off x="1097279" y="1845733"/>
            <a:ext cx="10058399" cy="4410211"/>
          </a:xfrm>
        </p:spPr>
        <p:txBody>
          <a:bodyPr>
            <a:normAutofit/>
          </a:bodyPr>
          <a:lstStyle/>
          <a:p>
            <a:pPr>
              <a:lnSpc>
                <a:spcPct val="150000"/>
              </a:lnSpc>
            </a:pPr>
            <a:r>
              <a:rPr lang="en-US" sz="2800">
                <a:solidFill>
                  <a:schemeClr val="bg1"/>
                </a:solidFill>
                <a:latin typeface="Century Gothic" panose="020B0502020202020204" pitchFamily="34" charset="0"/>
              </a:rPr>
              <a:t>Attention mechanisms</a:t>
            </a: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FDC87697-9D3C-3E18-CB1F-E2F42879693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E006FAA-F835-8C1B-DC7A-06136A0DE164}"/>
              </a:ext>
            </a:extLst>
          </p:cNvPr>
          <p:cNvSpPr>
            <a:spLocks noGrp="1"/>
          </p:cNvSpPr>
          <p:nvPr>
            <p:ph type="sldNum" sz="quarter" idx="12"/>
          </p:nvPr>
        </p:nvSpPr>
        <p:spPr/>
        <p:txBody>
          <a:bodyPr/>
          <a:lstStyle/>
          <a:p>
            <a:fld id="{7F537688-BEAE-4904-826F-1C1E0645A5D0}" type="slidenum">
              <a:rPr lang="en-US" sz="2000" smtClean="0"/>
              <a:t>189</a:t>
            </a:fld>
            <a:endParaRPr lang="en-US" sz="2000" dirty="0"/>
          </a:p>
        </p:txBody>
      </p:sp>
    </p:spTree>
    <p:extLst>
      <p:ext uri="{BB962C8B-B14F-4D97-AF65-F5344CB8AC3E}">
        <p14:creationId xmlns:p14="http://schemas.microsoft.com/office/powerpoint/2010/main" val="2870138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AB90E8B-AA97-B2B1-38A5-88B8007B66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FEFED4-B6F0-0289-5CBE-2CFAFD7E99C4}"/>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DA9F1895-CC2D-AED1-3261-E5021D24DBB2}"/>
              </a:ext>
            </a:extLst>
          </p:cNvPr>
          <p:cNvSpPr>
            <a:spLocks noGrp="1"/>
          </p:cNvSpPr>
          <p:nvPr>
            <p:ph idx="1"/>
          </p:nvPr>
        </p:nvSpPr>
        <p:spPr>
          <a:xfrm>
            <a:off x="1097280" y="1562727"/>
            <a:ext cx="3941445" cy="706967"/>
          </a:xfrm>
        </p:spPr>
        <p:txBody>
          <a:bodyPr>
            <a:normAutofit/>
          </a:bodyPr>
          <a:lstStyle/>
          <a:p>
            <a:pPr>
              <a:lnSpc>
                <a:spcPct val="150000"/>
              </a:lnSpc>
            </a:pPr>
            <a:r>
              <a:rPr lang="en-US" sz="2400" b="1" spc="65" dirty="0">
                <a:solidFill>
                  <a:srgbClr val="FFFFFF"/>
                </a:solidFill>
                <a:latin typeface="Bradley Hand ITC" panose="03070402050302030203" pitchFamily="66" charset="0"/>
                <a:cs typeface="Arial"/>
              </a:rPr>
              <a:t>Neural networks?  How?</a:t>
            </a:r>
          </a:p>
        </p:txBody>
      </p:sp>
      <p:sp>
        <p:nvSpPr>
          <p:cNvPr id="5" name="Footer Placeholder 4">
            <a:extLst>
              <a:ext uri="{FF2B5EF4-FFF2-40B4-BE49-F238E27FC236}">
                <a16:creationId xmlns:a16="http://schemas.microsoft.com/office/drawing/2014/main" id="{4A4C5981-5C79-056C-4CCE-9EF8013CBD7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8981A3F-CBAC-0BA2-33AE-92AA27E52947}"/>
              </a:ext>
            </a:extLst>
          </p:cNvPr>
          <p:cNvSpPr>
            <a:spLocks noGrp="1"/>
          </p:cNvSpPr>
          <p:nvPr>
            <p:ph type="sldNum" sz="quarter" idx="12"/>
          </p:nvPr>
        </p:nvSpPr>
        <p:spPr/>
        <p:txBody>
          <a:bodyPr/>
          <a:lstStyle/>
          <a:p>
            <a:fld id="{7F537688-BEAE-4904-826F-1C1E0645A5D0}" type="slidenum">
              <a:rPr lang="en-US" sz="2000" smtClean="0"/>
              <a:t>19</a:t>
            </a:fld>
            <a:endParaRPr lang="en-US" sz="2000" dirty="0"/>
          </a:p>
        </p:txBody>
      </p:sp>
      <p:sp>
        <p:nvSpPr>
          <p:cNvPr id="7" name="AutoShape 2" descr="Handwritten Character Recognition Using Deep-Learning | Semantic Scholar">
            <a:extLst>
              <a:ext uri="{FF2B5EF4-FFF2-40B4-BE49-F238E27FC236}">
                <a16:creationId xmlns:a16="http://schemas.microsoft.com/office/drawing/2014/main" id="{C013A218-4B14-8848-D7AA-E5307D47CA8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8" name="Group 7">
            <a:extLst>
              <a:ext uri="{FF2B5EF4-FFF2-40B4-BE49-F238E27FC236}">
                <a16:creationId xmlns:a16="http://schemas.microsoft.com/office/drawing/2014/main" id="{D76709CD-6BF7-7E91-B2D8-CCA2267AC825}"/>
              </a:ext>
            </a:extLst>
          </p:cNvPr>
          <p:cNvGrpSpPr/>
          <p:nvPr/>
        </p:nvGrpSpPr>
        <p:grpSpPr>
          <a:xfrm>
            <a:off x="1259205" y="2085975"/>
            <a:ext cx="10218420" cy="4277642"/>
            <a:chOff x="1259205" y="2085975"/>
            <a:chExt cx="10218420" cy="4277642"/>
          </a:xfrm>
        </p:grpSpPr>
        <p:sp>
          <p:nvSpPr>
            <p:cNvPr id="4" name="Rectangle 3">
              <a:extLst>
                <a:ext uri="{FF2B5EF4-FFF2-40B4-BE49-F238E27FC236}">
                  <a16:creationId xmlns:a16="http://schemas.microsoft.com/office/drawing/2014/main" id="{0103C5DB-09DE-AB4C-CB74-72153F1EF4DC}"/>
                </a:ext>
              </a:extLst>
            </p:cNvPr>
            <p:cNvSpPr/>
            <p:nvPr/>
          </p:nvSpPr>
          <p:spPr>
            <a:xfrm>
              <a:off x="1314450" y="2085975"/>
              <a:ext cx="10163175" cy="41814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2" name="Picture 2" descr="Handwritten Digit Recognition Using PyTorch — Intro To Neural ...">
              <a:extLst>
                <a:ext uri="{FF2B5EF4-FFF2-40B4-BE49-F238E27FC236}">
                  <a16:creationId xmlns:a16="http://schemas.microsoft.com/office/drawing/2014/main" id="{9BB0FB41-90A6-7384-7BB6-BF3E664A54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205" y="2115092"/>
              <a:ext cx="9896475" cy="42485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28120975"/>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E650A1F-3A01-52AB-693A-9D69645FEE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9752B0-973E-2BDE-A5E3-56DB2F12515A}"/>
              </a:ext>
            </a:extLst>
          </p:cNvPr>
          <p:cNvSpPr>
            <a:spLocks noGrp="1"/>
          </p:cNvSpPr>
          <p:nvPr>
            <p:ph type="title"/>
          </p:nvPr>
        </p:nvSpPr>
        <p:spPr/>
        <p:txBody>
          <a:bodyPr/>
          <a:lstStyle/>
          <a:p>
            <a:r>
              <a:rPr lang="en-US" dirty="0">
                <a:solidFill>
                  <a:srgbClr val="DD9C19"/>
                </a:solidFill>
                <a:latin typeface="Century Gothic" panose="020B0502020202020204" pitchFamily="34" charset="0"/>
              </a:rPr>
              <a:t>Bottleneck of RNNs</a:t>
            </a:r>
          </a:p>
        </p:txBody>
      </p:sp>
      <p:sp>
        <p:nvSpPr>
          <p:cNvPr id="3" name="Content Placeholder 2">
            <a:extLst>
              <a:ext uri="{FF2B5EF4-FFF2-40B4-BE49-F238E27FC236}">
                <a16:creationId xmlns:a16="http://schemas.microsoft.com/office/drawing/2014/main" id="{AEB8364D-4960-922C-019E-88F2516DA958}"/>
              </a:ext>
            </a:extLst>
          </p:cNvPr>
          <p:cNvSpPr>
            <a:spLocks noGrp="1"/>
          </p:cNvSpPr>
          <p:nvPr>
            <p:ph idx="1"/>
          </p:nvPr>
        </p:nvSpPr>
        <p:spPr>
          <a:xfrm>
            <a:off x="1097279" y="1845733"/>
            <a:ext cx="10115204" cy="4410211"/>
          </a:xfrm>
        </p:spPr>
        <p:txBody>
          <a:bodyPr>
            <a:normAutofit/>
          </a:bodyPr>
          <a:lstStyle/>
          <a:p>
            <a:pPr>
              <a:lnSpc>
                <a:spcPct val="150000"/>
              </a:lnSpc>
            </a:pPr>
            <a:r>
              <a:rPr lang="en-US" sz="2800" b="1" dirty="0">
                <a:solidFill>
                  <a:schemeClr val="bg1"/>
                </a:solidFill>
                <a:latin typeface="Century Gothic" panose="020B0502020202020204" pitchFamily="34" charset="0"/>
              </a:rPr>
              <a:t>SEQ2SEQ PG 358 OF Deep Learning with Python</a:t>
            </a:r>
          </a:p>
        </p:txBody>
      </p:sp>
      <p:sp>
        <p:nvSpPr>
          <p:cNvPr id="5" name="Footer Placeholder 4">
            <a:extLst>
              <a:ext uri="{FF2B5EF4-FFF2-40B4-BE49-F238E27FC236}">
                <a16:creationId xmlns:a16="http://schemas.microsoft.com/office/drawing/2014/main" id="{02AA6A91-A2B7-8FA2-381A-EA717F76608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C66F2C8-9BCD-2939-DAAB-D19970E28287}"/>
              </a:ext>
            </a:extLst>
          </p:cNvPr>
          <p:cNvSpPr>
            <a:spLocks noGrp="1"/>
          </p:cNvSpPr>
          <p:nvPr>
            <p:ph type="sldNum" sz="quarter" idx="12"/>
          </p:nvPr>
        </p:nvSpPr>
        <p:spPr/>
        <p:txBody>
          <a:bodyPr/>
          <a:lstStyle/>
          <a:p>
            <a:fld id="{7F537688-BEAE-4904-826F-1C1E0645A5D0}" type="slidenum">
              <a:rPr lang="en-US" sz="2000" smtClean="0"/>
              <a:t>190</a:t>
            </a:fld>
            <a:endParaRPr lang="en-US" sz="2000" dirty="0"/>
          </a:p>
        </p:txBody>
      </p:sp>
    </p:spTree>
    <p:extLst>
      <p:ext uri="{BB962C8B-B14F-4D97-AF65-F5344CB8AC3E}">
        <p14:creationId xmlns:p14="http://schemas.microsoft.com/office/powerpoint/2010/main" val="2390934190"/>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FEDC-08A9-F108-EA12-AE7B493302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7026A3B-5A27-3609-9C33-4BFFB26A5391}"/>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93D04E97-ABF4-C1BE-B02B-359A5698CD5B}"/>
              </a:ext>
            </a:extLst>
          </p:cNvPr>
          <p:cNvSpPr>
            <a:spLocks noGrp="1"/>
          </p:cNvSpPr>
          <p:nvPr>
            <p:ph type="ftr" sz="quarter" idx="11"/>
          </p:nvPr>
        </p:nvSpPr>
        <p:spPr/>
        <p:txBody>
          <a:bodyPr/>
          <a:lstStyle/>
          <a:p>
            <a:r>
              <a:rPr lang="en-US"/>
              <a:t>DSN  LEKKI-AJAH</a:t>
            </a:r>
          </a:p>
        </p:txBody>
      </p:sp>
      <p:sp>
        <p:nvSpPr>
          <p:cNvPr id="5" name="Slide Number Placeholder 4">
            <a:extLst>
              <a:ext uri="{FF2B5EF4-FFF2-40B4-BE49-F238E27FC236}">
                <a16:creationId xmlns:a16="http://schemas.microsoft.com/office/drawing/2014/main" id="{3B136666-E3B7-FF6E-2EB2-40A0741386DC}"/>
              </a:ext>
            </a:extLst>
          </p:cNvPr>
          <p:cNvSpPr>
            <a:spLocks noGrp="1"/>
          </p:cNvSpPr>
          <p:nvPr>
            <p:ph type="sldNum" sz="quarter" idx="12"/>
          </p:nvPr>
        </p:nvSpPr>
        <p:spPr/>
        <p:txBody>
          <a:bodyPr/>
          <a:lstStyle/>
          <a:p>
            <a:fld id="{7F537688-BEAE-4904-826F-1C1E0645A5D0}" type="slidenum">
              <a:rPr lang="en-US" smtClean="0"/>
              <a:t>191</a:t>
            </a:fld>
            <a:endParaRPr lang="en-US"/>
          </a:p>
        </p:txBody>
      </p:sp>
    </p:spTree>
    <p:extLst>
      <p:ext uri="{BB962C8B-B14F-4D97-AF65-F5344CB8AC3E}">
        <p14:creationId xmlns:p14="http://schemas.microsoft.com/office/powerpoint/2010/main" val="546108331"/>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653A50-8971-6B39-4728-0A2816ED36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5A3224-5626-74E0-78FB-81CE4F0CA545}"/>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1A85BEB6-2409-6CD8-6DC5-346083D57249}"/>
              </a:ext>
            </a:extLst>
          </p:cNvPr>
          <p:cNvSpPr>
            <a:spLocks noGrp="1"/>
          </p:cNvSpPr>
          <p:nvPr>
            <p:ph idx="1"/>
          </p:nvPr>
        </p:nvSpPr>
        <p:spPr>
          <a:xfrm>
            <a:off x="1097280" y="1845734"/>
            <a:ext cx="10058400" cy="4491692"/>
          </a:xfrm>
        </p:spPr>
        <p:txBody>
          <a:bodyPr>
            <a:noAutofit/>
          </a:bodyPr>
          <a:lstStyle/>
          <a:p>
            <a:pPr>
              <a:lnSpc>
                <a:spcPct val="150000"/>
              </a:lnSpc>
            </a:pPr>
            <a:r>
              <a:rPr lang="en-US" sz="1800" b="1" dirty="0">
                <a:solidFill>
                  <a:schemeClr val="bg1"/>
                </a:solidFill>
                <a:latin typeface="Century Gothic" panose="020B0502020202020204" pitchFamily="34" charset="0"/>
              </a:rPr>
              <a:t>General AI Terms are:</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Artificial Intelligence (AI): </a:t>
            </a:r>
            <a:r>
              <a:rPr lang="en-US" sz="1800" dirty="0">
                <a:solidFill>
                  <a:schemeClr val="bg1"/>
                </a:solidFill>
                <a:latin typeface="Century Gothic" panose="020B0502020202020204" pitchFamily="34" charset="0"/>
              </a:rPr>
              <a:t>The broad concept of creating machines that can perform tasks that usually require human intelligence. </a:t>
            </a:r>
            <a:r>
              <a:rPr lang="en-US" sz="1800" b="1" dirty="0">
                <a:solidFill>
                  <a:schemeClr val="bg1"/>
                </a:solidFill>
                <a:latin typeface="Century Gothic" panose="020B0502020202020204" pitchFamily="34" charset="0"/>
              </a:rPr>
              <a:t>i.e.</a:t>
            </a:r>
            <a:r>
              <a:rPr lang="en-US" sz="1800" dirty="0">
                <a:solidFill>
                  <a:schemeClr val="bg1"/>
                </a:solidFill>
                <a:latin typeface="Century Gothic" panose="020B0502020202020204" pitchFamily="34" charset="0"/>
              </a:rPr>
              <a:t>: Making computers smart like us.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Imagine a robot that can cook dinner, do laundry, and even hold a conversation. </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Agent: </a:t>
            </a:r>
            <a:r>
              <a:rPr lang="en-US" sz="1800" dirty="0">
                <a:solidFill>
                  <a:schemeClr val="bg1"/>
                </a:solidFill>
                <a:latin typeface="Century Gothic" panose="020B0502020202020204" pitchFamily="34" charset="0"/>
              </a:rPr>
              <a:t>An entity (software or hardware) that perceives its environment and acts to achieve a goal</a:t>
            </a:r>
            <a:r>
              <a:rPr lang="en-US" sz="1800" b="1" dirty="0">
                <a:solidFill>
                  <a:schemeClr val="bg1"/>
                </a:solidFill>
                <a:latin typeface="Century Gothic" panose="020B0502020202020204" pitchFamily="34" charset="0"/>
              </a:rPr>
              <a:t> i.e.</a:t>
            </a:r>
            <a:r>
              <a:rPr lang="en-US" sz="1800" dirty="0">
                <a:solidFill>
                  <a:schemeClr val="bg1"/>
                </a:solidFill>
                <a:latin typeface="Century Gothic" panose="020B0502020202020204" pitchFamily="34" charset="0"/>
              </a:rPr>
              <a:t>: Something that can see what's around it and make decisions to do something.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Think of a video game character. It sees the game world (environment) and you control it to jump, shoot, etc. (actions) to win the game (goal).</a:t>
            </a:r>
          </a:p>
        </p:txBody>
      </p:sp>
      <p:sp>
        <p:nvSpPr>
          <p:cNvPr id="5" name="Footer Placeholder 4">
            <a:extLst>
              <a:ext uri="{FF2B5EF4-FFF2-40B4-BE49-F238E27FC236}">
                <a16:creationId xmlns:a16="http://schemas.microsoft.com/office/drawing/2014/main" id="{69EB1530-FBCE-A3E7-8A31-6820FA11EC9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C116ADE-01C9-AFDE-FAF1-3114ABD53897}"/>
              </a:ext>
            </a:extLst>
          </p:cNvPr>
          <p:cNvSpPr>
            <a:spLocks noGrp="1"/>
          </p:cNvSpPr>
          <p:nvPr>
            <p:ph type="sldNum" sz="quarter" idx="12"/>
          </p:nvPr>
        </p:nvSpPr>
        <p:spPr/>
        <p:txBody>
          <a:bodyPr/>
          <a:lstStyle/>
          <a:p>
            <a:fld id="{7F537688-BEAE-4904-826F-1C1E0645A5D0}" type="slidenum">
              <a:rPr lang="en-US" sz="2000" smtClean="0"/>
              <a:t>192</a:t>
            </a:fld>
            <a:endParaRPr lang="en-US" sz="2000" dirty="0"/>
          </a:p>
        </p:txBody>
      </p:sp>
      <p:sp>
        <p:nvSpPr>
          <p:cNvPr id="7" name="TextBox 6">
            <a:extLst>
              <a:ext uri="{FF2B5EF4-FFF2-40B4-BE49-F238E27FC236}">
                <a16:creationId xmlns:a16="http://schemas.microsoft.com/office/drawing/2014/main" id="{95F7E02B-F452-0225-0A00-568B374388D4}"/>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766190789"/>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6CF336A-6441-C935-5EF7-DA20E4626B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725B27-14DD-2BE6-EAB3-56E1460018BF}"/>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EDC68AEC-EBF5-B3D5-142B-9C49BF6C27FD}"/>
              </a:ext>
            </a:extLst>
          </p:cNvPr>
          <p:cNvSpPr>
            <a:spLocks noGrp="1"/>
          </p:cNvSpPr>
          <p:nvPr>
            <p:ph idx="1"/>
          </p:nvPr>
        </p:nvSpPr>
        <p:spPr>
          <a:xfrm>
            <a:off x="322217" y="1845734"/>
            <a:ext cx="11260183" cy="4491692"/>
          </a:xfrm>
        </p:spPr>
        <p:txBody>
          <a:bodyPr>
            <a:normAutofit fontScale="92500" lnSpcReduction="10000"/>
          </a:bodyPr>
          <a:lstStyle/>
          <a:p>
            <a:pPr marL="514350" indent="-514350">
              <a:lnSpc>
                <a:spcPct val="150000"/>
              </a:lnSpc>
              <a:buFont typeface="+mj-lt"/>
              <a:buAutoNum type="arabicPeriod" startAt="3"/>
            </a:pPr>
            <a:r>
              <a:rPr lang="en-US" sz="1800" b="1" dirty="0">
                <a:solidFill>
                  <a:schemeClr val="bg1"/>
                </a:solidFill>
                <a:latin typeface="Century Gothic" panose="020B0502020202020204" pitchFamily="34" charset="0"/>
              </a:rPr>
              <a:t>Machine Learning (ML): </a:t>
            </a:r>
            <a:r>
              <a:rPr lang="en-US" sz="1800" dirty="0">
                <a:solidFill>
                  <a:schemeClr val="bg1"/>
                </a:solidFill>
                <a:latin typeface="Century Gothic" panose="020B0502020202020204" pitchFamily="34" charset="0"/>
              </a:rPr>
              <a:t>A subset of AI where machines learn from data without being explicitly programmed. </a:t>
            </a:r>
            <a:r>
              <a:rPr lang="en-US" sz="1800" b="1" dirty="0">
                <a:solidFill>
                  <a:schemeClr val="bg1"/>
                </a:solidFill>
                <a:latin typeface="Century Gothic" panose="020B0502020202020204" pitchFamily="34" charset="0"/>
              </a:rPr>
              <a:t>i.e.</a:t>
            </a:r>
            <a:r>
              <a:rPr lang="en-US" sz="1800" dirty="0">
                <a:solidFill>
                  <a:schemeClr val="bg1"/>
                </a:solidFill>
                <a:latin typeface="Century Gothic" panose="020B0502020202020204" pitchFamily="34" charset="0"/>
              </a:rPr>
              <a:t>:  Teaching a computer to learn by showing it examples, like training a dog with treats.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A music app recommending songs you might like. It learns your taste based on what you've listened to before.</a:t>
            </a:r>
          </a:p>
          <a:p>
            <a:pPr marL="457200" indent="-457200">
              <a:lnSpc>
                <a:spcPct val="150000"/>
              </a:lnSpc>
              <a:buFont typeface="+mj-lt"/>
              <a:buAutoNum type="arabicPeriod" startAt="3"/>
            </a:pPr>
            <a:r>
              <a:rPr lang="en-US" sz="1800" b="1" dirty="0">
                <a:solidFill>
                  <a:schemeClr val="bg1"/>
                </a:solidFill>
                <a:latin typeface="Century Gothic" panose="020B0502020202020204" pitchFamily="34" charset="0"/>
              </a:rPr>
              <a:t>Deep Learning (DL): </a:t>
            </a:r>
            <a:r>
              <a:rPr lang="en-US" sz="1800" dirty="0">
                <a:solidFill>
                  <a:schemeClr val="bg1"/>
                </a:solidFill>
                <a:latin typeface="Century Gothic" panose="020B0502020202020204" pitchFamily="34" charset="0"/>
              </a:rPr>
              <a:t>A subfield of ML using artificial neural networks with many layers to learn complex patterns. </a:t>
            </a:r>
            <a:r>
              <a:rPr lang="en-US" sz="1800" b="1" dirty="0">
                <a:solidFill>
                  <a:schemeClr val="bg1"/>
                </a:solidFill>
                <a:latin typeface="Century Gothic" panose="020B0502020202020204" pitchFamily="34" charset="0"/>
              </a:rPr>
              <a:t>i.e.</a:t>
            </a:r>
            <a:r>
              <a:rPr lang="en-US" sz="1800" dirty="0">
                <a:solidFill>
                  <a:schemeClr val="bg1"/>
                </a:solidFill>
                <a:latin typeface="Century Gothic" panose="020B0502020202020204" pitchFamily="34" charset="0"/>
              </a:rPr>
              <a:t>: A really complex way of teaching a computer, like how our brains learn with lots of interconnected parts.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Image recognition software that can tell the difference between a cat and a dog, even if they look similar.</a:t>
            </a:r>
          </a:p>
          <a:p>
            <a:pPr marL="457200" indent="-457200">
              <a:lnSpc>
                <a:spcPct val="150000"/>
              </a:lnSpc>
              <a:buFont typeface="+mj-lt"/>
              <a:buAutoNum type="arabicPeriod" startAt="3"/>
            </a:pPr>
            <a:r>
              <a:rPr lang="en-US" sz="1800" b="1" dirty="0">
                <a:solidFill>
                  <a:schemeClr val="bg1"/>
                </a:solidFill>
                <a:latin typeface="Century Gothic" panose="020B0502020202020204" pitchFamily="34" charset="0"/>
              </a:rPr>
              <a:t>Natural Language Processing (NLP): </a:t>
            </a:r>
            <a:r>
              <a:rPr lang="en-US" sz="1800" dirty="0">
                <a:solidFill>
                  <a:schemeClr val="bg1"/>
                </a:solidFill>
                <a:latin typeface="Century Gothic" panose="020B0502020202020204" pitchFamily="34" charset="0"/>
              </a:rPr>
              <a:t>A branch of AI focused on enabling computers to understand, interpret, and generate human language. </a:t>
            </a:r>
            <a:r>
              <a:rPr lang="en-US" sz="1800" b="1" dirty="0">
                <a:solidFill>
                  <a:schemeClr val="bg1"/>
                </a:solidFill>
                <a:latin typeface="Century Gothic" panose="020B0502020202020204" pitchFamily="34" charset="0"/>
              </a:rPr>
              <a:t>i.e.</a:t>
            </a:r>
            <a:r>
              <a:rPr lang="en-US" sz="1800" dirty="0">
                <a:solidFill>
                  <a:schemeClr val="bg1"/>
                </a:solidFill>
                <a:latin typeface="Century Gothic" panose="020B0502020202020204" pitchFamily="34" charset="0"/>
              </a:rPr>
              <a:t>: Teaching computers to understand and talk like us.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Google Translate, which can translate text from one language to another.</a:t>
            </a:r>
          </a:p>
        </p:txBody>
      </p:sp>
      <p:sp>
        <p:nvSpPr>
          <p:cNvPr id="5" name="Footer Placeholder 4">
            <a:extLst>
              <a:ext uri="{FF2B5EF4-FFF2-40B4-BE49-F238E27FC236}">
                <a16:creationId xmlns:a16="http://schemas.microsoft.com/office/drawing/2014/main" id="{21F91370-DB82-DD7A-953C-1BF6C87526D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18BF8A1-BE13-9BA1-137E-5E862DC350D0}"/>
              </a:ext>
            </a:extLst>
          </p:cNvPr>
          <p:cNvSpPr>
            <a:spLocks noGrp="1"/>
          </p:cNvSpPr>
          <p:nvPr>
            <p:ph type="sldNum" sz="quarter" idx="12"/>
          </p:nvPr>
        </p:nvSpPr>
        <p:spPr/>
        <p:txBody>
          <a:bodyPr/>
          <a:lstStyle/>
          <a:p>
            <a:fld id="{7F537688-BEAE-4904-826F-1C1E0645A5D0}" type="slidenum">
              <a:rPr lang="en-US" sz="2000" smtClean="0"/>
              <a:t>193</a:t>
            </a:fld>
            <a:endParaRPr lang="en-US" sz="2000" dirty="0"/>
          </a:p>
        </p:txBody>
      </p:sp>
      <p:sp>
        <p:nvSpPr>
          <p:cNvPr id="4" name="TextBox 3">
            <a:extLst>
              <a:ext uri="{FF2B5EF4-FFF2-40B4-BE49-F238E27FC236}">
                <a16:creationId xmlns:a16="http://schemas.microsoft.com/office/drawing/2014/main" id="{98C7566E-2BA8-1912-9101-F15C4D3D850F}"/>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442374809"/>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35CF0A0-829D-2D0E-20E8-3755E7B07A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328603-53E5-AEAC-CF76-2EB66869F603}"/>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0DA24FA8-56F2-06CC-15F0-83E1849AD8F8}"/>
              </a:ext>
            </a:extLst>
          </p:cNvPr>
          <p:cNvSpPr>
            <a:spLocks noGrp="1"/>
          </p:cNvSpPr>
          <p:nvPr>
            <p:ph idx="1"/>
          </p:nvPr>
        </p:nvSpPr>
        <p:spPr>
          <a:xfrm>
            <a:off x="348343" y="1737360"/>
            <a:ext cx="11556274" cy="4482639"/>
          </a:xfrm>
        </p:spPr>
        <p:txBody>
          <a:bodyPr>
            <a:noAutofit/>
          </a:bodyPr>
          <a:lstStyle/>
          <a:p>
            <a:pPr marL="0" indent="0">
              <a:lnSpc>
                <a:spcPct val="100000"/>
              </a:lnSpc>
              <a:buNone/>
            </a:pPr>
            <a:r>
              <a:rPr lang="en-US" b="1" dirty="0">
                <a:solidFill>
                  <a:schemeClr val="bg1"/>
                </a:solidFill>
                <a:latin typeface="Century Gothic" panose="020B0502020202020204" pitchFamily="34" charset="0"/>
              </a:rPr>
              <a:t>Machine Learning Terms</a:t>
            </a:r>
            <a:r>
              <a:rPr lang="en-US" dirty="0">
                <a:solidFill>
                  <a:schemeClr val="bg1"/>
                </a:solidFill>
                <a:latin typeface="Century Gothic" panose="020B0502020202020204" pitchFamily="34" charset="0"/>
              </a:rPr>
              <a:t>:</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Supervised Learning: </a:t>
            </a:r>
            <a:r>
              <a:rPr lang="en-US" sz="1800" dirty="0">
                <a:solidFill>
                  <a:schemeClr val="bg1"/>
                </a:solidFill>
                <a:latin typeface="Century Gothic" panose="020B0502020202020204" pitchFamily="34" charset="0"/>
              </a:rPr>
              <a:t>Learning from labeled data (input-output pairs).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Teaching a computer with answer keys.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Training a program to predict house prices. You give it examples of houses with their sizes, locations, and prices (the "answer key").</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Unsupervised Learning: </a:t>
            </a:r>
            <a:r>
              <a:rPr lang="en-US" sz="1800" dirty="0">
                <a:solidFill>
                  <a:schemeClr val="bg1"/>
                </a:solidFill>
                <a:latin typeface="Century Gothic" panose="020B0502020202020204" pitchFamily="34" charset="0"/>
              </a:rPr>
              <a:t>Learning from unlabeled data, finding patterns.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Giving a computer a bunch of stuff and asking it to sort it into groups.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A website suggesting groups you might like to join based on your interests.</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Reinforcement Learning: </a:t>
            </a:r>
            <a:r>
              <a:rPr lang="en-US" sz="1800" dirty="0">
                <a:solidFill>
                  <a:schemeClr val="bg1"/>
                </a:solidFill>
                <a:latin typeface="Century Gothic" panose="020B0502020202020204" pitchFamily="34" charset="0"/>
              </a:rPr>
              <a:t>An agent learns by interacting with an environment and getting rewards or penalties.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Training a pet with positive and negative reinforcement.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An AI playing a video game. It gets points for winning and loses points for losing, learning to play better over time.</a:t>
            </a:r>
          </a:p>
        </p:txBody>
      </p:sp>
      <p:sp>
        <p:nvSpPr>
          <p:cNvPr id="5" name="Footer Placeholder 4">
            <a:extLst>
              <a:ext uri="{FF2B5EF4-FFF2-40B4-BE49-F238E27FC236}">
                <a16:creationId xmlns:a16="http://schemas.microsoft.com/office/drawing/2014/main" id="{A088760E-27B3-6EA5-71FA-5729C7434E9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B1D6643-FB27-B192-E517-3FBCE18EBE57}"/>
              </a:ext>
            </a:extLst>
          </p:cNvPr>
          <p:cNvSpPr>
            <a:spLocks noGrp="1"/>
          </p:cNvSpPr>
          <p:nvPr>
            <p:ph type="sldNum" sz="quarter" idx="12"/>
          </p:nvPr>
        </p:nvSpPr>
        <p:spPr/>
        <p:txBody>
          <a:bodyPr/>
          <a:lstStyle/>
          <a:p>
            <a:fld id="{7F537688-BEAE-4904-826F-1C1E0645A5D0}" type="slidenum">
              <a:rPr lang="en-US" sz="2000" smtClean="0"/>
              <a:t>194</a:t>
            </a:fld>
            <a:endParaRPr lang="en-US" sz="2000" dirty="0"/>
          </a:p>
        </p:txBody>
      </p:sp>
      <p:sp>
        <p:nvSpPr>
          <p:cNvPr id="4" name="TextBox 3">
            <a:extLst>
              <a:ext uri="{FF2B5EF4-FFF2-40B4-BE49-F238E27FC236}">
                <a16:creationId xmlns:a16="http://schemas.microsoft.com/office/drawing/2014/main" id="{27A35BA6-5437-DCC3-FF2C-00FEAA4AA730}"/>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868571318"/>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EA5A278-369E-8F4E-4266-05B804A564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301AE6-9759-462B-BDA6-3BB7D932BEDD}"/>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D81E9A96-2F75-207E-DDC7-139BDB233441}"/>
              </a:ext>
            </a:extLst>
          </p:cNvPr>
          <p:cNvSpPr>
            <a:spLocks noGrp="1"/>
          </p:cNvSpPr>
          <p:nvPr>
            <p:ph idx="1"/>
          </p:nvPr>
        </p:nvSpPr>
        <p:spPr>
          <a:xfrm>
            <a:off x="348343" y="1624148"/>
            <a:ext cx="11556274" cy="4482639"/>
          </a:xfrm>
        </p:spPr>
        <p:txBody>
          <a:bodyPr>
            <a:noAutofit/>
          </a:bodyPr>
          <a:lstStyle/>
          <a:p>
            <a:pPr marL="457200" indent="-457200">
              <a:lnSpc>
                <a:spcPct val="150000"/>
              </a:lnSpc>
              <a:buFont typeface="+mj-lt"/>
              <a:buAutoNum type="arabicPeriod" startAt="4"/>
            </a:pPr>
            <a:r>
              <a:rPr lang="en-US" sz="2000" b="1" dirty="0">
                <a:solidFill>
                  <a:schemeClr val="bg1"/>
                </a:solidFill>
                <a:latin typeface="Century Gothic" panose="020B0502020202020204" pitchFamily="34" charset="0"/>
              </a:rPr>
              <a:t>Training Data: </a:t>
            </a:r>
            <a:r>
              <a:rPr lang="en-US" sz="2000" dirty="0">
                <a:solidFill>
                  <a:schemeClr val="bg1"/>
                </a:solidFill>
                <a:latin typeface="Century Gothic" panose="020B0502020202020204" pitchFamily="34" charset="0"/>
              </a:rPr>
              <a:t>The data used to train a model. </a:t>
            </a:r>
            <a:r>
              <a:rPr lang="en-US" sz="1800" b="1" kern="1200" dirty="0">
                <a:solidFill>
                  <a:srgbClr val="FFFFFF"/>
                </a:solidFill>
                <a:effectLst/>
                <a:latin typeface="Century Gothic" panose="020B0502020202020204" pitchFamily="34" charset="0"/>
                <a:ea typeface="+mn-ea"/>
                <a:cs typeface="+mn-cs"/>
              </a:rPr>
              <a:t>i.e.</a:t>
            </a:r>
            <a:r>
              <a:rPr lang="en-US" sz="2000" dirty="0">
                <a:solidFill>
                  <a:schemeClr val="bg1"/>
                </a:solidFill>
                <a:latin typeface="Century Gothic" panose="020B0502020202020204" pitchFamily="34" charset="0"/>
              </a:rPr>
              <a:t>: The examples you show the computer to learn from. </a:t>
            </a:r>
            <a:r>
              <a:rPr lang="en-US" sz="2000" b="1" dirty="0">
                <a:solidFill>
                  <a:schemeClr val="bg1"/>
                </a:solidFill>
                <a:latin typeface="Century Gothic" panose="020B0502020202020204" pitchFamily="34" charset="0"/>
              </a:rPr>
              <a:t>Scenario</a:t>
            </a:r>
            <a:r>
              <a:rPr lang="en-US" sz="2000" dirty="0">
                <a:solidFill>
                  <a:schemeClr val="bg1"/>
                </a:solidFill>
                <a:latin typeface="Century Gothic" panose="020B0502020202020204" pitchFamily="34" charset="0"/>
              </a:rPr>
              <a:t>: All the photos of cats and dogs you use to train the image recognition software.</a:t>
            </a:r>
          </a:p>
          <a:p>
            <a:pPr marL="457200" indent="-457200">
              <a:lnSpc>
                <a:spcPct val="150000"/>
              </a:lnSpc>
              <a:buFont typeface="+mj-lt"/>
              <a:buAutoNum type="arabicPeriod" startAt="4"/>
            </a:pPr>
            <a:r>
              <a:rPr lang="en-US" sz="2000" b="1" dirty="0">
                <a:solidFill>
                  <a:schemeClr val="bg1"/>
                </a:solidFill>
                <a:latin typeface="Century Gothic" panose="020B0502020202020204" pitchFamily="34" charset="0"/>
              </a:rPr>
              <a:t>Test Data: </a:t>
            </a:r>
            <a:r>
              <a:rPr lang="en-US" sz="2000" dirty="0">
                <a:solidFill>
                  <a:schemeClr val="bg1"/>
                </a:solidFill>
                <a:latin typeface="Century Gothic" panose="020B0502020202020204" pitchFamily="34" charset="0"/>
              </a:rPr>
              <a:t>Data used to check how well the trained model performs on new data. </a:t>
            </a:r>
            <a:r>
              <a:rPr lang="en-US" sz="1800" b="1" kern="1200" dirty="0">
                <a:solidFill>
                  <a:srgbClr val="FFFFFF"/>
                </a:solidFill>
                <a:effectLst/>
                <a:latin typeface="Century Gothic" panose="020B0502020202020204" pitchFamily="34" charset="0"/>
                <a:ea typeface="+mn-ea"/>
                <a:cs typeface="+mn-cs"/>
              </a:rPr>
              <a:t>i.e.</a:t>
            </a:r>
            <a:r>
              <a:rPr lang="en-US" sz="2000" dirty="0">
                <a:solidFill>
                  <a:schemeClr val="bg1"/>
                </a:solidFill>
                <a:latin typeface="Century Gothic" panose="020B0502020202020204" pitchFamily="34" charset="0"/>
              </a:rPr>
              <a:t>: Showing the computer pictures, it hasn't seen before to see if it learned correctly. </a:t>
            </a:r>
            <a:r>
              <a:rPr lang="en-US" sz="2000" b="1" dirty="0">
                <a:solidFill>
                  <a:schemeClr val="bg1"/>
                </a:solidFill>
                <a:latin typeface="Century Gothic" panose="020B0502020202020204" pitchFamily="34" charset="0"/>
              </a:rPr>
              <a:t>Scenario</a:t>
            </a:r>
            <a:r>
              <a:rPr lang="en-US" sz="2000" dirty="0">
                <a:solidFill>
                  <a:schemeClr val="bg1"/>
                </a:solidFill>
                <a:latin typeface="Century Gothic" panose="020B0502020202020204" pitchFamily="34" charset="0"/>
              </a:rPr>
              <a:t>: Using a different set of cat and dog photos to test the image recognition software.</a:t>
            </a:r>
          </a:p>
          <a:p>
            <a:pPr marL="457200" indent="-457200">
              <a:lnSpc>
                <a:spcPct val="150000"/>
              </a:lnSpc>
              <a:buFont typeface="+mj-lt"/>
              <a:buAutoNum type="arabicPeriod" startAt="4"/>
            </a:pPr>
            <a:r>
              <a:rPr lang="en-US" sz="2000" b="1" dirty="0">
                <a:solidFill>
                  <a:schemeClr val="bg1"/>
                </a:solidFill>
                <a:latin typeface="Century Gothic" panose="020B0502020202020204" pitchFamily="34" charset="0"/>
              </a:rPr>
              <a:t>Feature: </a:t>
            </a:r>
            <a:r>
              <a:rPr lang="en-US" sz="2000" dirty="0">
                <a:solidFill>
                  <a:schemeClr val="bg1"/>
                </a:solidFill>
                <a:latin typeface="Century Gothic" panose="020B0502020202020204" pitchFamily="34" charset="0"/>
              </a:rPr>
              <a:t>A measurable characteristic. </a:t>
            </a:r>
            <a:r>
              <a:rPr lang="en-US" sz="1800" b="1" kern="1200" dirty="0">
                <a:solidFill>
                  <a:srgbClr val="FFFFFF"/>
                </a:solidFill>
                <a:effectLst/>
                <a:latin typeface="Century Gothic" panose="020B0502020202020204" pitchFamily="34" charset="0"/>
                <a:ea typeface="+mn-ea"/>
                <a:cs typeface="+mn-cs"/>
              </a:rPr>
              <a:t>i.e.</a:t>
            </a:r>
            <a:r>
              <a:rPr lang="en-US" sz="2000" dirty="0">
                <a:solidFill>
                  <a:schemeClr val="bg1"/>
                </a:solidFill>
                <a:latin typeface="Century Gothic" panose="020B0502020202020204" pitchFamily="34" charset="0"/>
              </a:rPr>
              <a:t>: A detail about something. </a:t>
            </a:r>
            <a:r>
              <a:rPr lang="en-US" sz="2000" b="1" dirty="0">
                <a:solidFill>
                  <a:schemeClr val="bg1"/>
                </a:solidFill>
                <a:latin typeface="Century Gothic" panose="020B0502020202020204" pitchFamily="34" charset="0"/>
              </a:rPr>
              <a:t>Scenario</a:t>
            </a:r>
            <a:r>
              <a:rPr lang="en-US" sz="2000" dirty="0">
                <a:solidFill>
                  <a:schemeClr val="bg1"/>
                </a:solidFill>
                <a:latin typeface="Century Gothic" panose="020B0502020202020204" pitchFamily="34" charset="0"/>
              </a:rPr>
              <a:t>: In predicting house prices, features are size, location, number of rooms, etc.</a:t>
            </a:r>
          </a:p>
        </p:txBody>
      </p:sp>
      <p:sp>
        <p:nvSpPr>
          <p:cNvPr id="5" name="Footer Placeholder 4">
            <a:extLst>
              <a:ext uri="{FF2B5EF4-FFF2-40B4-BE49-F238E27FC236}">
                <a16:creationId xmlns:a16="http://schemas.microsoft.com/office/drawing/2014/main" id="{571B3022-4AFF-DE6C-D71E-F6C050485F9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3A87A5F-E3F9-2FC6-963C-CA0FA3FA053E}"/>
              </a:ext>
            </a:extLst>
          </p:cNvPr>
          <p:cNvSpPr>
            <a:spLocks noGrp="1"/>
          </p:cNvSpPr>
          <p:nvPr>
            <p:ph type="sldNum" sz="quarter" idx="12"/>
          </p:nvPr>
        </p:nvSpPr>
        <p:spPr/>
        <p:txBody>
          <a:bodyPr/>
          <a:lstStyle/>
          <a:p>
            <a:fld id="{7F537688-BEAE-4904-826F-1C1E0645A5D0}" type="slidenum">
              <a:rPr lang="en-US" sz="2000" smtClean="0"/>
              <a:t>195</a:t>
            </a:fld>
            <a:endParaRPr lang="en-US" sz="2000" dirty="0"/>
          </a:p>
        </p:txBody>
      </p:sp>
      <p:sp>
        <p:nvSpPr>
          <p:cNvPr id="4" name="TextBox 3">
            <a:extLst>
              <a:ext uri="{FF2B5EF4-FFF2-40B4-BE49-F238E27FC236}">
                <a16:creationId xmlns:a16="http://schemas.microsoft.com/office/drawing/2014/main" id="{08388634-23F7-A588-7692-989855151C3A}"/>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636986643"/>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21DB9B1-B452-761C-23DD-3DBC8C93AB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721088-1588-E9CD-9A5F-97F7BC8D24B0}"/>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35B3C525-A213-260E-5109-BE88A3504CFC}"/>
              </a:ext>
            </a:extLst>
          </p:cNvPr>
          <p:cNvSpPr>
            <a:spLocks noGrp="1"/>
          </p:cNvSpPr>
          <p:nvPr>
            <p:ph idx="1"/>
          </p:nvPr>
        </p:nvSpPr>
        <p:spPr>
          <a:xfrm>
            <a:off x="348343" y="1624148"/>
            <a:ext cx="11556274" cy="4482639"/>
          </a:xfrm>
        </p:spPr>
        <p:txBody>
          <a:bodyPr>
            <a:noAutofit/>
          </a:bodyPr>
          <a:lstStyle/>
          <a:p>
            <a:pPr marL="457200" indent="-457200">
              <a:lnSpc>
                <a:spcPct val="150000"/>
              </a:lnSpc>
              <a:buFont typeface="+mj-lt"/>
              <a:buAutoNum type="arabicPeriod" startAt="7"/>
            </a:pPr>
            <a:r>
              <a:rPr lang="en-US" sz="2000" b="1" dirty="0">
                <a:solidFill>
                  <a:schemeClr val="bg1"/>
                </a:solidFill>
                <a:latin typeface="Century Gothic" panose="020B0502020202020204" pitchFamily="34" charset="0"/>
              </a:rPr>
              <a:t>Model: </a:t>
            </a:r>
            <a:r>
              <a:rPr lang="en-US" sz="2000" dirty="0">
                <a:solidFill>
                  <a:schemeClr val="bg1"/>
                </a:solidFill>
                <a:latin typeface="Century Gothic" panose="020B0502020202020204" pitchFamily="34" charset="0"/>
              </a:rPr>
              <a:t>A mathematical representation of learned patterns. </a:t>
            </a:r>
            <a:r>
              <a:rPr lang="en-US" sz="1800" b="1" kern="1200" dirty="0">
                <a:solidFill>
                  <a:srgbClr val="FFFFFF"/>
                </a:solidFill>
                <a:effectLst/>
                <a:latin typeface="Century Gothic" panose="020B0502020202020204" pitchFamily="34" charset="0"/>
                <a:ea typeface="+mn-ea"/>
                <a:cs typeface="+mn-cs"/>
              </a:rPr>
              <a:t>i.e.</a:t>
            </a:r>
            <a:r>
              <a:rPr lang="en-US" sz="2000" dirty="0">
                <a:solidFill>
                  <a:schemeClr val="bg1"/>
                </a:solidFill>
                <a:latin typeface="Century Gothic" panose="020B0502020202020204" pitchFamily="34" charset="0"/>
              </a:rPr>
              <a:t>: The rules the computer learns. </a:t>
            </a:r>
            <a:r>
              <a:rPr lang="en-US" sz="2000" b="1" dirty="0">
                <a:solidFill>
                  <a:schemeClr val="bg1"/>
                </a:solidFill>
                <a:latin typeface="Century Gothic" panose="020B0502020202020204" pitchFamily="34" charset="0"/>
              </a:rPr>
              <a:t>Scenario</a:t>
            </a:r>
            <a:r>
              <a:rPr lang="en-US" sz="2000" dirty="0">
                <a:solidFill>
                  <a:schemeClr val="bg1"/>
                </a:solidFill>
                <a:latin typeface="Century Gothic" panose="020B0502020202020204" pitchFamily="34" charset="0"/>
              </a:rPr>
              <a:t>: The formula the computer uses to predict house prices.</a:t>
            </a:r>
          </a:p>
          <a:p>
            <a:pPr marL="457200" indent="-457200">
              <a:lnSpc>
                <a:spcPct val="150000"/>
              </a:lnSpc>
              <a:buFont typeface="+mj-lt"/>
              <a:buAutoNum type="arabicPeriod" startAt="7"/>
            </a:pPr>
            <a:r>
              <a:rPr lang="en-US" sz="2000" b="1" dirty="0">
                <a:solidFill>
                  <a:schemeClr val="bg1"/>
                </a:solidFill>
                <a:latin typeface="Century Gothic" panose="020B0502020202020204" pitchFamily="34" charset="0"/>
              </a:rPr>
              <a:t>Algorithm: </a:t>
            </a:r>
            <a:r>
              <a:rPr lang="en-US" sz="2000" dirty="0">
                <a:solidFill>
                  <a:schemeClr val="bg1"/>
                </a:solidFill>
                <a:latin typeface="Century Gothic" panose="020B0502020202020204" pitchFamily="34" charset="0"/>
              </a:rPr>
              <a:t>The specific set of rules or instructions used for learning. Simple: The method the computer uses to learn. Scenario: Different ways of training a computer, like different study techniques.</a:t>
            </a:r>
          </a:p>
          <a:p>
            <a:pPr marL="457200" indent="-457200">
              <a:lnSpc>
                <a:spcPct val="150000"/>
              </a:lnSpc>
              <a:buFont typeface="+mj-lt"/>
              <a:buAutoNum type="arabicPeriod" startAt="7"/>
            </a:pPr>
            <a:r>
              <a:rPr lang="en-US" sz="2000" b="1" dirty="0">
                <a:solidFill>
                  <a:schemeClr val="bg1"/>
                </a:solidFill>
                <a:latin typeface="Century Gothic" panose="020B0502020202020204" pitchFamily="34" charset="0"/>
              </a:rPr>
              <a:t>Overfitting: </a:t>
            </a:r>
            <a:r>
              <a:rPr lang="en-US" sz="2000" dirty="0">
                <a:solidFill>
                  <a:schemeClr val="bg1"/>
                </a:solidFill>
                <a:latin typeface="Century Gothic" panose="020B0502020202020204" pitchFamily="34" charset="0"/>
              </a:rPr>
              <a:t>A model that learns the training data too well (including noise) and performs poorly on test data. </a:t>
            </a:r>
            <a:r>
              <a:rPr lang="en-US" sz="1800" b="1" kern="1200" dirty="0">
                <a:solidFill>
                  <a:srgbClr val="FFFFFF"/>
                </a:solidFill>
                <a:effectLst/>
                <a:latin typeface="Century Gothic" panose="020B0502020202020204" pitchFamily="34" charset="0"/>
                <a:ea typeface="+mn-ea"/>
                <a:cs typeface="+mn-cs"/>
              </a:rPr>
              <a:t>i.e.</a:t>
            </a:r>
            <a:r>
              <a:rPr lang="en-US" sz="2000" dirty="0">
                <a:solidFill>
                  <a:schemeClr val="bg1"/>
                </a:solidFill>
                <a:latin typeface="Century Gothic" panose="020B0502020202020204" pitchFamily="34" charset="0"/>
              </a:rPr>
              <a:t>: Memorizing the answers to practice questions but failing the real test. </a:t>
            </a:r>
            <a:r>
              <a:rPr lang="en-US" sz="2000" b="1" dirty="0">
                <a:solidFill>
                  <a:schemeClr val="bg1"/>
                </a:solidFill>
                <a:latin typeface="Century Gothic" panose="020B0502020202020204" pitchFamily="34" charset="0"/>
              </a:rPr>
              <a:t>Scenario</a:t>
            </a:r>
            <a:r>
              <a:rPr lang="en-US" sz="2000" dirty="0">
                <a:solidFill>
                  <a:schemeClr val="bg1"/>
                </a:solidFill>
                <a:latin typeface="Century Gothic" panose="020B0502020202020204" pitchFamily="34" charset="0"/>
              </a:rPr>
              <a:t>: A model that can perfectly predict prices of houses it has seen, but it can't predict prices of houses it has not seen.</a:t>
            </a:r>
          </a:p>
        </p:txBody>
      </p:sp>
      <p:sp>
        <p:nvSpPr>
          <p:cNvPr id="5" name="Footer Placeholder 4">
            <a:extLst>
              <a:ext uri="{FF2B5EF4-FFF2-40B4-BE49-F238E27FC236}">
                <a16:creationId xmlns:a16="http://schemas.microsoft.com/office/drawing/2014/main" id="{0D6E1DED-5830-8B05-0B68-7A58EB2E08D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A56EB9B-5FC4-7FAE-71D9-9CEB0C7555C3}"/>
              </a:ext>
            </a:extLst>
          </p:cNvPr>
          <p:cNvSpPr>
            <a:spLocks noGrp="1"/>
          </p:cNvSpPr>
          <p:nvPr>
            <p:ph type="sldNum" sz="quarter" idx="12"/>
          </p:nvPr>
        </p:nvSpPr>
        <p:spPr/>
        <p:txBody>
          <a:bodyPr/>
          <a:lstStyle/>
          <a:p>
            <a:fld id="{7F537688-BEAE-4904-826F-1C1E0645A5D0}" type="slidenum">
              <a:rPr lang="en-US" sz="2000" smtClean="0"/>
              <a:t>196</a:t>
            </a:fld>
            <a:endParaRPr lang="en-US" sz="2000" dirty="0"/>
          </a:p>
        </p:txBody>
      </p:sp>
      <p:sp>
        <p:nvSpPr>
          <p:cNvPr id="4" name="TextBox 3">
            <a:extLst>
              <a:ext uri="{FF2B5EF4-FFF2-40B4-BE49-F238E27FC236}">
                <a16:creationId xmlns:a16="http://schemas.microsoft.com/office/drawing/2014/main" id="{EAAA2ACF-7039-8ABE-A46A-65715B4235E1}"/>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137764080"/>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7997AA5-9F0E-EA86-1654-C0406B2F14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365D35-F44B-57FF-52DF-722E1CE5A96C}"/>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1047A93E-E86A-B016-DF24-2F20FE1C8E92}"/>
              </a:ext>
            </a:extLst>
          </p:cNvPr>
          <p:cNvSpPr>
            <a:spLocks noGrp="1"/>
          </p:cNvSpPr>
          <p:nvPr>
            <p:ph idx="1"/>
          </p:nvPr>
        </p:nvSpPr>
        <p:spPr>
          <a:xfrm>
            <a:off x="348343" y="1624148"/>
            <a:ext cx="11556274" cy="4482639"/>
          </a:xfrm>
        </p:spPr>
        <p:txBody>
          <a:bodyPr>
            <a:noAutofit/>
          </a:bodyPr>
          <a:lstStyle/>
          <a:p>
            <a:pPr marL="457200" indent="-457200">
              <a:lnSpc>
                <a:spcPct val="150000"/>
              </a:lnSpc>
              <a:buFont typeface="+mj-lt"/>
              <a:buAutoNum type="arabicPeriod" startAt="10"/>
            </a:pPr>
            <a:r>
              <a:rPr lang="en-US" sz="2000" b="1" dirty="0">
                <a:solidFill>
                  <a:schemeClr val="bg1"/>
                </a:solidFill>
                <a:latin typeface="Century Gothic" panose="020B0502020202020204" pitchFamily="34" charset="0"/>
              </a:rPr>
              <a:t>Underfitting: </a:t>
            </a:r>
            <a:r>
              <a:rPr lang="en-US" sz="2000" dirty="0">
                <a:solidFill>
                  <a:schemeClr val="bg1"/>
                </a:solidFill>
                <a:latin typeface="Century Gothic" panose="020B0502020202020204" pitchFamily="34" charset="0"/>
              </a:rPr>
              <a:t>A model that is too simple to capture the patterns and performs poorly on both training and test data. </a:t>
            </a:r>
            <a:r>
              <a:rPr lang="en-US" sz="1800" b="1" kern="1200" dirty="0">
                <a:solidFill>
                  <a:srgbClr val="FFFFFF"/>
                </a:solidFill>
                <a:effectLst/>
                <a:latin typeface="Century Gothic" panose="020B0502020202020204" pitchFamily="34" charset="0"/>
                <a:ea typeface="+mn-ea"/>
                <a:cs typeface="+mn-cs"/>
              </a:rPr>
              <a:t>i.e.</a:t>
            </a:r>
            <a:r>
              <a:rPr lang="en-US" sz="2000" dirty="0">
                <a:solidFill>
                  <a:schemeClr val="bg1"/>
                </a:solidFill>
                <a:latin typeface="Century Gothic" panose="020B0502020202020204" pitchFamily="34" charset="0"/>
              </a:rPr>
              <a:t>: Not studying enough and failing the test. Scenario: A model that is too simple to predict house prices.</a:t>
            </a:r>
          </a:p>
          <a:p>
            <a:pPr marL="457200" indent="-457200">
              <a:lnSpc>
                <a:spcPct val="150000"/>
              </a:lnSpc>
              <a:buFont typeface="+mj-lt"/>
              <a:buAutoNum type="arabicPeriod" startAt="10"/>
            </a:pPr>
            <a:r>
              <a:rPr lang="en-US" sz="2000" b="1" dirty="0">
                <a:solidFill>
                  <a:schemeClr val="bg1"/>
                </a:solidFill>
                <a:latin typeface="Century Gothic" panose="020B0502020202020204" pitchFamily="34" charset="0"/>
              </a:rPr>
              <a:t>Accuracy: </a:t>
            </a:r>
            <a:r>
              <a:rPr lang="en-US" sz="2000" dirty="0">
                <a:solidFill>
                  <a:schemeClr val="bg1"/>
                </a:solidFill>
                <a:latin typeface="Century Gothic" panose="020B0502020202020204" pitchFamily="34" charset="0"/>
              </a:rPr>
              <a:t>How often the model makes correct predictions. </a:t>
            </a:r>
            <a:r>
              <a:rPr lang="en-US" sz="2000" b="1" kern="1200" dirty="0">
                <a:solidFill>
                  <a:srgbClr val="FFFFFF"/>
                </a:solidFill>
                <a:effectLst/>
                <a:latin typeface="Century Gothic" panose="020B0502020202020204" pitchFamily="34" charset="0"/>
                <a:ea typeface="+mn-ea"/>
                <a:cs typeface="+mn-cs"/>
              </a:rPr>
              <a:t>i.e.</a:t>
            </a:r>
            <a:r>
              <a:rPr lang="en-US" sz="2000" dirty="0">
                <a:solidFill>
                  <a:schemeClr val="bg1"/>
                </a:solidFill>
                <a:latin typeface="Century Gothic" panose="020B0502020202020204" pitchFamily="34" charset="0"/>
              </a:rPr>
              <a:t>: How often the computer gets the answer right.</a:t>
            </a:r>
          </a:p>
          <a:p>
            <a:pPr marL="457200" indent="-457200">
              <a:lnSpc>
                <a:spcPct val="150000"/>
              </a:lnSpc>
              <a:buFont typeface="+mj-lt"/>
              <a:buAutoNum type="arabicPeriod" startAt="10"/>
            </a:pPr>
            <a:r>
              <a:rPr lang="en-US" sz="2000" b="1" dirty="0">
                <a:solidFill>
                  <a:schemeClr val="bg1"/>
                </a:solidFill>
                <a:latin typeface="Century Gothic" panose="020B0502020202020204" pitchFamily="34" charset="0"/>
              </a:rPr>
              <a:t>Precision: </a:t>
            </a:r>
            <a:r>
              <a:rPr lang="en-US" sz="2000" dirty="0">
                <a:solidFill>
                  <a:schemeClr val="bg1"/>
                </a:solidFill>
                <a:latin typeface="Century Gothic" panose="020B0502020202020204" pitchFamily="34" charset="0"/>
              </a:rPr>
              <a:t>Out of all positive predictions, how many were actually positive? </a:t>
            </a:r>
            <a:r>
              <a:rPr lang="en-US" sz="2000" b="1" kern="1200" dirty="0">
                <a:solidFill>
                  <a:srgbClr val="FFFFFF"/>
                </a:solidFill>
                <a:effectLst/>
                <a:latin typeface="Century Gothic" panose="020B0502020202020204" pitchFamily="34" charset="0"/>
                <a:ea typeface="+mn-ea"/>
                <a:cs typeface="+mn-cs"/>
              </a:rPr>
              <a:t>i.e.</a:t>
            </a:r>
            <a:r>
              <a:rPr lang="en-US" sz="2000" dirty="0">
                <a:solidFill>
                  <a:schemeClr val="bg1"/>
                </a:solidFill>
                <a:latin typeface="Century Gothic" panose="020B0502020202020204" pitchFamily="34" charset="0"/>
              </a:rPr>
              <a:t>: Of all the things the computer said were cats, how many were actually cats?</a:t>
            </a:r>
          </a:p>
          <a:p>
            <a:pPr marL="457200" indent="-457200">
              <a:lnSpc>
                <a:spcPct val="150000"/>
              </a:lnSpc>
              <a:buFont typeface="+mj-lt"/>
              <a:buAutoNum type="arabicPeriod" startAt="10"/>
            </a:pPr>
            <a:r>
              <a:rPr lang="en-US" sz="2000" b="1" dirty="0">
                <a:solidFill>
                  <a:schemeClr val="bg1"/>
                </a:solidFill>
                <a:latin typeface="Century Gothic" panose="020B0502020202020204" pitchFamily="34" charset="0"/>
              </a:rPr>
              <a:t>Recall: </a:t>
            </a:r>
            <a:r>
              <a:rPr lang="en-US" sz="2000" dirty="0">
                <a:solidFill>
                  <a:schemeClr val="bg1"/>
                </a:solidFill>
                <a:latin typeface="Century Gothic" panose="020B0502020202020204" pitchFamily="34" charset="0"/>
              </a:rPr>
              <a:t>Out of all actually positive cases, how many did the model correctly identify? </a:t>
            </a:r>
            <a:r>
              <a:rPr lang="en-US" sz="2000" b="1" kern="1200" dirty="0">
                <a:solidFill>
                  <a:srgbClr val="FFFFFF"/>
                </a:solidFill>
                <a:effectLst/>
                <a:latin typeface="Century Gothic" panose="020B0502020202020204" pitchFamily="34" charset="0"/>
                <a:ea typeface="+mn-ea"/>
                <a:cs typeface="+mn-cs"/>
              </a:rPr>
              <a:t>i.e.</a:t>
            </a:r>
            <a:r>
              <a:rPr lang="en-US" sz="2000" dirty="0">
                <a:solidFill>
                  <a:schemeClr val="bg1"/>
                </a:solidFill>
                <a:latin typeface="Century Gothic" panose="020B0502020202020204" pitchFamily="34" charset="0"/>
              </a:rPr>
              <a:t>: Of all the actual cats, how many did the computer correctly identify?</a:t>
            </a:r>
          </a:p>
        </p:txBody>
      </p:sp>
      <p:sp>
        <p:nvSpPr>
          <p:cNvPr id="5" name="Footer Placeholder 4">
            <a:extLst>
              <a:ext uri="{FF2B5EF4-FFF2-40B4-BE49-F238E27FC236}">
                <a16:creationId xmlns:a16="http://schemas.microsoft.com/office/drawing/2014/main" id="{6CE01C72-8B11-5441-291C-DCE797A2FCA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5A9FB23-FDD7-7D27-340E-EAEC2C3061B2}"/>
              </a:ext>
            </a:extLst>
          </p:cNvPr>
          <p:cNvSpPr>
            <a:spLocks noGrp="1"/>
          </p:cNvSpPr>
          <p:nvPr>
            <p:ph type="sldNum" sz="quarter" idx="12"/>
          </p:nvPr>
        </p:nvSpPr>
        <p:spPr/>
        <p:txBody>
          <a:bodyPr/>
          <a:lstStyle/>
          <a:p>
            <a:fld id="{7F537688-BEAE-4904-826F-1C1E0645A5D0}" type="slidenum">
              <a:rPr lang="en-US" sz="2000" smtClean="0"/>
              <a:t>197</a:t>
            </a:fld>
            <a:endParaRPr lang="en-US" sz="2000" dirty="0"/>
          </a:p>
        </p:txBody>
      </p:sp>
      <p:sp>
        <p:nvSpPr>
          <p:cNvPr id="4" name="TextBox 3">
            <a:extLst>
              <a:ext uri="{FF2B5EF4-FFF2-40B4-BE49-F238E27FC236}">
                <a16:creationId xmlns:a16="http://schemas.microsoft.com/office/drawing/2014/main" id="{ADE7DF0D-5637-8156-9D00-499A0AC67CD3}"/>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058191924"/>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F7BF155-72B0-6F28-1AA6-9DB51C6C86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2F6BF5-04D7-075D-4ACB-B8C5677F1A8E}"/>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BAA53B3A-7C0C-1B7F-74A9-63DCD9113AEF}"/>
              </a:ext>
            </a:extLst>
          </p:cNvPr>
          <p:cNvSpPr>
            <a:spLocks noGrp="1"/>
          </p:cNvSpPr>
          <p:nvPr>
            <p:ph idx="1"/>
          </p:nvPr>
        </p:nvSpPr>
        <p:spPr>
          <a:xfrm>
            <a:off x="323850" y="1845733"/>
            <a:ext cx="10831830" cy="4430797"/>
          </a:xfrm>
        </p:spPr>
        <p:txBody>
          <a:bodyPr>
            <a:normAutofit fontScale="85000" lnSpcReduction="10000"/>
          </a:bodyPr>
          <a:lstStyle/>
          <a:p>
            <a:pPr marL="457200" indent="-457200">
              <a:lnSpc>
                <a:spcPct val="150000"/>
              </a:lnSpc>
              <a:buFont typeface="+mj-lt"/>
              <a:buAutoNum type="arabicPeriod" startAt="14"/>
            </a:pPr>
            <a:r>
              <a:rPr lang="en-US" sz="2400" b="1" dirty="0">
                <a:solidFill>
                  <a:schemeClr val="bg1"/>
                </a:solidFill>
                <a:latin typeface="Century Gothic" panose="020B0502020202020204" pitchFamily="34" charset="0"/>
              </a:rPr>
              <a:t>Bias</a:t>
            </a:r>
            <a:r>
              <a:rPr lang="en-US" sz="2400" dirty="0">
                <a:solidFill>
                  <a:schemeClr val="bg1"/>
                </a:solidFill>
                <a:latin typeface="Century Gothic" panose="020B0502020202020204" pitchFamily="34" charset="0"/>
              </a:rPr>
              <a:t>: Systematic error in the model due to flawed assumptions. </a:t>
            </a:r>
            <a:r>
              <a:rPr lang="en-US" sz="2400" b="1" kern="1200" dirty="0">
                <a:solidFill>
                  <a:srgbClr val="FFFFFF"/>
                </a:solidFill>
                <a:effectLst/>
                <a:latin typeface="Century Gothic" panose="020B0502020202020204" pitchFamily="34" charset="0"/>
                <a:ea typeface="+mn-ea"/>
                <a:cs typeface="+mn-cs"/>
              </a:rPr>
              <a:t>i.e.</a:t>
            </a:r>
            <a:r>
              <a:rPr lang="en-US" sz="2400" dirty="0">
                <a:solidFill>
                  <a:schemeClr val="bg1"/>
                </a:solidFill>
                <a:latin typeface="Century Gothic" panose="020B0502020202020204" pitchFamily="34" charset="0"/>
              </a:rPr>
              <a:t>: A prejudice in the computer's thinking. Scenario: A model trained only on pictures of sunny days will be biased and might not recognize cloudy days.</a:t>
            </a:r>
          </a:p>
          <a:p>
            <a:pPr marL="457200" indent="-457200">
              <a:lnSpc>
                <a:spcPct val="150000"/>
              </a:lnSpc>
              <a:buFont typeface="+mj-lt"/>
              <a:buAutoNum type="arabicPeriod" startAt="14"/>
            </a:pPr>
            <a:r>
              <a:rPr lang="en-US" sz="2400" b="1" dirty="0">
                <a:solidFill>
                  <a:schemeClr val="bg1"/>
                </a:solidFill>
                <a:latin typeface="Century Gothic" panose="020B0502020202020204" pitchFamily="34" charset="0"/>
              </a:rPr>
              <a:t>Variance</a:t>
            </a:r>
            <a:r>
              <a:rPr lang="en-US" sz="2400" dirty="0">
                <a:solidFill>
                  <a:schemeClr val="bg1"/>
                </a:solidFill>
                <a:latin typeface="Century Gothic" panose="020B0502020202020204" pitchFamily="34" charset="0"/>
              </a:rPr>
              <a:t>: Sensitivity of the model to fluctuations in the training data. </a:t>
            </a:r>
            <a:r>
              <a:rPr lang="en-US" sz="2400" b="1" kern="1200" dirty="0">
                <a:solidFill>
                  <a:srgbClr val="FFFFFF"/>
                </a:solidFill>
                <a:effectLst/>
                <a:latin typeface="Century Gothic" panose="020B0502020202020204" pitchFamily="34" charset="0"/>
                <a:ea typeface="+mn-ea"/>
                <a:cs typeface="+mn-cs"/>
              </a:rPr>
              <a:t>i.e.</a:t>
            </a:r>
            <a:r>
              <a:rPr lang="en-US" sz="2400" dirty="0">
                <a:solidFill>
                  <a:schemeClr val="bg1"/>
                </a:solidFill>
                <a:latin typeface="Century Gothic" panose="020B0502020202020204" pitchFamily="34" charset="0"/>
              </a:rPr>
              <a:t>: The computer getting confused by small changes in the examples. Scenario: A model that works perfectly on one set of data but fails on another very similar set of data.</a:t>
            </a:r>
          </a:p>
          <a:p>
            <a:pPr marL="457200" indent="-457200">
              <a:lnSpc>
                <a:spcPct val="150000"/>
              </a:lnSpc>
              <a:buFont typeface="+mj-lt"/>
              <a:buAutoNum type="arabicPeriod" startAt="14"/>
            </a:pPr>
            <a:r>
              <a:rPr lang="en-US" sz="2400" b="1" dirty="0">
                <a:solidFill>
                  <a:schemeClr val="bg1"/>
                </a:solidFill>
                <a:latin typeface="Century Gothic" panose="020B0502020202020204" pitchFamily="34" charset="0"/>
              </a:rPr>
              <a:t>Hyperparameters</a:t>
            </a:r>
            <a:r>
              <a:rPr lang="en-US" sz="2400" dirty="0">
                <a:solidFill>
                  <a:schemeClr val="bg1"/>
                </a:solidFill>
                <a:latin typeface="Century Gothic" panose="020B0502020202020204" pitchFamily="34" charset="0"/>
              </a:rPr>
              <a:t>: Parameters set before training that control the learning process. </a:t>
            </a:r>
            <a:r>
              <a:rPr lang="en-US" sz="2400" b="1" kern="1200" dirty="0">
                <a:solidFill>
                  <a:srgbClr val="FFFFFF"/>
                </a:solidFill>
                <a:effectLst/>
                <a:latin typeface="Century Gothic" panose="020B0502020202020204" pitchFamily="34" charset="0"/>
                <a:ea typeface="+mn-ea"/>
                <a:cs typeface="+mn-cs"/>
              </a:rPr>
              <a:t>i.e.</a:t>
            </a:r>
            <a:r>
              <a:rPr lang="en-US" sz="2400" dirty="0">
                <a:solidFill>
                  <a:schemeClr val="bg1"/>
                </a:solidFill>
                <a:latin typeface="Century Gothic" panose="020B0502020202020204" pitchFamily="34" charset="0"/>
              </a:rPr>
              <a:t>: Settings you adjust before you start training. </a:t>
            </a:r>
            <a:r>
              <a:rPr lang="en-US" sz="2400" b="1" dirty="0">
                <a:solidFill>
                  <a:schemeClr val="bg1"/>
                </a:solidFill>
                <a:latin typeface="Century Gothic" panose="020B0502020202020204" pitchFamily="34" charset="0"/>
              </a:rPr>
              <a:t>Scenario</a:t>
            </a:r>
            <a:r>
              <a:rPr lang="en-US" sz="2400" dirty="0">
                <a:solidFill>
                  <a:schemeClr val="bg1"/>
                </a:solidFill>
                <a:latin typeface="Century Gothic" panose="020B0502020202020204" pitchFamily="34" charset="0"/>
              </a:rPr>
              <a:t>: Like adjusting the focus and brightness on a camera before taking a picture.</a:t>
            </a:r>
          </a:p>
        </p:txBody>
      </p:sp>
      <p:sp>
        <p:nvSpPr>
          <p:cNvPr id="5" name="Footer Placeholder 4">
            <a:extLst>
              <a:ext uri="{FF2B5EF4-FFF2-40B4-BE49-F238E27FC236}">
                <a16:creationId xmlns:a16="http://schemas.microsoft.com/office/drawing/2014/main" id="{D4B79959-9B34-ADE8-DCEB-B27D134851E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17AA9EA-D8AE-BFEA-4402-47C4185592CE}"/>
              </a:ext>
            </a:extLst>
          </p:cNvPr>
          <p:cNvSpPr>
            <a:spLocks noGrp="1"/>
          </p:cNvSpPr>
          <p:nvPr>
            <p:ph type="sldNum" sz="quarter" idx="12"/>
          </p:nvPr>
        </p:nvSpPr>
        <p:spPr/>
        <p:txBody>
          <a:bodyPr/>
          <a:lstStyle/>
          <a:p>
            <a:fld id="{7F537688-BEAE-4904-826F-1C1E0645A5D0}" type="slidenum">
              <a:rPr lang="en-US" sz="2000" smtClean="0"/>
              <a:t>198</a:t>
            </a:fld>
            <a:endParaRPr lang="en-US" sz="2000" dirty="0"/>
          </a:p>
        </p:txBody>
      </p:sp>
      <p:sp>
        <p:nvSpPr>
          <p:cNvPr id="4" name="TextBox 3">
            <a:extLst>
              <a:ext uri="{FF2B5EF4-FFF2-40B4-BE49-F238E27FC236}">
                <a16:creationId xmlns:a16="http://schemas.microsoft.com/office/drawing/2014/main" id="{EABC1081-26B6-11D0-1BCE-6C824DDAF8B1}"/>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224454615"/>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26668F0-D377-6B5E-31B7-E91C496DD6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0DA8952-CA35-19D4-A453-D3853E5C3943}"/>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EB221D89-C110-CB6E-71A9-3A6143AD7492}"/>
              </a:ext>
            </a:extLst>
          </p:cNvPr>
          <p:cNvSpPr>
            <a:spLocks noGrp="1"/>
          </p:cNvSpPr>
          <p:nvPr>
            <p:ph idx="1"/>
          </p:nvPr>
        </p:nvSpPr>
        <p:spPr>
          <a:xfrm>
            <a:off x="348343" y="1624148"/>
            <a:ext cx="11556274" cy="4482639"/>
          </a:xfrm>
        </p:spPr>
        <p:txBody>
          <a:bodyPr>
            <a:noAutofit/>
          </a:bodyPr>
          <a:lstStyle/>
          <a:p>
            <a:pPr marL="0" indent="0">
              <a:lnSpc>
                <a:spcPct val="150000"/>
              </a:lnSpc>
              <a:buNone/>
            </a:pPr>
            <a:r>
              <a:rPr lang="en-US" sz="1800" b="1" dirty="0">
                <a:solidFill>
                  <a:schemeClr val="bg1"/>
                </a:solidFill>
                <a:latin typeface="Century Gothic" panose="020B0502020202020204" pitchFamily="34" charset="0"/>
              </a:rPr>
              <a:t>Deep Learning Terms:</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Neural Network: </a:t>
            </a:r>
            <a:r>
              <a:rPr lang="en-US" sz="1800" dirty="0">
                <a:solidFill>
                  <a:schemeClr val="bg1"/>
                </a:solidFill>
                <a:latin typeface="Century Gothic" panose="020B0502020202020204" pitchFamily="34" charset="0"/>
              </a:rPr>
              <a:t>Interconnected layers of neurons that process information.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A network of connected "brains" working together.</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Neuron (Node): </a:t>
            </a:r>
            <a:r>
              <a:rPr lang="en-US" sz="1800" dirty="0">
                <a:solidFill>
                  <a:schemeClr val="bg1"/>
                </a:solidFill>
                <a:latin typeface="Century Gothic" panose="020B0502020202020204" pitchFamily="34" charset="0"/>
              </a:rPr>
              <a:t>A basic processing unit in a neural network.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A single "brain" in the network.</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Layer: </a:t>
            </a:r>
            <a:r>
              <a:rPr lang="en-US" sz="1800" dirty="0">
                <a:solidFill>
                  <a:schemeClr val="bg1"/>
                </a:solidFill>
                <a:latin typeface="Century Gothic" panose="020B0502020202020204" pitchFamily="34" charset="0"/>
              </a:rPr>
              <a:t>A group of neurons (input, hidden, output layers).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A level in the network.</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Activation Function: </a:t>
            </a:r>
            <a:r>
              <a:rPr lang="en-US" sz="1800" dirty="0">
                <a:solidFill>
                  <a:schemeClr val="bg1"/>
                </a:solidFill>
                <a:latin typeface="Century Gothic" panose="020B0502020202020204" pitchFamily="34" charset="0"/>
              </a:rPr>
              <a:t>Introduces non-linearity to neurons.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A way for the "brains" to make more complex decisions.</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Backpropagation: </a:t>
            </a:r>
            <a:r>
              <a:rPr lang="en-US" sz="1800" dirty="0">
                <a:solidFill>
                  <a:schemeClr val="bg1"/>
                </a:solidFill>
                <a:latin typeface="Century Gothic" panose="020B0502020202020204" pitchFamily="34" charset="0"/>
              </a:rPr>
              <a:t>Adjusting connection weights to minimize prediction errors.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A way for the network to learn from its mistakes.</a:t>
            </a:r>
          </a:p>
        </p:txBody>
      </p:sp>
      <p:sp>
        <p:nvSpPr>
          <p:cNvPr id="5" name="Footer Placeholder 4">
            <a:extLst>
              <a:ext uri="{FF2B5EF4-FFF2-40B4-BE49-F238E27FC236}">
                <a16:creationId xmlns:a16="http://schemas.microsoft.com/office/drawing/2014/main" id="{448457EE-281B-A1AB-4B2F-D79EC935300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EB07588-B37A-21E9-006B-13C03D6F5DA3}"/>
              </a:ext>
            </a:extLst>
          </p:cNvPr>
          <p:cNvSpPr>
            <a:spLocks noGrp="1"/>
          </p:cNvSpPr>
          <p:nvPr>
            <p:ph type="sldNum" sz="quarter" idx="12"/>
          </p:nvPr>
        </p:nvSpPr>
        <p:spPr/>
        <p:txBody>
          <a:bodyPr/>
          <a:lstStyle/>
          <a:p>
            <a:fld id="{7F537688-BEAE-4904-826F-1C1E0645A5D0}" type="slidenum">
              <a:rPr lang="en-US" sz="2000" smtClean="0"/>
              <a:t>199</a:t>
            </a:fld>
            <a:endParaRPr lang="en-US" sz="2000" dirty="0"/>
          </a:p>
        </p:txBody>
      </p:sp>
      <p:sp>
        <p:nvSpPr>
          <p:cNvPr id="4" name="TextBox 3">
            <a:extLst>
              <a:ext uri="{FF2B5EF4-FFF2-40B4-BE49-F238E27FC236}">
                <a16:creationId xmlns:a16="http://schemas.microsoft.com/office/drawing/2014/main" id="{AC8EC26B-54BD-721F-8A75-F86AE6CDF62E}"/>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215564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D6B36-003B-EF1A-8173-C7677AE82D72}"/>
              </a:ext>
            </a:extLst>
          </p:cNvPr>
          <p:cNvSpPr>
            <a:spLocks noGrp="1"/>
          </p:cNvSpPr>
          <p:nvPr>
            <p:ph type="title"/>
          </p:nvPr>
        </p:nvSpPr>
        <p:spPr/>
        <p:txBody>
          <a:bodyPr/>
          <a:lstStyle/>
          <a:p>
            <a:r>
              <a:rPr lang="en-US" dirty="0">
                <a:solidFill>
                  <a:srgbClr val="DD9C19"/>
                </a:solidFill>
                <a:latin typeface="Century Gothic" panose="020B0502020202020204" pitchFamily="34" charset="0"/>
              </a:rPr>
              <a:t>Why are we here</a:t>
            </a:r>
          </a:p>
        </p:txBody>
      </p:sp>
      <p:sp>
        <p:nvSpPr>
          <p:cNvPr id="3" name="Content Placeholder 2">
            <a:extLst>
              <a:ext uri="{FF2B5EF4-FFF2-40B4-BE49-F238E27FC236}">
                <a16:creationId xmlns:a16="http://schemas.microsoft.com/office/drawing/2014/main" id="{9C774FCE-22EF-1886-F31C-6C265F3A4720}"/>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To equip learners with the skills to understand how Artificial Intelligence models are built, explore Machine Learning and Deep Learning, and focus on Natural Language Processing (NLP).</a:t>
            </a:r>
          </a:p>
        </p:txBody>
      </p:sp>
      <p:sp>
        <p:nvSpPr>
          <p:cNvPr id="5" name="TextBox 4">
            <a:extLst>
              <a:ext uri="{FF2B5EF4-FFF2-40B4-BE49-F238E27FC236}">
                <a16:creationId xmlns:a16="http://schemas.microsoft.com/office/drawing/2014/main" id="{C45186CC-4B60-FBD0-A626-34205D7B7FB3}"/>
              </a:ext>
            </a:extLst>
          </p:cNvPr>
          <p:cNvSpPr txBox="1"/>
          <p:nvPr/>
        </p:nvSpPr>
        <p:spPr>
          <a:xfrm rot="21321536">
            <a:off x="7186838" y="3892615"/>
            <a:ext cx="5109226" cy="2252540"/>
          </a:xfrm>
          <a:prstGeom prst="rect">
            <a:avLst/>
          </a:prstGeom>
          <a:noFill/>
        </p:spPr>
        <p:txBody>
          <a:bodyPr wrap="square">
            <a:spAutoFit/>
          </a:bodyPr>
          <a:lstStyle/>
          <a:p>
            <a:pPr>
              <a:lnSpc>
                <a:spcPts val="4305"/>
              </a:lnSpc>
            </a:pPr>
            <a:r>
              <a:rPr lang="en-US" sz="2400" b="1" spc="65" dirty="0">
                <a:solidFill>
                  <a:srgbClr val="FFFFFF"/>
                </a:solidFill>
                <a:latin typeface="Bradley Hand ITC" panose="03070402050302030203" pitchFamily="66" charset="0"/>
                <a:cs typeface="Arial"/>
              </a:rPr>
              <a:t>We should build some project right?</a:t>
            </a:r>
          </a:p>
          <a:p>
            <a:pPr>
              <a:lnSpc>
                <a:spcPts val="4305"/>
              </a:lnSpc>
            </a:pPr>
            <a:r>
              <a:rPr lang="en-US" sz="2400" b="1" spc="65" dirty="0">
                <a:solidFill>
                  <a:srgbClr val="FFFFFF"/>
                </a:solidFill>
                <a:latin typeface="Bradley Hand ITC" panose="03070402050302030203" pitchFamily="66" charset="0"/>
                <a:cs typeface="Arial"/>
              </a:rPr>
              <a:t>Yes!!</a:t>
            </a:r>
          </a:p>
          <a:p>
            <a:pPr>
              <a:lnSpc>
                <a:spcPts val="4305"/>
              </a:lnSpc>
            </a:pPr>
            <a:r>
              <a:rPr lang="en-US" sz="2400" b="1" spc="65" dirty="0">
                <a:solidFill>
                  <a:srgbClr val="FFFFFF"/>
                </a:solidFill>
                <a:latin typeface="Bradley Hand ITC" panose="03070402050302030203" pitchFamily="66" charset="0"/>
                <a:cs typeface="Arial"/>
              </a:rPr>
              <a:t>If you are in with me, </a:t>
            </a:r>
          </a:p>
          <a:p>
            <a:pPr>
              <a:lnSpc>
                <a:spcPts val="4305"/>
              </a:lnSpc>
            </a:pPr>
            <a:r>
              <a:rPr lang="en-US" sz="2400" b="1" spc="65" dirty="0">
                <a:solidFill>
                  <a:srgbClr val="FFFFFF"/>
                </a:solidFill>
                <a:latin typeface="Bradley Hand ITC" panose="03070402050302030203" pitchFamily="66" charset="0"/>
                <a:cs typeface="Arial"/>
              </a:rPr>
              <a:t>We should build some project.</a:t>
            </a:r>
            <a:endParaRPr lang="en-US" sz="2400" b="1" dirty="0">
              <a:latin typeface="Bradley Hand ITC" panose="03070402050302030203" pitchFamily="66" charset="0"/>
              <a:cs typeface="Arial"/>
            </a:endParaRPr>
          </a:p>
        </p:txBody>
      </p:sp>
      <p:sp>
        <p:nvSpPr>
          <p:cNvPr id="7" name="Footer Placeholder 6">
            <a:extLst>
              <a:ext uri="{FF2B5EF4-FFF2-40B4-BE49-F238E27FC236}">
                <a16:creationId xmlns:a16="http://schemas.microsoft.com/office/drawing/2014/main" id="{232ECFAE-1862-29BF-003B-BD13D498DE27}"/>
              </a:ext>
            </a:extLst>
          </p:cNvPr>
          <p:cNvSpPr>
            <a:spLocks noGrp="1"/>
          </p:cNvSpPr>
          <p:nvPr>
            <p:ph type="ftr" sz="quarter" idx="11"/>
          </p:nvPr>
        </p:nvSpPr>
        <p:spPr/>
        <p:txBody>
          <a:bodyPr/>
          <a:lstStyle/>
          <a:p>
            <a:r>
              <a:rPr lang="en-US" sz="2000" dirty="0"/>
              <a:t>DSN  LEKKI-AJAH</a:t>
            </a:r>
          </a:p>
        </p:txBody>
      </p:sp>
      <p:sp>
        <p:nvSpPr>
          <p:cNvPr id="8" name="Slide Number Placeholder 7">
            <a:extLst>
              <a:ext uri="{FF2B5EF4-FFF2-40B4-BE49-F238E27FC236}">
                <a16:creationId xmlns:a16="http://schemas.microsoft.com/office/drawing/2014/main" id="{EC521EBE-A8C5-9A36-EFCE-7ED1399E279E}"/>
              </a:ext>
            </a:extLst>
          </p:cNvPr>
          <p:cNvSpPr>
            <a:spLocks noGrp="1"/>
          </p:cNvSpPr>
          <p:nvPr>
            <p:ph type="sldNum" sz="quarter" idx="12"/>
          </p:nvPr>
        </p:nvSpPr>
        <p:spPr/>
        <p:txBody>
          <a:bodyPr/>
          <a:lstStyle/>
          <a:p>
            <a:fld id="{7F537688-BEAE-4904-826F-1C1E0645A5D0}" type="slidenum">
              <a:rPr lang="en-US" sz="2000" smtClean="0"/>
              <a:t>2</a:t>
            </a:fld>
            <a:endParaRPr lang="en-US" sz="2000" dirty="0"/>
          </a:p>
        </p:txBody>
      </p:sp>
    </p:spTree>
    <p:extLst>
      <p:ext uri="{BB962C8B-B14F-4D97-AF65-F5344CB8AC3E}">
        <p14:creationId xmlns:p14="http://schemas.microsoft.com/office/powerpoint/2010/main" val="245145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BAA633C-861D-7D92-80EE-C108EDC1A7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C85122-139F-F012-CAA1-B908327F2655}"/>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F19DFCB2-1C25-3C75-A625-7A09284E0066}"/>
              </a:ext>
            </a:extLst>
          </p:cNvPr>
          <p:cNvSpPr>
            <a:spLocks noGrp="1"/>
          </p:cNvSpPr>
          <p:nvPr>
            <p:ph idx="1"/>
          </p:nvPr>
        </p:nvSpPr>
        <p:spPr>
          <a:xfrm>
            <a:off x="1097280" y="1845734"/>
            <a:ext cx="6253779" cy="4023360"/>
          </a:xfrm>
        </p:spPr>
        <p:txBody>
          <a:bodyPr>
            <a:normAutofit fontScale="92500"/>
          </a:bodyPr>
          <a:lstStyle/>
          <a:p>
            <a:pPr>
              <a:lnSpc>
                <a:spcPct val="150000"/>
              </a:lnSpc>
            </a:pPr>
            <a:r>
              <a:rPr lang="en-US" sz="2800" dirty="0">
                <a:solidFill>
                  <a:schemeClr val="bg1"/>
                </a:solidFill>
                <a:latin typeface="Century Gothic" panose="020B0502020202020204" pitchFamily="34" charset="0"/>
              </a:rPr>
              <a:t>AI is like a </a:t>
            </a:r>
            <a:r>
              <a:rPr lang="en-US" sz="2800" b="1" dirty="0">
                <a:solidFill>
                  <a:schemeClr val="bg1"/>
                </a:solidFill>
                <a:latin typeface="Century Gothic" panose="020B0502020202020204" pitchFamily="34" charset="0"/>
              </a:rPr>
              <a:t>robotic assistant </a:t>
            </a:r>
            <a:r>
              <a:rPr lang="en-US" sz="2800" dirty="0">
                <a:solidFill>
                  <a:schemeClr val="bg1"/>
                </a:solidFill>
                <a:latin typeface="Century Gothic" panose="020B0502020202020204" pitchFamily="34" charset="0"/>
              </a:rPr>
              <a:t>that can follow instructions, </a:t>
            </a:r>
          </a:p>
          <a:p>
            <a:pPr>
              <a:lnSpc>
                <a:spcPct val="150000"/>
              </a:lnSpc>
            </a:pPr>
            <a:r>
              <a:rPr lang="en-US" sz="2800" b="1" dirty="0">
                <a:solidFill>
                  <a:schemeClr val="bg1"/>
                </a:solidFill>
                <a:latin typeface="Century Gothic" panose="020B0502020202020204" pitchFamily="34" charset="0"/>
              </a:rPr>
              <a:t>ML</a:t>
            </a:r>
            <a:r>
              <a:rPr lang="en-US" sz="2800" dirty="0">
                <a:solidFill>
                  <a:schemeClr val="bg1"/>
                </a:solidFill>
                <a:latin typeface="Century Gothic" panose="020B0502020202020204" pitchFamily="34" charset="0"/>
              </a:rPr>
              <a:t> is when it learns from experience,</a:t>
            </a:r>
          </a:p>
          <a:p>
            <a:pPr>
              <a:lnSpc>
                <a:spcPct val="150000"/>
              </a:lnSpc>
            </a:pPr>
            <a:r>
              <a:rPr lang="en-US" sz="2800" dirty="0">
                <a:solidFill>
                  <a:schemeClr val="bg1"/>
                </a:solidFill>
                <a:latin typeface="Century Gothic" panose="020B0502020202020204" pitchFamily="34" charset="0"/>
              </a:rPr>
              <a:t>DL is when it learns so deeply that it can recognize faces, voices, and even create art! 🎨🤖</a:t>
            </a:r>
          </a:p>
        </p:txBody>
      </p:sp>
      <p:sp>
        <p:nvSpPr>
          <p:cNvPr id="5" name="Footer Placeholder 4">
            <a:extLst>
              <a:ext uri="{FF2B5EF4-FFF2-40B4-BE49-F238E27FC236}">
                <a16:creationId xmlns:a16="http://schemas.microsoft.com/office/drawing/2014/main" id="{47CF313E-70AE-D666-EADC-373B8ED3FE6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0CAC717-A62F-6430-C4F4-E21A7AE98081}"/>
              </a:ext>
            </a:extLst>
          </p:cNvPr>
          <p:cNvSpPr>
            <a:spLocks noGrp="1"/>
          </p:cNvSpPr>
          <p:nvPr>
            <p:ph type="sldNum" sz="quarter" idx="12"/>
          </p:nvPr>
        </p:nvSpPr>
        <p:spPr/>
        <p:txBody>
          <a:bodyPr/>
          <a:lstStyle/>
          <a:p>
            <a:fld id="{7F537688-BEAE-4904-826F-1C1E0645A5D0}" type="slidenum">
              <a:rPr lang="en-US" sz="2000" smtClean="0"/>
              <a:t>20</a:t>
            </a:fld>
            <a:endParaRPr lang="en-US" sz="2000" dirty="0"/>
          </a:p>
        </p:txBody>
      </p:sp>
      <p:grpSp>
        <p:nvGrpSpPr>
          <p:cNvPr id="9" name="Group 8">
            <a:extLst>
              <a:ext uri="{FF2B5EF4-FFF2-40B4-BE49-F238E27FC236}">
                <a16:creationId xmlns:a16="http://schemas.microsoft.com/office/drawing/2014/main" id="{32AE6E3D-9F52-2EC4-871D-1C4D2017BC7C}"/>
              </a:ext>
            </a:extLst>
          </p:cNvPr>
          <p:cNvGrpSpPr/>
          <p:nvPr/>
        </p:nvGrpSpPr>
        <p:grpSpPr>
          <a:xfrm>
            <a:off x="7664888" y="2065425"/>
            <a:ext cx="3674434" cy="3583978"/>
            <a:chOff x="4692990" y="2017037"/>
            <a:chExt cx="4473588" cy="4298079"/>
          </a:xfrm>
        </p:grpSpPr>
        <p:pic>
          <p:nvPicPr>
            <p:cNvPr id="4" name="object 2">
              <a:extLst>
                <a:ext uri="{FF2B5EF4-FFF2-40B4-BE49-F238E27FC236}">
                  <a16:creationId xmlns:a16="http://schemas.microsoft.com/office/drawing/2014/main" id="{738C9C94-2EA8-3EA3-3067-DB8076BAA7CF}"/>
                </a:ext>
              </a:extLst>
            </p:cNvPr>
            <p:cNvPicPr/>
            <p:nvPr/>
          </p:nvPicPr>
          <p:blipFill>
            <a:blip r:embed="rId2" cstate="print"/>
            <a:stretch>
              <a:fillRect/>
            </a:stretch>
          </p:blipFill>
          <p:spPr>
            <a:xfrm>
              <a:off x="4692990" y="2017037"/>
              <a:ext cx="4473588" cy="4298079"/>
            </a:xfrm>
            <a:prstGeom prst="rect">
              <a:avLst/>
            </a:prstGeom>
          </p:spPr>
        </p:pic>
        <p:sp>
          <p:nvSpPr>
            <p:cNvPr id="11" name="TextBox 10">
              <a:extLst>
                <a:ext uri="{FF2B5EF4-FFF2-40B4-BE49-F238E27FC236}">
                  <a16:creationId xmlns:a16="http://schemas.microsoft.com/office/drawing/2014/main" id="{1A28C670-8991-FBE4-93C7-1A82228DF0C1}"/>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2" name="TextBox 11">
              <a:extLst>
                <a:ext uri="{FF2B5EF4-FFF2-40B4-BE49-F238E27FC236}">
                  <a16:creationId xmlns:a16="http://schemas.microsoft.com/office/drawing/2014/main" id="{BEDA87FE-6F6A-BB2C-B257-FC0AF455283E}"/>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3" name="TextBox 12">
              <a:extLst>
                <a:ext uri="{FF2B5EF4-FFF2-40B4-BE49-F238E27FC236}">
                  <a16:creationId xmlns:a16="http://schemas.microsoft.com/office/drawing/2014/main" id="{EDC658F4-6C65-6168-31D5-D572D43F66F8}"/>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8" name="TextBox 7">
            <a:extLst>
              <a:ext uri="{FF2B5EF4-FFF2-40B4-BE49-F238E27FC236}">
                <a16:creationId xmlns:a16="http://schemas.microsoft.com/office/drawing/2014/main" id="{914D5E23-0B8C-042C-4932-1976CB81A9CC}"/>
              </a:ext>
            </a:extLst>
          </p:cNvPr>
          <p:cNvSpPr txBox="1"/>
          <p:nvPr/>
        </p:nvSpPr>
        <p:spPr>
          <a:xfrm rot="21429679">
            <a:off x="8182448" y="5611331"/>
            <a:ext cx="3325891" cy="515526"/>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Where do we group NLP??</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747714552"/>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0EA40E7-5761-6BD3-464A-609F102103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F4FD43-B392-C1AC-A4ED-11FF9047EE83}"/>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0819FB24-21B6-E6D7-DBE2-2675BE989481}"/>
              </a:ext>
            </a:extLst>
          </p:cNvPr>
          <p:cNvSpPr>
            <a:spLocks noGrp="1"/>
          </p:cNvSpPr>
          <p:nvPr>
            <p:ph idx="1"/>
          </p:nvPr>
        </p:nvSpPr>
        <p:spPr>
          <a:xfrm>
            <a:off x="348343" y="1624148"/>
            <a:ext cx="11386458" cy="4482639"/>
          </a:xfrm>
        </p:spPr>
        <p:txBody>
          <a:bodyPr>
            <a:noAutofit/>
          </a:bodyPr>
          <a:lstStyle/>
          <a:p>
            <a:pPr marL="457200" indent="-457200">
              <a:lnSpc>
                <a:spcPct val="150000"/>
              </a:lnSpc>
              <a:buFont typeface="+mj-lt"/>
              <a:buAutoNum type="arabicPeriod" startAt="6"/>
            </a:pPr>
            <a:r>
              <a:rPr lang="en-US" sz="1800" b="1" dirty="0">
                <a:solidFill>
                  <a:schemeClr val="bg1"/>
                </a:solidFill>
                <a:latin typeface="Century Gothic" panose="020B0502020202020204" pitchFamily="34" charset="0"/>
              </a:rPr>
              <a:t>Epoch: </a:t>
            </a:r>
            <a:r>
              <a:rPr lang="en-US" sz="1800" dirty="0">
                <a:solidFill>
                  <a:schemeClr val="bg1"/>
                </a:solidFill>
                <a:latin typeface="Century Gothic" panose="020B0502020202020204" pitchFamily="34" charset="0"/>
              </a:rPr>
              <a:t>One complete pass through the entire training dataset.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Showing the computer all the examples once.</a:t>
            </a:r>
          </a:p>
          <a:p>
            <a:pPr marL="457200" indent="-457200">
              <a:lnSpc>
                <a:spcPct val="150000"/>
              </a:lnSpc>
              <a:buFont typeface="+mj-lt"/>
              <a:buAutoNum type="arabicPeriod" startAt="6"/>
            </a:pPr>
            <a:r>
              <a:rPr lang="en-US" sz="1800" b="1" dirty="0">
                <a:solidFill>
                  <a:schemeClr val="bg1"/>
                </a:solidFill>
                <a:latin typeface="Century Gothic" panose="020B0502020202020204" pitchFamily="34" charset="0"/>
              </a:rPr>
              <a:t>Batch Size: </a:t>
            </a:r>
            <a:r>
              <a:rPr lang="en-US" sz="1800" dirty="0">
                <a:solidFill>
                  <a:schemeClr val="bg1"/>
                </a:solidFill>
                <a:latin typeface="Century Gothic" panose="020B0502020202020204" pitchFamily="34" charset="0"/>
              </a:rPr>
              <a:t>Number of training examples processed at once.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How many examples the computer looks at a time.</a:t>
            </a:r>
          </a:p>
          <a:p>
            <a:pPr marL="457200" indent="-457200">
              <a:lnSpc>
                <a:spcPct val="150000"/>
              </a:lnSpc>
              <a:buFont typeface="+mj-lt"/>
              <a:buAutoNum type="arabicPeriod" startAt="6"/>
            </a:pPr>
            <a:r>
              <a:rPr lang="en-US" sz="1800" b="1" dirty="0">
                <a:solidFill>
                  <a:schemeClr val="bg1"/>
                </a:solidFill>
                <a:latin typeface="Century Gothic" panose="020B0502020202020204" pitchFamily="34" charset="0"/>
              </a:rPr>
              <a:t>Loss Function: </a:t>
            </a:r>
            <a:r>
              <a:rPr lang="en-US" sz="1800" dirty="0">
                <a:solidFill>
                  <a:schemeClr val="bg1"/>
                </a:solidFill>
                <a:latin typeface="Century Gothic" panose="020B0502020202020204" pitchFamily="34" charset="0"/>
              </a:rPr>
              <a:t>Measures the model's prediction error.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How the computer knows it made a mistake.</a:t>
            </a:r>
          </a:p>
          <a:p>
            <a:pPr marL="457200" indent="-457200">
              <a:lnSpc>
                <a:spcPct val="150000"/>
              </a:lnSpc>
              <a:buFont typeface="+mj-lt"/>
              <a:buAutoNum type="arabicPeriod" startAt="6"/>
            </a:pPr>
            <a:r>
              <a:rPr lang="en-US" sz="1800" b="1" dirty="0">
                <a:solidFill>
                  <a:schemeClr val="bg1"/>
                </a:solidFill>
                <a:latin typeface="Century Gothic" panose="020B0502020202020204" pitchFamily="34" charset="0"/>
              </a:rPr>
              <a:t>Weight</a:t>
            </a:r>
            <a:r>
              <a:rPr lang="en-US" sz="1800" dirty="0">
                <a:solidFill>
                  <a:schemeClr val="bg1"/>
                </a:solidFill>
                <a:latin typeface="Century Gothic" panose="020B0502020202020204" pitchFamily="34" charset="0"/>
              </a:rPr>
              <a:t>: The strength of the connection between two neurons.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How strongly two "brains" influence each other.</a:t>
            </a:r>
          </a:p>
          <a:p>
            <a:pPr marL="457200" indent="-457200">
              <a:lnSpc>
                <a:spcPct val="150000"/>
              </a:lnSpc>
              <a:buFont typeface="+mj-lt"/>
              <a:buAutoNum type="arabicPeriod" startAt="6"/>
            </a:pPr>
            <a:r>
              <a:rPr lang="en-US" sz="1800" b="1" dirty="0">
                <a:solidFill>
                  <a:schemeClr val="bg1"/>
                </a:solidFill>
                <a:latin typeface="Century Gothic" panose="020B0502020202020204" pitchFamily="34" charset="0"/>
              </a:rPr>
              <a:t>Learning Rate: </a:t>
            </a:r>
            <a:r>
              <a:rPr lang="en-US" sz="1800" dirty="0">
                <a:solidFill>
                  <a:schemeClr val="bg1"/>
                </a:solidFill>
                <a:latin typeface="Century Gothic" panose="020B0502020202020204" pitchFamily="34" charset="0"/>
              </a:rPr>
              <a:t>How quickly the model updates its weights.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How quickly the computer learns.</a:t>
            </a:r>
          </a:p>
        </p:txBody>
      </p:sp>
      <p:sp>
        <p:nvSpPr>
          <p:cNvPr id="5" name="Footer Placeholder 4">
            <a:extLst>
              <a:ext uri="{FF2B5EF4-FFF2-40B4-BE49-F238E27FC236}">
                <a16:creationId xmlns:a16="http://schemas.microsoft.com/office/drawing/2014/main" id="{4BCE839A-F78C-5EF5-4D5E-F1C03657023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645A7EE-4BD7-51EA-C254-4260A1E2DAB4}"/>
              </a:ext>
            </a:extLst>
          </p:cNvPr>
          <p:cNvSpPr>
            <a:spLocks noGrp="1"/>
          </p:cNvSpPr>
          <p:nvPr>
            <p:ph type="sldNum" sz="quarter" idx="12"/>
          </p:nvPr>
        </p:nvSpPr>
        <p:spPr/>
        <p:txBody>
          <a:bodyPr/>
          <a:lstStyle/>
          <a:p>
            <a:fld id="{7F537688-BEAE-4904-826F-1C1E0645A5D0}" type="slidenum">
              <a:rPr lang="en-US" sz="2000" smtClean="0"/>
              <a:t>200</a:t>
            </a:fld>
            <a:endParaRPr lang="en-US" sz="2000" dirty="0"/>
          </a:p>
        </p:txBody>
      </p:sp>
      <p:sp>
        <p:nvSpPr>
          <p:cNvPr id="4" name="TextBox 3">
            <a:extLst>
              <a:ext uri="{FF2B5EF4-FFF2-40B4-BE49-F238E27FC236}">
                <a16:creationId xmlns:a16="http://schemas.microsoft.com/office/drawing/2014/main" id="{B602F32F-A8D3-EE6F-270F-3B123C739F2E}"/>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714337517"/>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26C8F1E-A32E-17D5-8A08-98F372996A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9533BF-E2A8-1152-A651-34B961203945}"/>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865A2707-0AFA-9B6E-2A01-4D485BCD1E66}"/>
              </a:ext>
            </a:extLst>
          </p:cNvPr>
          <p:cNvSpPr>
            <a:spLocks noGrp="1"/>
          </p:cNvSpPr>
          <p:nvPr>
            <p:ph idx="1"/>
          </p:nvPr>
        </p:nvSpPr>
        <p:spPr>
          <a:xfrm>
            <a:off x="348343" y="1722120"/>
            <a:ext cx="11556274" cy="4482639"/>
          </a:xfrm>
        </p:spPr>
        <p:txBody>
          <a:bodyPr>
            <a:noAutofit/>
          </a:bodyPr>
          <a:lstStyle/>
          <a:p>
            <a:pPr marL="0" indent="0">
              <a:lnSpc>
                <a:spcPct val="100000"/>
              </a:lnSpc>
              <a:buNone/>
            </a:pPr>
            <a:r>
              <a:rPr lang="en-US" sz="1900" b="1" dirty="0">
                <a:solidFill>
                  <a:schemeClr val="bg1"/>
                </a:solidFill>
                <a:latin typeface="Century Gothic" panose="020B0502020202020204" pitchFamily="34" charset="0"/>
              </a:rPr>
              <a:t>Natural Language Processing (NLP) Terms:</a:t>
            </a:r>
          </a:p>
          <a:p>
            <a:pPr marL="457200" indent="-457200">
              <a:lnSpc>
                <a:spcPct val="150000"/>
              </a:lnSpc>
              <a:buFont typeface="+mj-lt"/>
              <a:buAutoNum type="arabicPeriod"/>
            </a:pPr>
            <a:r>
              <a:rPr lang="en-US" sz="1900" b="1" dirty="0">
                <a:solidFill>
                  <a:schemeClr val="bg1"/>
                </a:solidFill>
                <a:latin typeface="Century Gothic" panose="020B0502020202020204" pitchFamily="34" charset="0"/>
              </a:rPr>
              <a:t>Tokenization: </a:t>
            </a:r>
            <a:r>
              <a:rPr lang="en-US" sz="1900" dirty="0">
                <a:solidFill>
                  <a:schemeClr val="bg1"/>
                </a:solidFill>
                <a:latin typeface="Century Gothic" panose="020B0502020202020204" pitchFamily="34" charset="0"/>
              </a:rPr>
              <a:t>Breaking down text into tokens (words, phrases). </a:t>
            </a:r>
            <a:r>
              <a:rPr lang="en-US" sz="1900" b="1" kern="1200" dirty="0">
                <a:solidFill>
                  <a:srgbClr val="FFFFFF"/>
                </a:solidFill>
                <a:effectLst/>
                <a:latin typeface="Century Gothic" panose="020B0502020202020204" pitchFamily="34" charset="0"/>
                <a:ea typeface="+mn-ea"/>
                <a:cs typeface="+mn-cs"/>
              </a:rPr>
              <a:t>i.e.</a:t>
            </a:r>
            <a:r>
              <a:rPr lang="en-US" sz="1900" dirty="0">
                <a:solidFill>
                  <a:schemeClr val="bg1"/>
                </a:solidFill>
                <a:latin typeface="Century Gothic" panose="020B0502020202020204" pitchFamily="34" charset="0"/>
              </a:rPr>
              <a:t>: Splitting a sentence into words.</a:t>
            </a:r>
          </a:p>
          <a:p>
            <a:pPr marL="457200" indent="-457200">
              <a:lnSpc>
                <a:spcPct val="150000"/>
              </a:lnSpc>
              <a:buFont typeface="+mj-lt"/>
              <a:buAutoNum type="arabicPeriod"/>
            </a:pPr>
            <a:r>
              <a:rPr lang="en-US" sz="1900" b="1" dirty="0">
                <a:solidFill>
                  <a:schemeClr val="bg1"/>
                </a:solidFill>
                <a:latin typeface="Century Gothic" panose="020B0502020202020204" pitchFamily="34" charset="0"/>
              </a:rPr>
              <a:t>Stop Words: </a:t>
            </a:r>
            <a:r>
              <a:rPr lang="en-US" sz="1900" dirty="0">
                <a:solidFill>
                  <a:schemeClr val="bg1"/>
                </a:solidFill>
                <a:latin typeface="Century Gothic" panose="020B0502020202020204" pitchFamily="34" charset="0"/>
              </a:rPr>
              <a:t>Common words (e.g., "the," "a," "is") often removed. </a:t>
            </a:r>
            <a:r>
              <a:rPr lang="en-US" sz="1900" b="1" kern="1200" dirty="0">
                <a:solidFill>
                  <a:srgbClr val="FFFFFF"/>
                </a:solidFill>
                <a:effectLst/>
                <a:latin typeface="Century Gothic" panose="020B0502020202020204" pitchFamily="34" charset="0"/>
                <a:ea typeface="+mn-ea"/>
                <a:cs typeface="+mn-cs"/>
              </a:rPr>
              <a:t>i.e.</a:t>
            </a:r>
            <a:r>
              <a:rPr lang="en-US" sz="1900" dirty="0">
                <a:solidFill>
                  <a:schemeClr val="bg1"/>
                </a:solidFill>
                <a:latin typeface="Century Gothic" panose="020B0502020202020204" pitchFamily="34" charset="0"/>
              </a:rPr>
              <a:t>: Words that don't carry much meaning.</a:t>
            </a:r>
          </a:p>
          <a:p>
            <a:pPr marL="457200" indent="-457200">
              <a:lnSpc>
                <a:spcPct val="150000"/>
              </a:lnSpc>
              <a:buFont typeface="+mj-lt"/>
              <a:buAutoNum type="arabicPeriod"/>
            </a:pPr>
            <a:r>
              <a:rPr lang="en-US" sz="1900" b="1" dirty="0">
                <a:solidFill>
                  <a:schemeClr val="bg1"/>
                </a:solidFill>
                <a:latin typeface="Century Gothic" panose="020B0502020202020204" pitchFamily="34" charset="0"/>
              </a:rPr>
              <a:t>Stemming: </a:t>
            </a:r>
            <a:r>
              <a:rPr lang="en-US" sz="1900" dirty="0">
                <a:solidFill>
                  <a:schemeClr val="bg1"/>
                </a:solidFill>
                <a:latin typeface="Century Gothic" panose="020B0502020202020204" pitchFamily="34" charset="0"/>
              </a:rPr>
              <a:t>Reducing words to their root form. </a:t>
            </a:r>
            <a:r>
              <a:rPr lang="en-US" sz="1900" b="1" kern="1200" dirty="0">
                <a:solidFill>
                  <a:srgbClr val="FFFFFF"/>
                </a:solidFill>
                <a:effectLst/>
                <a:latin typeface="Century Gothic" panose="020B0502020202020204" pitchFamily="34" charset="0"/>
                <a:ea typeface="+mn-ea"/>
                <a:cs typeface="+mn-cs"/>
              </a:rPr>
              <a:t>i.e.</a:t>
            </a:r>
            <a:r>
              <a:rPr lang="en-US" sz="1900" dirty="0">
                <a:solidFill>
                  <a:schemeClr val="bg1"/>
                </a:solidFill>
                <a:latin typeface="Century Gothic" panose="020B0502020202020204" pitchFamily="34" charset="0"/>
              </a:rPr>
              <a:t>: Chopping off the endings of words.</a:t>
            </a:r>
          </a:p>
          <a:p>
            <a:pPr marL="457200" indent="-457200">
              <a:lnSpc>
                <a:spcPct val="150000"/>
              </a:lnSpc>
              <a:buFont typeface="+mj-lt"/>
              <a:buAutoNum type="arabicPeriod"/>
            </a:pPr>
            <a:r>
              <a:rPr lang="en-US" sz="1900" b="1" dirty="0">
                <a:solidFill>
                  <a:schemeClr val="bg1"/>
                </a:solidFill>
                <a:latin typeface="Century Gothic" panose="020B0502020202020204" pitchFamily="34" charset="0"/>
              </a:rPr>
              <a:t>Lemmatization: </a:t>
            </a:r>
            <a:r>
              <a:rPr lang="en-US" sz="1900" dirty="0">
                <a:solidFill>
                  <a:schemeClr val="bg1"/>
                </a:solidFill>
                <a:latin typeface="Century Gothic" panose="020B0502020202020204" pitchFamily="34" charset="0"/>
              </a:rPr>
              <a:t>Reducing words to their dictionary form (lemma). </a:t>
            </a:r>
            <a:r>
              <a:rPr lang="en-US" sz="1900" b="1" kern="1200" dirty="0">
                <a:solidFill>
                  <a:srgbClr val="FFFFFF"/>
                </a:solidFill>
                <a:effectLst/>
                <a:latin typeface="Century Gothic" panose="020B0502020202020204" pitchFamily="34" charset="0"/>
                <a:ea typeface="+mn-ea"/>
                <a:cs typeface="+mn-cs"/>
              </a:rPr>
              <a:t>i.e.</a:t>
            </a:r>
            <a:r>
              <a:rPr lang="en-US" sz="1900" dirty="0">
                <a:solidFill>
                  <a:schemeClr val="bg1"/>
                </a:solidFill>
                <a:latin typeface="Century Gothic" panose="020B0502020202020204" pitchFamily="34" charset="0"/>
              </a:rPr>
              <a:t>: Finding the base word.</a:t>
            </a:r>
          </a:p>
          <a:p>
            <a:pPr marL="457200" indent="-457200">
              <a:lnSpc>
                <a:spcPct val="150000"/>
              </a:lnSpc>
              <a:buFont typeface="+mj-lt"/>
              <a:buAutoNum type="arabicPeriod" startAt="6"/>
            </a:pPr>
            <a:r>
              <a:rPr lang="en-US" sz="1800" b="1" dirty="0">
                <a:solidFill>
                  <a:schemeClr val="bg1"/>
                </a:solidFill>
                <a:latin typeface="Century Gothic" panose="020B0502020202020204" pitchFamily="34" charset="0"/>
              </a:rPr>
              <a:t>Corpus: </a:t>
            </a:r>
            <a:r>
              <a:rPr lang="en-US" sz="1800" dirty="0">
                <a:solidFill>
                  <a:schemeClr val="bg1"/>
                </a:solidFill>
                <a:latin typeface="Century Gothic" panose="020B0502020202020204" pitchFamily="34" charset="0"/>
              </a:rPr>
              <a:t>A large collection of text. </a:t>
            </a:r>
            <a:r>
              <a:rPr lang="en-US" sz="1800" b="1" kern="1200" dirty="0">
                <a:solidFill>
                  <a:srgbClr val="FFFFFF"/>
                </a:solidFill>
                <a:effectLst/>
                <a:latin typeface="Century Gothic" panose="020B0502020202020204" pitchFamily="34" charset="0"/>
                <a:ea typeface="+mn-ea"/>
                <a:cs typeface="+mn-cs"/>
              </a:rPr>
              <a:t>i.e.</a:t>
            </a:r>
            <a:r>
              <a:rPr lang="en-US" sz="1800" dirty="0">
                <a:solidFill>
                  <a:schemeClr val="bg1"/>
                </a:solidFill>
                <a:latin typeface="Century Gothic" panose="020B0502020202020204" pitchFamily="34" charset="0"/>
              </a:rPr>
              <a:t>: A big library of text.</a:t>
            </a:r>
            <a:endParaRPr lang="en-US" sz="19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33978110-E80D-9A09-2176-DCB369F4A3E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DE1CEC6-9B5C-FC64-E80A-51FA045CA7F4}"/>
              </a:ext>
            </a:extLst>
          </p:cNvPr>
          <p:cNvSpPr>
            <a:spLocks noGrp="1"/>
          </p:cNvSpPr>
          <p:nvPr>
            <p:ph type="sldNum" sz="quarter" idx="12"/>
          </p:nvPr>
        </p:nvSpPr>
        <p:spPr/>
        <p:txBody>
          <a:bodyPr/>
          <a:lstStyle/>
          <a:p>
            <a:fld id="{7F537688-BEAE-4904-826F-1C1E0645A5D0}" type="slidenum">
              <a:rPr lang="en-US" sz="2000" smtClean="0"/>
              <a:t>201</a:t>
            </a:fld>
            <a:endParaRPr lang="en-US" sz="2000" dirty="0"/>
          </a:p>
        </p:txBody>
      </p:sp>
      <p:sp>
        <p:nvSpPr>
          <p:cNvPr id="4" name="TextBox 3">
            <a:extLst>
              <a:ext uri="{FF2B5EF4-FFF2-40B4-BE49-F238E27FC236}">
                <a16:creationId xmlns:a16="http://schemas.microsoft.com/office/drawing/2014/main" id="{6CB85386-53CB-44B8-B014-ACAD5E4B41EB}"/>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043782490"/>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14E3E5F-2166-E907-F305-CEA5A770F5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7D6131-3E6A-DE7B-9AF1-95CB347A449D}"/>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A9661A4A-5A88-104A-BC08-7496B37FD8C5}"/>
              </a:ext>
            </a:extLst>
          </p:cNvPr>
          <p:cNvSpPr>
            <a:spLocks noGrp="1"/>
          </p:cNvSpPr>
          <p:nvPr>
            <p:ph idx="1"/>
          </p:nvPr>
        </p:nvSpPr>
        <p:spPr>
          <a:xfrm>
            <a:off x="348343" y="1624148"/>
            <a:ext cx="11386458" cy="4482639"/>
          </a:xfrm>
        </p:spPr>
        <p:txBody>
          <a:bodyPr>
            <a:noAutofit/>
          </a:bodyPr>
          <a:lstStyle/>
          <a:p>
            <a:pPr marL="457200" indent="-457200">
              <a:lnSpc>
                <a:spcPct val="150000"/>
              </a:lnSpc>
              <a:buFont typeface="+mj-lt"/>
              <a:buAutoNum type="arabicPeriod" startAt="6"/>
            </a:pPr>
            <a:r>
              <a:rPr lang="en-US" sz="2000" b="1" dirty="0">
                <a:solidFill>
                  <a:schemeClr val="bg1"/>
                </a:solidFill>
                <a:latin typeface="Century Gothic" panose="020B0502020202020204" pitchFamily="34" charset="0"/>
              </a:rPr>
              <a:t>Word Embeddings: </a:t>
            </a:r>
            <a:r>
              <a:rPr lang="en-US" sz="2000" dirty="0">
                <a:solidFill>
                  <a:schemeClr val="bg1"/>
                </a:solidFill>
                <a:latin typeface="Century Gothic" panose="020B0502020202020204" pitchFamily="34" charset="0"/>
              </a:rPr>
              <a:t>Representing words as vectors capturing semantic relationships. </a:t>
            </a:r>
            <a:r>
              <a:rPr lang="en-US" sz="2000" b="1" kern="1200" dirty="0">
                <a:solidFill>
                  <a:srgbClr val="FFFFFF"/>
                </a:solidFill>
                <a:effectLst/>
                <a:latin typeface="Century Gothic" panose="020B0502020202020204" pitchFamily="34" charset="0"/>
                <a:ea typeface="+mn-ea"/>
                <a:cs typeface="+mn-cs"/>
              </a:rPr>
              <a:t>i.e.</a:t>
            </a:r>
            <a:r>
              <a:rPr lang="en-US" sz="2000" dirty="0">
                <a:solidFill>
                  <a:schemeClr val="bg1"/>
                </a:solidFill>
                <a:latin typeface="Century Gothic" panose="020B0502020202020204" pitchFamily="34" charset="0"/>
              </a:rPr>
              <a:t>: Giving each word a set of coordinates in "meaning-space”.</a:t>
            </a:r>
          </a:p>
          <a:p>
            <a:pPr marL="457200" indent="-457200">
              <a:lnSpc>
                <a:spcPct val="150000"/>
              </a:lnSpc>
              <a:buFont typeface="+mj-lt"/>
              <a:buAutoNum type="arabicPeriod" startAt="6"/>
            </a:pPr>
            <a:r>
              <a:rPr lang="en-US" b="1" dirty="0">
                <a:solidFill>
                  <a:schemeClr val="bg1"/>
                </a:solidFill>
                <a:latin typeface="Century Gothic" panose="020B0502020202020204" pitchFamily="34" charset="0"/>
              </a:rPr>
              <a:t>Sentiment Analysis: </a:t>
            </a:r>
            <a:r>
              <a:rPr lang="en-US" dirty="0">
                <a:solidFill>
                  <a:schemeClr val="bg1"/>
                </a:solidFill>
                <a:latin typeface="Century Gothic" panose="020B0502020202020204" pitchFamily="34" charset="0"/>
              </a:rPr>
              <a:t>Determining the emotional tone of text. </a:t>
            </a:r>
            <a:r>
              <a:rPr lang="en-US" b="1" kern="1200" dirty="0">
                <a:solidFill>
                  <a:srgbClr val="FFFFFF"/>
                </a:solidFill>
                <a:effectLst/>
                <a:latin typeface="Century Gothic" panose="020B0502020202020204" pitchFamily="34" charset="0"/>
                <a:ea typeface="+mn-ea"/>
                <a:cs typeface="+mn-cs"/>
              </a:rPr>
              <a:t>i.e.</a:t>
            </a:r>
            <a:r>
              <a:rPr lang="en-US" dirty="0">
                <a:solidFill>
                  <a:schemeClr val="bg1"/>
                </a:solidFill>
                <a:latin typeface="Century Gothic" panose="020B0502020202020204" pitchFamily="34" charset="0"/>
              </a:rPr>
              <a:t>: Figuring out if someone is happy or sad based on what they wrote.</a:t>
            </a:r>
          </a:p>
          <a:p>
            <a:pPr marL="457200" indent="-457200">
              <a:lnSpc>
                <a:spcPct val="150000"/>
              </a:lnSpc>
              <a:buFont typeface="+mj-lt"/>
              <a:buAutoNum type="arabicPeriod" startAt="6"/>
            </a:pPr>
            <a:r>
              <a:rPr lang="en-US" b="1" dirty="0">
                <a:solidFill>
                  <a:schemeClr val="bg1"/>
                </a:solidFill>
                <a:latin typeface="Century Gothic" panose="020B0502020202020204" pitchFamily="34" charset="0"/>
              </a:rPr>
              <a:t>Machine Translation: </a:t>
            </a:r>
            <a:r>
              <a:rPr lang="en-US" dirty="0">
                <a:solidFill>
                  <a:schemeClr val="bg1"/>
                </a:solidFill>
                <a:latin typeface="Century Gothic" panose="020B0502020202020204" pitchFamily="34" charset="0"/>
              </a:rPr>
              <a:t>Translating text from one language to another.</a:t>
            </a:r>
          </a:p>
          <a:p>
            <a:pPr marL="457200" indent="-457200">
              <a:lnSpc>
                <a:spcPct val="150000"/>
              </a:lnSpc>
              <a:buFont typeface="+mj-lt"/>
              <a:buAutoNum type="arabicPeriod" startAt="6"/>
            </a:pPr>
            <a:r>
              <a:rPr lang="en-US" b="1" dirty="0">
                <a:solidFill>
                  <a:schemeClr val="bg1"/>
                </a:solidFill>
                <a:latin typeface="Century Gothic" panose="020B0502020202020204" pitchFamily="34" charset="0"/>
              </a:rPr>
              <a:t>Text Summarization: </a:t>
            </a:r>
            <a:r>
              <a:rPr lang="en-US" dirty="0">
                <a:solidFill>
                  <a:schemeClr val="bg1"/>
                </a:solidFill>
                <a:latin typeface="Century Gothic" panose="020B0502020202020204" pitchFamily="34" charset="0"/>
              </a:rPr>
              <a:t>Generating a concise summary of text.</a:t>
            </a:r>
          </a:p>
          <a:p>
            <a:pPr marL="457200" indent="-457200">
              <a:lnSpc>
                <a:spcPct val="150000"/>
              </a:lnSpc>
              <a:buFont typeface="+mj-lt"/>
              <a:buAutoNum type="arabicPeriod" startAt="6"/>
            </a:pPr>
            <a:r>
              <a:rPr lang="en-US" b="1" dirty="0">
                <a:solidFill>
                  <a:schemeClr val="bg1"/>
                </a:solidFill>
                <a:latin typeface="Century Gothic" panose="020B0502020202020204" pitchFamily="34" charset="0"/>
              </a:rPr>
              <a:t>Named Entity Recognition (NER): </a:t>
            </a:r>
            <a:r>
              <a:rPr lang="en-US" dirty="0">
                <a:solidFill>
                  <a:schemeClr val="bg1"/>
                </a:solidFill>
                <a:latin typeface="Century Gothic" panose="020B0502020202020204" pitchFamily="34" charset="0"/>
              </a:rPr>
              <a:t>Identifying and classifying named entities. </a:t>
            </a:r>
            <a:r>
              <a:rPr lang="en-US" b="1" kern="1200" dirty="0">
                <a:solidFill>
                  <a:srgbClr val="FFFFFF"/>
                </a:solidFill>
                <a:effectLst/>
                <a:latin typeface="Century Gothic" panose="020B0502020202020204" pitchFamily="34" charset="0"/>
                <a:ea typeface="+mn-ea"/>
                <a:cs typeface="+mn-cs"/>
              </a:rPr>
              <a:t>i.e.</a:t>
            </a:r>
            <a:r>
              <a:rPr lang="en-US" dirty="0">
                <a:solidFill>
                  <a:schemeClr val="bg1"/>
                </a:solidFill>
                <a:latin typeface="Century Gothic" panose="020B0502020202020204" pitchFamily="34" charset="0"/>
              </a:rPr>
              <a:t>: Finding and labeling names of people, places, and organizations.</a:t>
            </a:r>
          </a:p>
        </p:txBody>
      </p:sp>
      <p:sp>
        <p:nvSpPr>
          <p:cNvPr id="5" name="Footer Placeholder 4">
            <a:extLst>
              <a:ext uri="{FF2B5EF4-FFF2-40B4-BE49-F238E27FC236}">
                <a16:creationId xmlns:a16="http://schemas.microsoft.com/office/drawing/2014/main" id="{922B8F72-6C65-4511-1311-B9271238A53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4ED9465-64AD-264E-DF47-BCB41886634B}"/>
              </a:ext>
            </a:extLst>
          </p:cNvPr>
          <p:cNvSpPr>
            <a:spLocks noGrp="1"/>
          </p:cNvSpPr>
          <p:nvPr>
            <p:ph type="sldNum" sz="quarter" idx="12"/>
          </p:nvPr>
        </p:nvSpPr>
        <p:spPr/>
        <p:txBody>
          <a:bodyPr/>
          <a:lstStyle/>
          <a:p>
            <a:fld id="{7F537688-BEAE-4904-826F-1C1E0645A5D0}" type="slidenum">
              <a:rPr lang="en-US" sz="2000" smtClean="0"/>
              <a:t>202</a:t>
            </a:fld>
            <a:endParaRPr lang="en-US" sz="2000" dirty="0"/>
          </a:p>
        </p:txBody>
      </p:sp>
      <p:sp>
        <p:nvSpPr>
          <p:cNvPr id="4" name="TextBox 3">
            <a:extLst>
              <a:ext uri="{FF2B5EF4-FFF2-40B4-BE49-F238E27FC236}">
                <a16:creationId xmlns:a16="http://schemas.microsoft.com/office/drawing/2014/main" id="{C3835ED1-235E-BF3A-AF5D-7A2463312DED}"/>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069900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4258860-AA56-5C10-9AB8-6B14ADC28E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A08842-D18A-6BBD-17E5-C2CC140CEDF0}"/>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5" name="Footer Placeholder 4">
            <a:extLst>
              <a:ext uri="{FF2B5EF4-FFF2-40B4-BE49-F238E27FC236}">
                <a16:creationId xmlns:a16="http://schemas.microsoft.com/office/drawing/2014/main" id="{6540C34F-A3E1-6FE7-61D3-1B1989B7398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5C530FF-8584-0D62-7FB4-2A1CD2F32EAA}"/>
              </a:ext>
            </a:extLst>
          </p:cNvPr>
          <p:cNvSpPr>
            <a:spLocks noGrp="1"/>
          </p:cNvSpPr>
          <p:nvPr>
            <p:ph type="sldNum" sz="quarter" idx="12"/>
          </p:nvPr>
        </p:nvSpPr>
        <p:spPr/>
        <p:txBody>
          <a:bodyPr/>
          <a:lstStyle/>
          <a:p>
            <a:fld id="{7F537688-BEAE-4904-826F-1C1E0645A5D0}" type="slidenum">
              <a:rPr lang="en-US" sz="2000" smtClean="0"/>
              <a:t>21</a:t>
            </a:fld>
            <a:endParaRPr lang="en-US" sz="2000" dirty="0"/>
          </a:p>
        </p:txBody>
      </p:sp>
      <p:grpSp>
        <p:nvGrpSpPr>
          <p:cNvPr id="9" name="Group 8">
            <a:extLst>
              <a:ext uri="{FF2B5EF4-FFF2-40B4-BE49-F238E27FC236}">
                <a16:creationId xmlns:a16="http://schemas.microsoft.com/office/drawing/2014/main" id="{211ADFFB-88C3-DD44-94D6-71B911EC2E86}"/>
              </a:ext>
            </a:extLst>
          </p:cNvPr>
          <p:cNvGrpSpPr/>
          <p:nvPr/>
        </p:nvGrpSpPr>
        <p:grpSpPr>
          <a:xfrm>
            <a:off x="1449391" y="1857083"/>
            <a:ext cx="4473588" cy="4298079"/>
            <a:chOff x="4692990" y="2017037"/>
            <a:chExt cx="4473588" cy="4298079"/>
          </a:xfrm>
        </p:grpSpPr>
        <p:pic>
          <p:nvPicPr>
            <p:cNvPr id="4" name="object 2">
              <a:extLst>
                <a:ext uri="{FF2B5EF4-FFF2-40B4-BE49-F238E27FC236}">
                  <a16:creationId xmlns:a16="http://schemas.microsoft.com/office/drawing/2014/main" id="{D3370CEF-B48A-438F-9719-068A035E1C5D}"/>
                </a:ext>
              </a:extLst>
            </p:cNvPr>
            <p:cNvPicPr/>
            <p:nvPr/>
          </p:nvPicPr>
          <p:blipFill>
            <a:blip r:embed="rId2" cstate="print"/>
            <a:stretch>
              <a:fillRect/>
            </a:stretch>
          </p:blipFill>
          <p:spPr>
            <a:xfrm>
              <a:off x="4692990" y="2017037"/>
              <a:ext cx="4473588" cy="4298079"/>
            </a:xfrm>
            <a:prstGeom prst="rect">
              <a:avLst/>
            </a:prstGeom>
          </p:spPr>
        </p:pic>
        <p:sp>
          <p:nvSpPr>
            <p:cNvPr id="11" name="TextBox 10">
              <a:extLst>
                <a:ext uri="{FF2B5EF4-FFF2-40B4-BE49-F238E27FC236}">
                  <a16:creationId xmlns:a16="http://schemas.microsoft.com/office/drawing/2014/main" id="{06E5161C-B7E5-B1E5-28DC-4CD12BE80EAA}"/>
                </a:ext>
              </a:extLst>
            </p:cNvPr>
            <p:cNvSpPr txBox="1"/>
            <p:nvPr/>
          </p:nvSpPr>
          <p:spPr>
            <a:xfrm>
              <a:off x="5487078" y="2492984"/>
              <a:ext cx="283777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Artificial Intelligence</a:t>
              </a:r>
              <a:endParaRPr lang="en-US" sz="2000" b="1" dirty="0">
                <a:latin typeface="Bradley Hand ITC" panose="03070402050302030203" pitchFamily="66" charset="0"/>
                <a:cs typeface="Arial"/>
              </a:endParaRPr>
            </a:p>
          </p:txBody>
        </p:sp>
        <p:sp>
          <p:nvSpPr>
            <p:cNvPr id="12" name="TextBox 11">
              <a:extLst>
                <a:ext uri="{FF2B5EF4-FFF2-40B4-BE49-F238E27FC236}">
                  <a16:creationId xmlns:a16="http://schemas.microsoft.com/office/drawing/2014/main" id="{012168E1-C9BF-6CFF-B9E6-16713132574C}"/>
                </a:ext>
              </a:extLst>
            </p:cNvPr>
            <p:cNvSpPr txBox="1"/>
            <p:nvPr/>
          </p:nvSpPr>
          <p:spPr>
            <a:xfrm>
              <a:off x="5928850" y="3483785"/>
              <a:ext cx="283777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Machine Learning</a:t>
              </a:r>
              <a:endParaRPr lang="en-US" sz="2000" b="1" dirty="0">
                <a:latin typeface="Bradley Hand ITC" panose="03070402050302030203" pitchFamily="66" charset="0"/>
                <a:cs typeface="Arial"/>
              </a:endParaRPr>
            </a:p>
          </p:txBody>
        </p:sp>
        <p:sp>
          <p:nvSpPr>
            <p:cNvPr id="13" name="TextBox 12">
              <a:extLst>
                <a:ext uri="{FF2B5EF4-FFF2-40B4-BE49-F238E27FC236}">
                  <a16:creationId xmlns:a16="http://schemas.microsoft.com/office/drawing/2014/main" id="{136595E8-9E92-078A-FBBA-1C6541F86040}"/>
                </a:ext>
              </a:extLst>
            </p:cNvPr>
            <p:cNvSpPr txBox="1"/>
            <p:nvPr/>
          </p:nvSpPr>
          <p:spPr>
            <a:xfrm>
              <a:off x="7148207" y="4522551"/>
              <a:ext cx="1657656"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Deep</a:t>
              </a:r>
            </a:p>
            <a:p>
              <a:r>
                <a:rPr lang="en-US" sz="2000" b="1" spc="65" dirty="0">
                  <a:solidFill>
                    <a:srgbClr val="FFFFFF"/>
                  </a:solidFill>
                  <a:latin typeface="Bradley Hand ITC" panose="03070402050302030203" pitchFamily="66" charset="0"/>
                  <a:cs typeface="Arial"/>
                </a:rPr>
                <a:t>Learning</a:t>
              </a:r>
              <a:endParaRPr lang="en-US" sz="2000" b="1" dirty="0">
                <a:latin typeface="Bradley Hand ITC" panose="03070402050302030203" pitchFamily="66" charset="0"/>
                <a:cs typeface="Arial"/>
              </a:endParaRPr>
            </a:p>
          </p:txBody>
        </p:sp>
      </p:grpSp>
      <p:sp>
        <p:nvSpPr>
          <p:cNvPr id="19" name="TextBox 18">
            <a:extLst>
              <a:ext uri="{FF2B5EF4-FFF2-40B4-BE49-F238E27FC236}">
                <a16:creationId xmlns:a16="http://schemas.microsoft.com/office/drawing/2014/main" id="{BA946C5A-1263-AD06-C635-164BA2A19CF8}"/>
              </a:ext>
            </a:extLst>
          </p:cNvPr>
          <p:cNvSpPr txBox="1"/>
          <p:nvPr/>
        </p:nvSpPr>
        <p:spPr>
          <a:xfrm rot="21429679">
            <a:off x="7524102" y="5627643"/>
            <a:ext cx="3984642" cy="515526"/>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NLP is a sub of Deep Learning..</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4022264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7C4A96-89DF-BDC0-C360-01A983E179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71BD8E-5FB6-FB83-A7AD-FDBEAF6EA93C}"/>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FFFEC9B1-2183-D25C-5513-0CF2FA8FB9F3}"/>
              </a:ext>
            </a:extLst>
          </p:cNvPr>
          <p:cNvSpPr>
            <a:spLocks noGrp="1"/>
          </p:cNvSpPr>
          <p:nvPr>
            <p:ph idx="1"/>
          </p:nvPr>
        </p:nvSpPr>
        <p:spPr>
          <a:xfrm>
            <a:off x="1097280" y="1845734"/>
            <a:ext cx="6253779" cy="4023360"/>
          </a:xfrm>
        </p:spPr>
        <p:txBody>
          <a:bodyPr>
            <a:normAutofit fontScale="92500"/>
          </a:bodyPr>
          <a:lstStyle/>
          <a:p>
            <a:pPr>
              <a:lnSpc>
                <a:spcPct val="150000"/>
              </a:lnSpc>
            </a:pPr>
            <a:r>
              <a:rPr lang="en-US" sz="2800" b="1" spc="65" dirty="0">
                <a:solidFill>
                  <a:srgbClr val="FFFFFF"/>
                </a:solidFill>
                <a:latin typeface="Bradley Hand ITC" panose="03070402050302030203" pitchFamily="66" charset="0"/>
                <a:cs typeface="Arial"/>
              </a:rPr>
              <a:t>Let’s relate with this:</a:t>
            </a:r>
          </a:p>
          <a:p>
            <a:pPr>
              <a:lnSpc>
                <a:spcPct val="150000"/>
              </a:lnSpc>
            </a:pPr>
            <a:r>
              <a:rPr lang="en-US" sz="2800" b="1" spc="65" dirty="0">
                <a:solidFill>
                  <a:srgbClr val="FFFFFF"/>
                </a:solidFill>
                <a:latin typeface="Bradley Hand ITC" panose="03070402050302030203" pitchFamily="66" charset="0"/>
                <a:cs typeface="Arial"/>
              </a:rPr>
              <a:t>AI is like a kitchen assistant following recipes, ML is like a cook who tweaks dishes based on feedback, and DL is like a top chef who invents new recipes just by understanding flavors! 🍳🤖🔥</a:t>
            </a:r>
          </a:p>
        </p:txBody>
      </p:sp>
      <p:sp>
        <p:nvSpPr>
          <p:cNvPr id="5" name="Footer Placeholder 4">
            <a:extLst>
              <a:ext uri="{FF2B5EF4-FFF2-40B4-BE49-F238E27FC236}">
                <a16:creationId xmlns:a16="http://schemas.microsoft.com/office/drawing/2014/main" id="{FF4580D9-D60A-5F9B-A96B-FEA4725196B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CB096B0-4E99-D649-3DCA-3D287B0BC13B}"/>
              </a:ext>
            </a:extLst>
          </p:cNvPr>
          <p:cNvSpPr>
            <a:spLocks noGrp="1"/>
          </p:cNvSpPr>
          <p:nvPr>
            <p:ph type="sldNum" sz="quarter" idx="12"/>
          </p:nvPr>
        </p:nvSpPr>
        <p:spPr/>
        <p:txBody>
          <a:bodyPr/>
          <a:lstStyle/>
          <a:p>
            <a:fld id="{7F537688-BEAE-4904-826F-1C1E0645A5D0}" type="slidenum">
              <a:rPr lang="en-US" sz="2000" smtClean="0"/>
              <a:t>22</a:t>
            </a:fld>
            <a:endParaRPr lang="en-US" sz="2000" dirty="0"/>
          </a:p>
        </p:txBody>
      </p:sp>
      <p:grpSp>
        <p:nvGrpSpPr>
          <p:cNvPr id="8" name="Group 7">
            <a:extLst>
              <a:ext uri="{FF2B5EF4-FFF2-40B4-BE49-F238E27FC236}">
                <a16:creationId xmlns:a16="http://schemas.microsoft.com/office/drawing/2014/main" id="{35E7A58F-9830-6A57-0916-FFA4A380F859}"/>
              </a:ext>
            </a:extLst>
          </p:cNvPr>
          <p:cNvGrpSpPr/>
          <p:nvPr/>
        </p:nvGrpSpPr>
        <p:grpSpPr>
          <a:xfrm>
            <a:off x="7664888" y="2065425"/>
            <a:ext cx="3674434" cy="3583978"/>
            <a:chOff x="4692990" y="2017037"/>
            <a:chExt cx="4473588" cy="4298079"/>
          </a:xfrm>
        </p:grpSpPr>
        <p:pic>
          <p:nvPicPr>
            <p:cNvPr id="10" name="object 2">
              <a:extLst>
                <a:ext uri="{FF2B5EF4-FFF2-40B4-BE49-F238E27FC236}">
                  <a16:creationId xmlns:a16="http://schemas.microsoft.com/office/drawing/2014/main" id="{4B23A75F-9064-975B-FC02-7B28F52E7A78}"/>
                </a:ext>
              </a:extLst>
            </p:cNvPr>
            <p:cNvPicPr/>
            <p:nvPr/>
          </p:nvPicPr>
          <p:blipFill>
            <a:blip r:embed="rId2" cstate="print"/>
            <a:stretch>
              <a:fillRect/>
            </a:stretch>
          </p:blipFill>
          <p:spPr>
            <a:xfrm>
              <a:off x="4692990" y="2017037"/>
              <a:ext cx="4473588" cy="4298079"/>
            </a:xfrm>
            <a:prstGeom prst="rect">
              <a:avLst/>
            </a:prstGeom>
          </p:spPr>
        </p:pic>
        <p:sp>
          <p:nvSpPr>
            <p:cNvPr id="14" name="TextBox 13">
              <a:extLst>
                <a:ext uri="{FF2B5EF4-FFF2-40B4-BE49-F238E27FC236}">
                  <a16:creationId xmlns:a16="http://schemas.microsoft.com/office/drawing/2014/main" id="{B1D284CF-44C5-15D4-66A3-CB34E2DFD554}"/>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5" name="TextBox 14">
              <a:extLst>
                <a:ext uri="{FF2B5EF4-FFF2-40B4-BE49-F238E27FC236}">
                  <a16:creationId xmlns:a16="http://schemas.microsoft.com/office/drawing/2014/main" id="{BCAC448E-149A-4554-25A1-CB86944BC395}"/>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7B03152C-1A00-DED7-8932-D9FAF0F2BF7A}"/>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17" name="TextBox 16">
            <a:extLst>
              <a:ext uri="{FF2B5EF4-FFF2-40B4-BE49-F238E27FC236}">
                <a16:creationId xmlns:a16="http://schemas.microsoft.com/office/drawing/2014/main" id="{D3BAFBEF-DFEE-6784-29C6-5F690D0DE3CB}"/>
              </a:ext>
            </a:extLst>
          </p:cNvPr>
          <p:cNvSpPr txBox="1"/>
          <p:nvPr/>
        </p:nvSpPr>
        <p:spPr>
          <a:xfrm rot="21429679">
            <a:off x="9990960" y="5379266"/>
            <a:ext cx="2096354"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097380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B6EAD5E-8FB5-3748-15A8-5493D16BF3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E8DCC0-8AA6-FD82-37EF-F62AFB0C7A98}"/>
              </a:ext>
            </a:extLst>
          </p:cNvPr>
          <p:cNvSpPr>
            <a:spLocks noGrp="1"/>
          </p:cNvSpPr>
          <p:nvPr>
            <p:ph type="title"/>
          </p:nvPr>
        </p:nvSpPr>
        <p:spPr/>
        <p:txBody>
          <a:bodyPr/>
          <a:lstStyle/>
          <a:p>
            <a:r>
              <a:rPr lang="en-US" dirty="0">
                <a:solidFill>
                  <a:srgbClr val="DD9C19"/>
                </a:solidFill>
                <a:latin typeface="Century Gothic" panose="020B0502020202020204" pitchFamily="34" charset="0"/>
              </a:rPr>
              <a:t>ML vs DL</a:t>
            </a:r>
          </a:p>
        </p:txBody>
      </p:sp>
      <p:sp>
        <p:nvSpPr>
          <p:cNvPr id="3" name="Content Placeholder 2">
            <a:extLst>
              <a:ext uri="{FF2B5EF4-FFF2-40B4-BE49-F238E27FC236}">
                <a16:creationId xmlns:a16="http://schemas.microsoft.com/office/drawing/2014/main" id="{AAF984A3-E2F6-9E81-8B28-55F00919AFC4}"/>
              </a:ext>
            </a:extLst>
          </p:cNvPr>
          <p:cNvSpPr>
            <a:spLocks noGrp="1"/>
          </p:cNvSpPr>
          <p:nvPr>
            <p:ph idx="1"/>
          </p:nvPr>
        </p:nvSpPr>
        <p:spPr>
          <a:xfrm>
            <a:off x="1097280" y="1845734"/>
            <a:ext cx="6253779" cy="4023360"/>
          </a:xfrm>
        </p:spPr>
        <p:txBody>
          <a:bodyPr/>
          <a:lstStyle/>
          <a:p>
            <a:pPr>
              <a:lnSpc>
                <a:spcPct val="100000"/>
              </a:lnSpc>
            </a:pPr>
            <a:r>
              <a:rPr lang="en-US" dirty="0">
                <a:solidFill>
                  <a:schemeClr val="bg1"/>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051C0950-9A66-91F7-663C-4B8824003D2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D90E333-33B1-609A-ED83-2607F7770B19}"/>
              </a:ext>
            </a:extLst>
          </p:cNvPr>
          <p:cNvSpPr>
            <a:spLocks noGrp="1"/>
          </p:cNvSpPr>
          <p:nvPr>
            <p:ph type="sldNum" sz="quarter" idx="12"/>
          </p:nvPr>
        </p:nvSpPr>
        <p:spPr/>
        <p:txBody>
          <a:bodyPr/>
          <a:lstStyle/>
          <a:p>
            <a:fld id="{7F537688-BEAE-4904-826F-1C1E0645A5D0}" type="slidenum">
              <a:rPr lang="en-US" sz="2000" smtClean="0"/>
              <a:t>23</a:t>
            </a:fld>
            <a:endParaRPr lang="en-US" sz="2000" dirty="0"/>
          </a:p>
        </p:txBody>
      </p:sp>
      <p:sp>
        <p:nvSpPr>
          <p:cNvPr id="8" name="object 2">
            <a:extLst>
              <a:ext uri="{FF2B5EF4-FFF2-40B4-BE49-F238E27FC236}">
                <a16:creationId xmlns:a16="http://schemas.microsoft.com/office/drawing/2014/main" id="{2BACFBA1-86D2-BBCC-87B1-5ADBC236342D}"/>
              </a:ext>
            </a:extLst>
          </p:cNvPr>
          <p:cNvSpPr/>
          <p:nvPr/>
        </p:nvSpPr>
        <p:spPr>
          <a:xfrm>
            <a:off x="5160546" y="1845734"/>
            <a:ext cx="5061683" cy="4174869"/>
          </a:xfrm>
          <a:custGeom>
            <a:avLst/>
            <a:gdLst/>
            <a:ahLst/>
            <a:cxnLst/>
            <a:rect l="l" t="t" r="r" b="b"/>
            <a:pathLst>
              <a:path w="10800715" h="8908415">
                <a:moveTo>
                  <a:pt x="1813382" y="0"/>
                </a:moveTo>
                <a:lnTo>
                  <a:pt x="1348237" y="3291"/>
                </a:lnTo>
                <a:lnTo>
                  <a:pt x="1238094" y="6995"/>
                </a:lnTo>
                <a:lnTo>
                  <a:pt x="1186469" y="9595"/>
                </a:lnTo>
                <a:lnTo>
                  <a:pt x="1137052" y="12772"/>
                </a:lnTo>
                <a:lnTo>
                  <a:pt x="1089772" y="16581"/>
                </a:lnTo>
                <a:lnTo>
                  <a:pt x="1044561" y="21082"/>
                </a:lnTo>
                <a:lnTo>
                  <a:pt x="1001349" y="26331"/>
                </a:lnTo>
                <a:lnTo>
                  <a:pt x="960068" y="32386"/>
                </a:lnTo>
                <a:lnTo>
                  <a:pt x="920649" y="39304"/>
                </a:lnTo>
                <a:lnTo>
                  <a:pt x="883023" y="47144"/>
                </a:lnTo>
                <a:lnTo>
                  <a:pt x="812873" y="65818"/>
                </a:lnTo>
                <a:lnTo>
                  <a:pt x="703534" y="106587"/>
                </a:lnTo>
                <a:lnTo>
                  <a:pt x="659027" y="126210"/>
                </a:lnTo>
                <a:lnTo>
                  <a:pt x="615595" y="147685"/>
                </a:lnTo>
                <a:lnTo>
                  <a:pt x="573285" y="170966"/>
                </a:lnTo>
                <a:lnTo>
                  <a:pt x="532148" y="196001"/>
                </a:lnTo>
                <a:lnTo>
                  <a:pt x="492230" y="222745"/>
                </a:lnTo>
                <a:lnTo>
                  <a:pt x="453582" y="251146"/>
                </a:lnTo>
                <a:lnTo>
                  <a:pt x="416252" y="281158"/>
                </a:lnTo>
                <a:lnTo>
                  <a:pt x="380288" y="312730"/>
                </a:lnTo>
                <a:lnTo>
                  <a:pt x="345739" y="345816"/>
                </a:lnTo>
                <a:lnTo>
                  <a:pt x="312654" y="380364"/>
                </a:lnTo>
                <a:lnTo>
                  <a:pt x="281081" y="416328"/>
                </a:lnTo>
                <a:lnTo>
                  <a:pt x="251070" y="453659"/>
                </a:lnTo>
                <a:lnTo>
                  <a:pt x="222668" y="492307"/>
                </a:lnTo>
                <a:lnTo>
                  <a:pt x="195925" y="532224"/>
                </a:lnTo>
                <a:lnTo>
                  <a:pt x="170889" y="573362"/>
                </a:lnTo>
                <a:lnTo>
                  <a:pt x="147609" y="615671"/>
                </a:lnTo>
                <a:lnTo>
                  <a:pt x="126134" y="659104"/>
                </a:lnTo>
                <a:lnTo>
                  <a:pt x="106512" y="703611"/>
                </a:lnTo>
                <a:lnTo>
                  <a:pt x="76691" y="780288"/>
                </a:lnTo>
                <a:lnTo>
                  <a:pt x="55887" y="847197"/>
                </a:lnTo>
                <a:lnTo>
                  <a:pt x="39228" y="920726"/>
                </a:lnTo>
                <a:lnTo>
                  <a:pt x="32309" y="960145"/>
                </a:lnTo>
                <a:lnTo>
                  <a:pt x="26254" y="1001426"/>
                </a:lnTo>
                <a:lnTo>
                  <a:pt x="21005" y="1044638"/>
                </a:lnTo>
                <a:lnTo>
                  <a:pt x="16505" y="1089849"/>
                </a:lnTo>
                <a:lnTo>
                  <a:pt x="12695" y="1137129"/>
                </a:lnTo>
                <a:lnTo>
                  <a:pt x="9519" y="1186547"/>
                </a:lnTo>
                <a:lnTo>
                  <a:pt x="6918" y="1238171"/>
                </a:lnTo>
                <a:lnTo>
                  <a:pt x="4836" y="1292070"/>
                </a:lnTo>
                <a:lnTo>
                  <a:pt x="3214" y="1348314"/>
                </a:lnTo>
                <a:lnTo>
                  <a:pt x="1995" y="1406972"/>
                </a:lnTo>
                <a:lnTo>
                  <a:pt x="1122" y="1468112"/>
                </a:lnTo>
                <a:lnTo>
                  <a:pt x="537" y="1531803"/>
                </a:lnTo>
                <a:lnTo>
                  <a:pt x="182" y="1598115"/>
                </a:lnTo>
                <a:lnTo>
                  <a:pt x="0" y="1667115"/>
                </a:lnTo>
                <a:lnTo>
                  <a:pt x="0" y="7241234"/>
                </a:lnTo>
                <a:lnTo>
                  <a:pt x="182" y="7310235"/>
                </a:lnTo>
                <a:lnTo>
                  <a:pt x="537" y="7376547"/>
                </a:lnTo>
                <a:lnTo>
                  <a:pt x="1122" y="7440238"/>
                </a:lnTo>
                <a:lnTo>
                  <a:pt x="1995" y="7501378"/>
                </a:lnTo>
                <a:lnTo>
                  <a:pt x="3214" y="7560036"/>
                </a:lnTo>
                <a:lnTo>
                  <a:pt x="4836" y="7616280"/>
                </a:lnTo>
                <a:lnTo>
                  <a:pt x="6918" y="7670179"/>
                </a:lnTo>
                <a:lnTo>
                  <a:pt x="9519" y="7721804"/>
                </a:lnTo>
                <a:lnTo>
                  <a:pt x="12695" y="7771221"/>
                </a:lnTo>
                <a:lnTo>
                  <a:pt x="16505" y="7818501"/>
                </a:lnTo>
                <a:lnTo>
                  <a:pt x="21005" y="7863713"/>
                </a:lnTo>
                <a:lnTo>
                  <a:pt x="26254" y="7906924"/>
                </a:lnTo>
                <a:lnTo>
                  <a:pt x="32309" y="7948205"/>
                </a:lnTo>
                <a:lnTo>
                  <a:pt x="39228" y="7987625"/>
                </a:lnTo>
                <a:lnTo>
                  <a:pt x="47068" y="8025251"/>
                </a:lnTo>
                <a:lnTo>
                  <a:pt x="65742" y="8095401"/>
                </a:lnTo>
                <a:lnTo>
                  <a:pt x="106512" y="8204740"/>
                </a:lnTo>
                <a:lnTo>
                  <a:pt x="126134" y="8249247"/>
                </a:lnTo>
                <a:lnTo>
                  <a:pt x="147609" y="8292679"/>
                </a:lnTo>
                <a:lnTo>
                  <a:pt x="170889" y="8334988"/>
                </a:lnTo>
                <a:lnTo>
                  <a:pt x="195925" y="8376126"/>
                </a:lnTo>
                <a:lnTo>
                  <a:pt x="222668" y="8416043"/>
                </a:lnTo>
                <a:lnTo>
                  <a:pt x="251070" y="8454692"/>
                </a:lnTo>
                <a:lnTo>
                  <a:pt x="281081" y="8492022"/>
                </a:lnTo>
                <a:lnTo>
                  <a:pt x="312654" y="8527986"/>
                </a:lnTo>
                <a:lnTo>
                  <a:pt x="345739" y="8562535"/>
                </a:lnTo>
                <a:lnTo>
                  <a:pt x="380288" y="8595620"/>
                </a:lnTo>
                <a:lnTo>
                  <a:pt x="416252" y="8627193"/>
                </a:lnTo>
                <a:lnTo>
                  <a:pt x="453582" y="8657204"/>
                </a:lnTo>
                <a:lnTo>
                  <a:pt x="492230" y="8685606"/>
                </a:lnTo>
                <a:lnTo>
                  <a:pt x="532148" y="8712349"/>
                </a:lnTo>
                <a:lnTo>
                  <a:pt x="573285" y="8737385"/>
                </a:lnTo>
                <a:lnTo>
                  <a:pt x="615595" y="8760665"/>
                </a:lnTo>
                <a:lnTo>
                  <a:pt x="659027" y="8782140"/>
                </a:lnTo>
                <a:lnTo>
                  <a:pt x="703534" y="8801763"/>
                </a:lnTo>
                <a:lnTo>
                  <a:pt x="780211" y="8831583"/>
                </a:lnTo>
                <a:lnTo>
                  <a:pt x="847120" y="8852387"/>
                </a:lnTo>
                <a:lnTo>
                  <a:pt x="920649" y="8869046"/>
                </a:lnTo>
                <a:lnTo>
                  <a:pt x="960068" y="8875964"/>
                </a:lnTo>
                <a:lnTo>
                  <a:pt x="1001349" y="8882020"/>
                </a:lnTo>
                <a:lnTo>
                  <a:pt x="1044561" y="8887268"/>
                </a:lnTo>
                <a:lnTo>
                  <a:pt x="1089772" y="8891769"/>
                </a:lnTo>
                <a:lnTo>
                  <a:pt x="1137052" y="8895579"/>
                </a:lnTo>
                <a:lnTo>
                  <a:pt x="1186469" y="8898755"/>
                </a:lnTo>
                <a:lnTo>
                  <a:pt x="1238094" y="8901355"/>
                </a:lnTo>
                <a:lnTo>
                  <a:pt x="1291993" y="8903438"/>
                </a:lnTo>
                <a:lnTo>
                  <a:pt x="1406894" y="8906278"/>
                </a:lnTo>
                <a:lnTo>
                  <a:pt x="1738796" y="8908341"/>
                </a:lnTo>
                <a:lnTo>
                  <a:pt x="9061666" y="8908341"/>
                </a:lnTo>
                <a:lnTo>
                  <a:pt x="9133425" y="8908274"/>
                </a:lnTo>
                <a:lnTo>
                  <a:pt x="9202427" y="8908092"/>
                </a:lnTo>
                <a:lnTo>
                  <a:pt x="9393571" y="8906278"/>
                </a:lnTo>
                <a:lnTo>
                  <a:pt x="9508473" y="8903438"/>
                </a:lnTo>
                <a:lnTo>
                  <a:pt x="9562373" y="8901355"/>
                </a:lnTo>
                <a:lnTo>
                  <a:pt x="9613998" y="8898755"/>
                </a:lnTo>
                <a:lnTo>
                  <a:pt x="9663416" y="8895579"/>
                </a:lnTo>
                <a:lnTo>
                  <a:pt x="9710696" y="8891769"/>
                </a:lnTo>
                <a:lnTo>
                  <a:pt x="9755908" y="8887268"/>
                </a:lnTo>
                <a:lnTo>
                  <a:pt x="9799120" y="8882020"/>
                </a:lnTo>
                <a:lnTo>
                  <a:pt x="9840401" y="8875964"/>
                </a:lnTo>
                <a:lnTo>
                  <a:pt x="9879820" y="8869046"/>
                </a:lnTo>
                <a:lnTo>
                  <a:pt x="9917447" y="8861206"/>
                </a:lnTo>
                <a:lnTo>
                  <a:pt x="9987597" y="8842532"/>
                </a:lnTo>
                <a:lnTo>
                  <a:pt x="10096935" y="8801763"/>
                </a:lnTo>
                <a:lnTo>
                  <a:pt x="10141442" y="8782140"/>
                </a:lnTo>
                <a:lnTo>
                  <a:pt x="10184874" y="8760665"/>
                </a:lnTo>
                <a:lnTo>
                  <a:pt x="10227183" y="8737385"/>
                </a:lnTo>
                <a:lnTo>
                  <a:pt x="10268320" y="8712349"/>
                </a:lnTo>
                <a:lnTo>
                  <a:pt x="10308237" y="8685606"/>
                </a:lnTo>
                <a:lnTo>
                  <a:pt x="10346885" y="8657204"/>
                </a:lnTo>
                <a:lnTo>
                  <a:pt x="10384215" y="8627193"/>
                </a:lnTo>
                <a:lnTo>
                  <a:pt x="10420179" y="8595620"/>
                </a:lnTo>
                <a:lnTo>
                  <a:pt x="10454727" y="8562535"/>
                </a:lnTo>
                <a:lnTo>
                  <a:pt x="10487812" y="8527986"/>
                </a:lnTo>
                <a:lnTo>
                  <a:pt x="10519384" y="8492022"/>
                </a:lnTo>
                <a:lnTo>
                  <a:pt x="10549396" y="8454692"/>
                </a:lnTo>
                <a:lnTo>
                  <a:pt x="10577797" y="8416043"/>
                </a:lnTo>
                <a:lnTo>
                  <a:pt x="10604540" y="8376126"/>
                </a:lnTo>
                <a:lnTo>
                  <a:pt x="10629576" y="8334988"/>
                </a:lnTo>
                <a:lnTo>
                  <a:pt x="10652856" y="8292679"/>
                </a:lnTo>
                <a:lnTo>
                  <a:pt x="10674332" y="8249247"/>
                </a:lnTo>
                <a:lnTo>
                  <a:pt x="10693955" y="8204740"/>
                </a:lnTo>
                <a:lnTo>
                  <a:pt x="10723776" y="8128063"/>
                </a:lnTo>
                <a:lnTo>
                  <a:pt x="10744580" y="8061153"/>
                </a:lnTo>
                <a:lnTo>
                  <a:pt x="10761238" y="7987625"/>
                </a:lnTo>
                <a:lnTo>
                  <a:pt x="10768157" y="7948205"/>
                </a:lnTo>
                <a:lnTo>
                  <a:pt x="10774212" y="7906924"/>
                </a:lnTo>
                <a:lnTo>
                  <a:pt x="10779461" y="7863713"/>
                </a:lnTo>
                <a:lnTo>
                  <a:pt x="10783961" y="7818501"/>
                </a:lnTo>
                <a:lnTo>
                  <a:pt x="10787771" y="7771221"/>
                </a:lnTo>
                <a:lnTo>
                  <a:pt x="10790947" y="7721804"/>
                </a:lnTo>
                <a:lnTo>
                  <a:pt x="10793547" y="7670179"/>
                </a:lnTo>
                <a:lnTo>
                  <a:pt x="10795630" y="7616280"/>
                </a:lnTo>
                <a:lnTo>
                  <a:pt x="10797251" y="7560036"/>
                </a:lnTo>
                <a:lnTo>
                  <a:pt x="10798470" y="7501378"/>
                </a:lnTo>
                <a:lnTo>
                  <a:pt x="10799343" y="7440238"/>
                </a:lnTo>
                <a:lnTo>
                  <a:pt x="10799928" y="7376547"/>
                </a:lnTo>
                <a:lnTo>
                  <a:pt x="10800283" y="7310235"/>
                </a:lnTo>
                <a:lnTo>
                  <a:pt x="10800466" y="7241234"/>
                </a:lnTo>
                <a:lnTo>
                  <a:pt x="10800466" y="1667115"/>
                </a:lnTo>
                <a:lnTo>
                  <a:pt x="10800283" y="1598115"/>
                </a:lnTo>
                <a:lnTo>
                  <a:pt x="10799928" y="1531803"/>
                </a:lnTo>
                <a:lnTo>
                  <a:pt x="10799343" y="1468112"/>
                </a:lnTo>
                <a:lnTo>
                  <a:pt x="10798470" y="1406972"/>
                </a:lnTo>
                <a:lnTo>
                  <a:pt x="10797251" y="1348314"/>
                </a:lnTo>
                <a:lnTo>
                  <a:pt x="10795630" y="1292070"/>
                </a:lnTo>
                <a:lnTo>
                  <a:pt x="10793547" y="1238171"/>
                </a:lnTo>
                <a:lnTo>
                  <a:pt x="10790947" y="1186547"/>
                </a:lnTo>
                <a:lnTo>
                  <a:pt x="10787771" y="1137129"/>
                </a:lnTo>
                <a:lnTo>
                  <a:pt x="10783961" y="1089849"/>
                </a:lnTo>
                <a:lnTo>
                  <a:pt x="10779461" y="1044638"/>
                </a:lnTo>
                <a:lnTo>
                  <a:pt x="10774212" y="1001426"/>
                </a:lnTo>
                <a:lnTo>
                  <a:pt x="10768157" y="960145"/>
                </a:lnTo>
                <a:lnTo>
                  <a:pt x="10761238" y="920726"/>
                </a:lnTo>
                <a:lnTo>
                  <a:pt x="10753399" y="883099"/>
                </a:lnTo>
                <a:lnTo>
                  <a:pt x="10734725" y="812949"/>
                </a:lnTo>
                <a:lnTo>
                  <a:pt x="10693955" y="703611"/>
                </a:lnTo>
                <a:lnTo>
                  <a:pt x="10674332" y="659104"/>
                </a:lnTo>
                <a:lnTo>
                  <a:pt x="10652856" y="615671"/>
                </a:lnTo>
                <a:lnTo>
                  <a:pt x="10629576" y="573362"/>
                </a:lnTo>
                <a:lnTo>
                  <a:pt x="10604540" y="532224"/>
                </a:lnTo>
                <a:lnTo>
                  <a:pt x="10577797" y="492307"/>
                </a:lnTo>
                <a:lnTo>
                  <a:pt x="10549396" y="453659"/>
                </a:lnTo>
                <a:lnTo>
                  <a:pt x="10519384" y="416328"/>
                </a:lnTo>
                <a:lnTo>
                  <a:pt x="10487812" y="380364"/>
                </a:lnTo>
                <a:lnTo>
                  <a:pt x="10454727" y="345816"/>
                </a:lnTo>
                <a:lnTo>
                  <a:pt x="10420179" y="312730"/>
                </a:lnTo>
                <a:lnTo>
                  <a:pt x="10384215" y="281158"/>
                </a:lnTo>
                <a:lnTo>
                  <a:pt x="10346885" y="251146"/>
                </a:lnTo>
                <a:lnTo>
                  <a:pt x="10308237" y="222745"/>
                </a:lnTo>
                <a:lnTo>
                  <a:pt x="10268320" y="196001"/>
                </a:lnTo>
                <a:lnTo>
                  <a:pt x="10227183" y="170966"/>
                </a:lnTo>
                <a:lnTo>
                  <a:pt x="10184874" y="147685"/>
                </a:lnTo>
                <a:lnTo>
                  <a:pt x="10141442" y="126210"/>
                </a:lnTo>
                <a:lnTo>
                  <a:pt x="10096935" y="106587"/>
                </a:lnTo>
                <a:lnTo>
                  <a:pt x="10020259" y="76767"/>
                </a:lnTo>
                <a:lnTo>
                  <a:pt x="9953349" y="55963"/>
                </a:lnTo>
                <a:lnTo>
                  <a:pt x="9879820" y="39304"/>
                </a:lnTo>
                <a:lnTo>
                  <a:pt x="9840401" y="32386"/>
                </a:lnTo>
                <a:lnTo>
                  <a:pt x="9799120" y="26331"/>
                </a:lnTo>
                <a:lnTo>
                  <a:pt x="9755908" y="21082"/>
                </a:lnTo>
                <a:lnTo>
                  <a:pt x="9710696" y="16581"/>
                </a:lnTo>
                <a:lnTo>
                  <a:pt x="9663416" y="12772"/>
                </a:lnTo>
                <a:lnTo>
                  <a:pt x="9613998" y="9595"/>
                </a:lnTo>
                <a:lnTo>
                  <a:pt x="9562373" y="6995"/>
                </a:lnTo>
                <a:lnTo>
                  <a:pt x="9452229" y="3291"/>
                </a:lnTo>
                <a:lnTo>
                  <a:pt x="9393571" y="2072"/>
                </a:lnTo>
                <a:lnTo>
                  <a:pt x="9332430" y="1199"/>
                </a:lnTo>
                <a:lnTo>
                  <a:pt x="9268739" y="614"/>
                </a:lnTo>
                <a:lnTo>
                  <a:pt x="9202427" y="259"/>
                </a:lnTo>
                <a:lnTo>
                  <a:pt x="9133425" y="76"/>
                </a:lnTo>
                <a:lnTo>
                  <a:pt x="9061666" y="9"/>
                </a:lnTo>
                <a:lnTo>
                  <a:pt x="1813382" y="0"/>
                </a:lnTo>
                <a:close/>
              </a:path>
            </a:pathLst>
          </a:custGeom>
          <a:solidFill>
            <a:schemeClr val="accent2"/>
          </a:solidFill>
        </p:spPr>
        <p:txBody>
          <a:bodyPr wrap="square" lIns="0" tIns="0" rIns="0" bIns="0" rtlCol="0"/>
          <a:lstStyle/>
          <a:p>
            <a:endParaRPr/>
          </a:p>
        </p:txBody>
      </p:sp>
      <p:sp>
        <p:nvSpPr>
          <p:cNvPr id="10" name="object 3">
            <a:extLst>
              <a:ext uri="{FF2B5EF4-FFF2-40B4-BE49-F238E27FC236}">
                <a16:creationId xmlns:a16="http://schemas.microsoft.com/office/drawing/2014/main" id="{6031A373-A174-CD54-DDF3-1142E68597CB}"/>
              </a:ext>
            </a:extLst>
          </p:cNvPr>
          <p:cNvSpPr txBox="1"/>
          <p:nvPr/>
        </p:nvSpPr>
        <p:spPr>
          <a:xfrm>
            <a:off x="6865794" y="5678814"/>
            <a:ext cx="1655187" cy="166071"/>
          </a:xfrm>
          <a:prstGeom prst="rect">
            <a:avLst/>
          </a:prstGeom>
        </p:spPr>
        <p:txBody>
          <a:bodyPr vert="horz" wrap="square" lIns="0" tIns="12065" rIns="0" bIns="0" rtlCol="0">
            <a:spAutoFit/>
          </a:bodyPr>
          <a:lstStyle/>
          <a:p>
            <a:pPr marL="12700">
              <a:lnSpc>
                <a:spcPct val="100000"/>
              </a:lnSpc>
              <a:spcBef>
                <a:spcPts val="95"/>
              </a:spcBef>
            </a:pPr>
            <a:r>
              <a:rPr lang="en-US" sz="1000" spc="95" dirty="0">
                <a:solidFill>
                  <a:srgbClr val="FFFFFF"/>
                </a:solidFill>
                <a:latin typeface="Arial Unicode MS"/>
                <a:cs typeface="Arial Unicode MS"/>
              </a:rPr>
              <a:t>Unstructured Data</a:t>
            </a:r>
            <a:endParaRPr sz="1000" dirty="0">
              <a:latin typeface="Arial Unicode MS"/>
              <a:cs typeface="Arial Unicode MS"/>
            </a:endParaRPr>
          </a:p>
        </p:txBody>
      </p:sp>
      <p:sp>
        <p:nvSpPr>
          <p:cNvPr id="14" name="object 4">
            <a:extLst>
              <a:ext uri="{FF2B5EF4-FFF2-40B4-BE49-F238E27FC236}">
                <a16:creationId xmlns:a16="http://schemas.microsoft.com/office/drawing/2014/main" id="{20C51EA0-8D69-9549-EB84-A7856A81EC2D}"/>
              </a:ext>
            </a:extLst>
          </p:cNvPr>
          <p:cNvSpPr txBox="1"/>
          <p:nvPr/>
        </p:nvSpPr>
        <p:spPr>
          <a:xfrm>
            <a:off x="5284504" y="3280838"/>
            <a:ext cx="153888" cy="1304925"/>
          </a:xfrm>
          <a:prstGeom prst="rect">
            <a:avLst/>
          </a:prstGeom>
        </p:spPr>
        <p:txBody>
          <a:bodyPr vert="vert270" wrap="square" lIns="0" tIns="15875" rIns="0" bIns="0" rtlCol="0">
            <a:spAutoFit/>
          </a:bodyPr>
          <a:lstStyle/>
          <a:p>
            <a:pPr marL="12700">
              <a:lnSpc>
                <a:spcPct val="100000"/>
              </a:lnSpc>
              <a:spcBef>
                <a:spcPts val="125"/>
              </a:spcBef>
            </a:pPr>
            <a:r>
              <a:rPr lang="en-US" sz="1000" spc="65" dirty="0">
                <a:solidFill>
                  <a:srgbClr val="FFFFFF"/>
                </a:solidFill>
                <a:latin typeface="Arial Unicode MS"/>
                <a:cs typeface="Arial Unicode MS"/>
              </a:rPr>
              <a:t>Deep </a:t>
            </a:r>
            <a:r>
              <a:rPr lang="en-US" sz="1000" spc="65" dirty="0" err="1">
                <a:solidFill>
                  <a:srgbClr val="FFFFFF"/>
                </a:solidFill>
                <a:latin typeface="Arial Unicode MS"/>
                <a:cs typeface="Arial Unicode MS"/>
              </a:rPr>
              <a:t>Leanring</a:t>
            </a:r>
            <a:endParaRPr sz="1000" dirty="0">
              <a:latin typeface="Arial Unicode MS"/>
              <a:cs typeface="Arial Unicode MS"/>
            </a:endParaRPr>
          </a:p>
        </p:txBody>
      </p:sp>
      <p:sp>
        <p:nvSpPr>
          <p:cNvPr id="16" name="object 6">
            <a:extLst>
              <a:ext uri="{FF2B5EF4-FFF2-40B4-BE49-F238E27FC236}">
                <a16:creationId xmlns:a16="http://schemas.microsoft.com/office/drawing/2014/main" id="{E4D08C4D-2820-2580-05DA-E20202BFF5CB}"/>
              </a:ext>
            </a:extLst>
          </p:cNvPr>
          <p:cNvSpPr/>
          <p:nvPr/>
        </p:nvSpPr>
        <p:spPr>
          <a:xfrm>
            <a:off x="1097280" y="1845734"/>
            <a:ext cx="3706465" cy="4174869"/>
          </a:xfrm>
          <a:custGeom>
            <a:avLst/>
            <a:gdLst/>
            <a:ahLst/>
            <a:cxnLst/>
            <a:rect l="l" t="t" r="r" b="b"/>
            <a:pathLst>
              <a:path w="7908925" h="8908415">
                <a:moveTo>
                  <a:pt x="1813384" y="0"/>
                </a:moveTo>
                <a:lnTo>
                  <a:pt x="1348238" y="3291"/>
                </a:lnTo>
                <a:lnTo>
                  <a:pt x="1238094" y="6995"/>
                </a:lnTo>
                <a:lnTo>
                  <a:pt x="1186470" y="9595"/>
                </a:lnTo>
                <a:lnTo>
                  <a:pt x="1137052" y="12772"/>
                </a:lnTo>
                <a:lnTo>
                  <a:pt x="1089772" y="16581"/>
                </a:lnTo>
                <a:lnTo>
                  <a:pt x="1044561" y="21082"/>
                </a:lnTo>
                <a:lnTo>
                  <a:pt x="1001349" y="26331"/>
                </a:lnTo>
                <a:lnTo>
                  <a:pt x="960068" y="32386"/>
                </a:lnTo>
                <a:lnTo>
                  <a:pt x="920649" y="39304"/>
                </a:lnTo>
                <a:lnTo>
                  <a:pt x="883023" y="47144"/>
                </a:lnTo>
                <a:lnTo>
                  <a:pt x="812873" y="65818"/>
                </a:lnTo>
                <a:lnTo>
                  <a:pt x="703534" y="106587"/>
                </a:lnTo>
                <a:lnTo>
                  <a:pt x="659027" y="126210"/>
                </a:lnTo>
                <a:lnTo>
                  <a:pt x="615594" y="147685"/>
                </a:lnTo>
                <a:lnTo>
                  <a:pt x="573285" y="170966"/>
                </a:lnTo>
                <a:lnTo>
                  <a:pt x="532147" y="196001"/>
                </a:lnTo>
                <a:lnTo>
                  <a:pt x="492230" y="222745"/>
                </a:lnTo>
                <a:lnTo>
                  <a:pt x="453582" y="251146"/>
                </a:lnTo>
                <a:lnTo>
                  <a:pt x="416251" y="281158"/>
                </a:lnTo>
                <a:lnTo>
                  <a:pt x="380287" y="312730"/>
                </a:lnTo>
                <a:lnTo>
                  <a:pt x="345739" y="345816"/>
                </a:lnTo>
                <a:lnTo>
                  <a:pt x="312653" y="380364"/>
                </a:lnTo>
                <a:lnTo>
                  <a:pt x="281081" y="416328"/>
                </a:lnTo>
                <a:lnTo>
                  <a:pt x="251069" y="453659"/>
                </a:lnTo>
                <a:lnTo>
                  <a:pt x="222668" y="492307"/>
                </a:lnTo>
                <a:lnTo>
                  <a:pt x="195925" y="532224"/>
                </a:lnTo>
                <a:lnTo>
                  <a:pt x="170889" y="573362"/>
                </a:lnTo>
                <a:lnTo>
                  <a:pt x="147609" y="615671"/>
                </a:lnTo>
                <a:lnTo>
                  <a:pt x="126133" y="659104"/>
                </a:lnTo>
                <a:lnTo>
                  <a:pt x="106511" y="703611"/>
                </a:lnTo>
                <a:lnTo>
                  <a:pt x="76690" y="780288"/>
                </a:lnTo>
                <a:lnTo>
                  <a:pt x="55886" y="847197"/>
                </a:lnTo>
                <a:lnTo>
                  <a:pt x="39228" y="920726"/>
                </a:lnTo>
                <a:lnTo>
                  <a:pt x="32309" y="960145"/>
                </a:lnTo>
                <a:lnTo>
                  <a:pt x="26254" y="1001426"/>
                </a:lnTo>
                <a:lnTo>
                  <a:pt x="21005" y="1044638"/>
                </a:lnTo>
                <a:lnTo>
                  <a:pt x="16504" y="1089849"/>
                </a:lnTo>
                <a:lnTo>
                  <a:pt x="12695" y="1137129"/>
                </a:lnTo>
                <a:lnTo>
                  <a:pt x="9519" y="1186547"/>
                </a:lnTo>
                <a:lnTo>
                  <a:pt x="6918" y="1238171"/>
                </a:lnTo>
                <a:lnTo>
                  <a:pt x="4836" y="1292070"/>
                </a:lnTo>
                <a:lnTo>
                  <a:pt x="3214" y="1348314"/>
                </a:lnTo>
                <a:lnTo>
                  <a:pt x="1995" y="1406972"/>
                </a:lnTo>
                <a:lnTo>
                  <a:pt x="1122" y="1468112"/>
                </a:lnTo>
                <a:lnTo>
                  <a:pt x="537" y="1531803"/>
                </a:lnTo>
                <a:lnTo>
                  <a:pt x="182" y="1598115"/>
                </a:lnTo>
                <a:lnTo>
                  <a:pt x="0" y="1667115"/>
                </a:lnTo>
                <a:lnTo>
                  <a:pt x="0" y="7241234"/>
                </a:lnTo>
                <a:lnTo>
                  <a:pt x="182" y="7310235"/>
                </a:lnTo>
                <a:lnTo>
                  <a:pt x="537" y="7376547"/>
                </a:lnTo>
                <a:lnTo>
                  <a:pt x="1122" y="7440238"/>
                </a:lnTo>
                <a:lnTo>
                  <a:pt x="1995" y="7501378"/>
                </a:lnTo>
                <a:lnTo>
                  <a:pt x="3214" y="7560036"/>
                </a:lnTo>
                <a:lnTo>
                  <a:pt x="4836" y="7616280"/>
                </a:lnTo>
                <a:lnTo>
                  <a:pt x="6918" y="7670179"/>
                </a:lnTo>
                <a:lnTo>
                  <a:pt x="9519" y="7721804"/>
                </a:lnTo>
                <a:lnTo>
                  <a:pt x="12695" y="7771221"/>
                </a:lnTo>
                <a:lnTo>
                  <a:pt x="16504" y="7818501"/>
                </a:lnTo>
                <a:lnTo>
                  <a:pt x="21005" y="7863713"/>
                </a:lnTo>
                <a:lnTo>
                  <a:pt x="26254" y="7906924"/>
                </a:lnTo>
                <a:lnTo>
                  <a:pt x="32309" y="7948205"/>
                </a:lnTo>
                <a:lnTo>
                  <a:pt x="39228" y="7987625"/>
                </a:lnTo>
                <a:lnTo>
                  <a:pt x="47067" y="8025251"/>
                </a:lnTo>
                <a:lnTo>
                  <a:pt x="65741" y="8095401"/>
                </a:lnTo>
                <a:lnTo>
                  <a:pt x="106511" y="8204740"/>
                </a:lnTo>
                <a:lnTo>
                  <a:pt x="126133" y="8249247"/>
                </a:lnTo>
                <a:lnTo>
                  <a:pt x="147609" y="8292679"/>
                </a:lnTo>
                <a:lnTo>
                  <a:pt x="170889" y="8334988"/>
                </a:lnTo>
                <a:lnTo>
                  <a:pt x="195925" y="8376126"/>
                </a:lnTo>
                <a:lnTo>
                  <a:pt x="222668" y="8416043"/>
                </a:lnTo>
                <a:lnTo>
                  <a:pt x="251069" y="8454692"/>
                </a:lnTo>
                <a:lnTo>
                  <a:pt x="281081" y="8492022"/>
                </a:lnTo>
                <a:lnTo>
                  <a:pt x="312653" y="8527986"/>
                </a:lnTo>
                <a:lnTo>
                  <a:pt x="345739" y="8562535"/>
                </a:lnTo>
                <a:lnTo>
                  <a:pt x="380287" y="8595620"/>
                </a:lnTo>
                <a:lnTo>
                  <a:pt x="416251" y="8627193"/>
                </a:lnTo>
                <a:lnTo>
                  <a:pt x="453582" y="8657204"/>
                </a:lnTo>
                <a:lnTo>
                  <a:pt x="492230" y="8685606"/>
                </a:lnTo>
                <a:lnTo>
                  <a:pt x="532147" y="8712349"/>
                </a:lnTo>
                <a:lnTo>
                  <a:pt x="573285" y="8737385"/>
                </a:lnTo>
                <a:lnTo>
                  <a:pt x="615594" y="8760665"/>
                </a:lnTo>
                <a:lnTo>
                  <a:pt x="659027" y="8782140"/>
                </a:lnTo>
                <a:lnTo>
                  <a:pt x="703534" y="8801763"/>
                </a:lnTo>
                <a:lnTo>
                  <a:pt x="780211" y="8831583"/>
                </a:lnTo>
                <a:lnTo>
                  <a:pt x="847120" y="8852387"/>
                </a:lnTo>
                <a:lnTo>
                  <a:pt x="920649" y="8869046"/>
                </a:lnTo>
                <a:lnTo>
                  <a:pt x="960068" y="8875964"/>
                </a:lnTo>
                <a:lnTo>
                  <a:pt x="1001349" y="8882020"/>
                </a:lnTo>
                <a:lnTo>
                  <a:pt x="1044561" y="8887268"/>
                </a:lnTo>
                <a:lnTo>
                  <a:pt x="1089772" y="8891769"/>
                </a:lnTo>
                <a:lnTo>
                  <a:pt x="1137052" y="8895579"/>
                </a:lnTo>
                <a:lnTo>
                  <a:pt x="1186470" y="8898755"/>
                </a:lnTo>
                <a:lnTo>
                  <a:pt x="1238094" y="8901355"/>
                </a:lnTo>
                <a:lnTo>
                  <a:pt x="1291994" y="8903438"/>
                </a:lnTo>
                <a:lnTo>
                  <a:pt x="1406895" y="8906278"/>
                </a:lnTo>
                <a:lnTo>
                  <a:pt x="1738798" y="8908341"/>
                </a:lnTo>
                <a:lnTo>
                  <a:pt x="6169740" y="8908341"/>
                </a:lnTo>
                <a:lnTo>
                  <a:pt x="6241499" y="8908274"/>
                </a:lnTo>
                <a:lnTo>
                  <a:pt x="6310500" y="8908092"/>
                </a:lnTo>
                <a:lnTo>
                  <a:pt x="6501643" y="8906278"/>
                </a:lnTo>
                <a:lnTo>
                  <a:pt x="6616545" y="8903438"/>
                </a:lnTo>
                <a:lnTo>
                  <a:pt x="6670445" y="8901355"/>
                </a:lnTo>
                <a:lnTo>
                  <a:pt x="6722069" y="8898755"/>
                </a:lnTo>
                <a:lnTo>
                  <a:pt x="6771486" y="8895579"/>
                </a:lnTo>
                <a:lnTo>
                  <a:pt x="6818766" y="8891769"/>
                </a:lnTo>
                <a:lnTo>
                  <a:pt x="6863978" y="8887268"/>
                </a:lnTo>
                <a:lnTo>
                  <a:pt x="6907190" y="8882020"/>
                </a:lnTo>
                <a:lnTo>
                  <a:pt x="6948470" y="8875964"/>
                </a:lnTo>
                <a:lnTo>
                  <a:pt x="6987890" y="8869046"/>
                </a:lnTo>
                <a:lnTo>
                  <a:pt x="7025516" y="8861206"/>
                </a:lnTo>
                <a:lnTo>
                  <a:pt x="7095666" y="8842532"/>
                </a:lnTo>
                <a:lnTo>
                  <a:pt x="7205005" y="8801763"/>
                </a:lnTo>
                <a:lnTo>
                  <a:pt x="7249512" y="8782140"/>
                </a:lnTo>
                <a:lnTo>
                  <a:pt x="7292944" y="8760665"/>
                </a:lnTo>
                <a:lnTo>
                  <a:pt x="7335253" y="8737385"/>
                </a:lnTo>
                <a:lnTo>
                  <a:pt x="7376391" y="8712349"/>
                </a:lnTo>
                <a:lnTo>
                  <a:pt x="7416308" y="8685606"/>
                </a:lnTo>
                <a:lnTo>
                  <a:pt x="7454957" y="8657204"/>
                </a:lnTo>
                <a:lnTo>
                  <a:pt x="7492287" y="8627193"/>
                </a:lnTo>
                <a:lnTo>
                  <a:pt x="7528251" y="8595620"/>
                </a:lnTo>
                <a:lnTo>
                  <a:pt x="7562800" y="8562535"/>
                </a:lnTo>
                <a:lnTo>
                  <a:pt x="7595885" y="8527986"/>
                </a:lnTo>
                <a:lnTo>
                  <a:pt x="7627457" y="8492022"/>
                </a:lnTo>
                <a:lnTo>
                  <a:pt x="7657469" y="8454692"/>
                </a:lnTo>
                <a:lnTo>
                  <a:pt x="7685870" y="8416043"/>
                </a:lnTo>
                <a:lnTo>
                  <a:pt x="7712614" y="8376126"/>
                </a:lnTo>
                <a:lnTo>
                  <a:pt x="7737649" y="8334988"/>
                </a:lnTo>
                <a:lnTo>
                  <a:pt x="7760929" y="8292679"/>
                </a:lnTo>
                <a:lnTo>
                  <a:pt x="7782405" y="8249247"/>
                </a:lnTo>
                <a:lnTo>
                  <a:pt x="7802027" y="8204740"/>
                </a:lnTo>
                <a:lnTo>
                  <a:pt x="7831848" y="8128063"/>
                </a:lnTo>
                <a:lnTo>
                  <a:pt x="7852652" y="8061153"/>
                </a:lnTo>
                <a:lnTo>
                  <a:pt x="7869311" y="7987625"/>
                </a:lnTo>
                <a:lnTo>
                  <a:pt x="7876229" y="7948205"/>
                </a:lnTo>
                <a:lnTo>
                  <a:pt x="7882285" y="7906924"/>
                </a:lnTo>
                <a:lnTo>
                  <a:pt x="7887534" y="7863713"/>
                </a:lnTo>
                <a:lnTo>
                  <a:pt x="7892034" y="7818501"/>
                </a:lnTo>
                <a:lnTo>
                  <a:pt x="7895844" y="7771221"/>
                </a:lnTo>
                <a:lnTo>
                  <a:pt x="7899020" y="7721804"/>
                </a:lnTo>
                <a:lnTo>
                  <a:pt x="7901620" y="7670179"/>
                </a:lnTo>
                <a:lnTo>
                  <a:pt x="7903703" y="7616280"/>
                </a:lnTo>
                <a:lnTo>
                  <a:pt x="7905325" y="7560036"/>
                </a:lnTo>
                <a:lnTo>
                  <a:pt x="7906543" y="7501378"/>
                </a:lnTo>
                <a:lnTo>
                  <a:pt x="7907416" y="7440238"/>
                </a:lnTo>
                <a:lnTo>
                  <a:pt x="7908002" y="7376547"/>
                </a:lnTo>
                <a:lnTo>
                  <a:pt x="7908357" y="7310235"/>
                </a:lnTo>
                <a:lnTo>
                  <a:pt x="7908539" y="7241234"/>
                </a:lnTo>
                <a:lnTo>
                  <a:pt x="7908539" y="1667115"/>
                </a:lnTo>
                <a:lnTo>
                  <a:pt x="7908357" y="1598115"/>
                </a:lnTo>
                <a:lnTo>
                  <a:pt x="7908002" y="1531803"/>
                </a:lnTo>
                <a:lnTo>
                  <a:pt x="7907416" y="1468112"/>
                </a:lnTo>
                <a:lnTo>
                  <a:pt x="7906543" y="1406972"/>
                </a:lnTo>
                <a:lnTo>
                  <a:pt x="7905325" y="1348314"/>
                </a:lnTo>
                <a:lnTo>
                  <a:pt x="7903703" y="1292070"/>
                </a:lnTo>
                <a:lnTo>
                  <a:pt x="7901620" y="1238171"/>
                </a:lnTo>
                <a:lnTo>
                  <a:pt x="7899020" y="1186547"/>
                </a:lnTo>
                <a:lnTo>
                  <a:pt x="7895844" y="1137129"/>
                </a:lnTo>
                <a:lnTo>
                  <a:pt x="7892034" y="1089849"/>
                </a:lnTo>
                <a:lnTo>
                  <a:pt x="7887534" y="1044638"/>
                </a:lnTo>
                <a:lnTo>
                  <a:pt x="7882285" y="1001426"/>
                </a:lnTo>
                <a:lnTo>
                  <a:pt x="7876229" y="960145"/>
                </a:lnTo>
                <a:lnTo>
                  <a:pt x="7869311" y="920726"/>
                </a:lnTo>
                <a:lnTo>
                  <a:pt x="7861471" y="883099"/>
                </a:lnTo>
                <a:lnTo>
                  <a:pt x="7842797" y="812949"/>
                </a:lnTo>
                <a:lnTo>
                  <a:pt x="7802027" y="703611"/>
                </a:lnTo>
                <a:lnTo>
                  <a:pt x="7782405" y="659104"/>
                </a:lnTo>
                <a:lnTo>
                  <a:pt x="7760929" y="615671"/>
                </a:lnTo>
                <a:lnTo>
                  <a:pt x="7737649" y="573362"/>
                </a:lnTo>
                <a:lnTo>
                  <a:pt x="7712614" y="532224"/>
                </a:lnTo>
                <a:lnTo>
                  <a:pt x="7685870" y="492307"/>
                </a:lnTo>
                <a:lnTo>
                  <a:pt x="7657469" y="453659"/>
                </a:lnTo>
                <a:lnTo>
                  <a:pt x="7627457" y="416328"/>
                </a:lnTo>
                <a:lnTo>
                  <a:pt x="7595885" y="380364"/>
                </a:lnTo>
                <a:lnTo>
                  <a:pt x="7562800" y="345816"/>
                </a:lnTo>
                <a:lnTo>
                  <a:pt x="7528251" y="312730"/>
                </a:lnTo>
                <a:lnTo>
                  <a:pt x="7492287" y="281158"/>
                </a:lnTo>
                <a:lnTo>
                  <a:pt x="7454957" y="251146"/>
                </a:lnTo>
                <a:lnTo>
                  <a:pt x="7416308" y="222745"/>
                </a:lnTo>
                <a:lnTo>
                  <a:pt x="7376391" y="196001"/>
                </a:lnTo>
                <a:lnTo>
                  <a:pt x="7335253" y="170966"/>
                </a:lnTo>
                <a:lnTo>
                  <a:pt x="7292944" y="147685"/>
                </a:lnTo>
                <a:lnTo>
                  <a:pt x="7249512" y="126210"/>
                </a:lnTo>
                <a:lnTo>
                  <a:pt x="7205005" y="106587"/>
                </a:lnTo>
                <a:lnTo>
                  <a:pt x="7128328" y="76767"/>
                </a:lnTo>
                <a:lnTo>
                  <a:pt x="7061418" y="55963"/>
                </a:lnTo>
                <a:lnTo>
                  <a:pt x="6987890" y="39304"/>
                </a:lnTo>
                <a:lnTo>
                  <a:pt x="6948470" y="32386"/>
                </a:lnTo>
                <a:lnTo>
                  <a:pt x="6907190" y="26331"/>
                </a:lnTo>
                <a:lnTo>
                  <a:pt x="6863978" y="21082"/>
                </a:lnTo>
                <a:lnTo>
                  <a:pt x="6818766" y="16581"/>
                </a:lnTo>
                <a:lnTo>
                  <a:pt x="6771486" y="12772"/>
                </a:lnTo>
                <a:lnTo>
                  <a:pt x="6722069" y="9595"/>
                </a:lnTo>
                <a:lnTo>
                  <a:pt x="6670445" y="6995"/>
                </a:lnTo>
                <a:lnTo>
                  <a:pt x="6616545" y="4913"/>
                </a:lnTo>
                <a:lnTo>
                  <a:pt x="6560301" y="3291"/>
                </a:lnTo>
                <a:lnTo>
                  <a:pt x="6501643" y="2072"/>
                </a:lnTo>
                <a:lnTo>
                  <a:pt x="6440503" y="1199"/>
                </a:lnTo>
                <a:lnTo>
                  <a:pt x="6376812" y="614"/>
                </a:lnTo>
                <a:lnTo>
                  <a:pt x="6310500" y="259"/>
                </a:lnTo>
                <a:lnTo>
                  <a:pt x="6241499" y="76"/>
                </a:lnTo>
                <a:lnTo>
                  <a:pt x="6169740" y="9"/>
                </a:lnTo>
                <a:lnTo>
                  <a:pt x="1813384" y="0"/>
                </a:lnTo>
                <a:close/>
              </a:path>
            </a:pathLst>
          </a:custGeom>
          <a:solidFill>
            <a:srgbClr val="C00000"/>
          </a:solidFill>
        </p:spPr>
        <p:txBody>
          <a:bodyPr wrap="square" lIns="0" tIns="0" rIns="0" bIns="0" rtlCol="0"/>
          <a:lstStyle/>
          <a:p>
            <a:endParaRPr/>
          </a:p>
        </p:txBody>
      </p:sp>
      <p:sp>
        <p:nvSpPr>
          <p:cNvPr id="17" name="object 7">
            <a:extLst>
              <a:ext uri="{FF2B5EF4-FFF2-40B4-BE49-F238E27FC236}">
                <a16:creationId xmlns:a16="http://schemas.microsoft.com/office/drawing/2014/main" id="{3F7F5446-33EE-06A4-3500-47D6893F5110}"/>
              </a:ext>
            </a:extLst>
          </p:cNvPr>
          <p:cNvSpPr txBox="1"/>
          <p:nvPr/>
        </p:nvSpPr>
        <p:spPr>
          <a:xfrm>
            <a:off x="2240300" y="5678814"/>
            <a:ext cx="1424258" cy="166071"/>
          </a:xfrm>
          <a:prstGeom prst="rect">
            <a:avLst/>
          </a:prstGeom>
        </p:spPr>
        <p:txBody>
          <a:bodyPr vert="horz" wrap="square" lIns="0" tIns="12065" rIns="0" bIns="0" rtlCol="0">
            <a:spAutoFit/>
          </a:bodyPr>
          <a:lstStyle/>
          <a:p>
            <a:pPr marL="12700">
              <a:lnSpc>
                <a:spcPct val="100000"/>
              </a:lnSpc>
              <a:spcBef>
                <a:spcPts val="95"/>
              </a:spcBef>
            </a:pPr>
            <a:r>
              <a:rPr sz="1000" spc="95" dirty="0">
                <a:solidFill>
                  <a:srgbClr val="FFFFFF"/>
                </a:solidFill>
                <a:latin typeface="Arial Unicode MS"/>
                <a:cs typeface="Arial Unicode MS"/>
              </a:rPr>
              <a:t>Structured</a:t>
            </a:r>
            <a:r>
              <a:rPr lang="en-US" sz="1000" spc="95" dirty="0">
                <a:solidFill>
                  <a:srgbClr val="FFFFFF"/>
                </a:solidFill>
                <a:latin typeface="Arial Unicode MS"/>
                <a:cs typeface="Arial Unicode MS"/>
              </a:rPr>
              <a:t> </a:t>
            </a:r>
            <a:r>
              <a:rPr sz="1000" spc="-345" dirty="0">
                <a:solidFill>
                  <a:srgbClr val="FFFFFF"/>
                </a:solidFill>
                <a:latin typeface="Arial Unicode MS"/>
                <a:cs typeface="Arial Unicode MS"/>
              </a:rPr>
              <a:t> </a:t>
            </a:r>
            <a:r>
              <a:rPr sz="1000" spc="80" dirty="0">
                <a:solidFill>
                  <a:srgbClr val="FFFFFF"/>
                </a:solidFill>
                <a:latin typeface="Arial Unicode MS"/>
                <a:cs typeface="Arial Unicode MS"/>
              </a:rPr>
              <a:t>data</a:t>
            </a:r>
            <a:endParaRPr sz="1000" dirty="0">
              <a:latin typeface="Arial Unicode MS"/>
              <a:cs typeface="Arial Unicode MS"/>
            </a:endParaRPr>
          </a:p>
        </p:txBody>
      </p:sp>
      <p:pic>
        <p:nvPicPr>
          <p:cNvPr id="19" name="object 9">
            <a:extLst>
              <a:ext uri="{FF2B5EF4-FFF2-40B4-BE49-F238E27FC236}">
                <a16:creationId xmlns:a16="http://schemas.microsoft.com/office/drawing/2014/main" id="{1BE8C721-45CE-B502-A698-0B11A5FAAE62}"/>
              </a:ext>
            </a:extLst>
          </p:cNvPr>
          <p:cNvPicPr/>
          <p:nvPr/>
        </p:nvPicPr>
        <p:blipFill>
          <a:blip r:embed="rId2" cstate="print"/>
          <a:stretch>
            <a:fillRect/>
          </a:stretch>
        </p:blipFill>
        <p:spPr>
          <a:xfrm>
            <a:off x="1973025" y="3542394"/>
            <a:ext cx="1954793" cy="1954793"/>
          </a:xfrm>
          <a:prstGeom prst="rect">
            <a:avLst/>
          </a:prstGeom>
        </p:spPr>
      </p:pic>
      <p:pic>
        <p:nvPicPr>
          <p:cNvPr id="20" name="object 10">
            <a:extLst>
              <a:ext uri="{FF2B5EF4-FFF2-40B4-BE49-F238E27FC236}">
                <a16:creationId xmlns:a16="http://schemas.microsoft.com/office/drawing/2014/main" id="{5B1F7CD6-CF83-19BA-1B42-A7DA3DED07FA}"/>
              </a:ext>
            </a:extLst>
          </p:cNvPr>
          <p:cNvPicPr/>
          <p:nvPr/>
        </p:nvPicPr>
        <p:blipFill>
          <a:blip r:embed="rId3" cstate="print"/>
          <a:stretch>
            <a:fillRect/>
          </a:stretch>
        </p:blipFill>
        <p:spPr>
          <a:xfrm>
            <a:off x="1522321" y="1986144"/>
            <a:ext cx="2954344" cy="2028919"/>
          </a:xfrm>
          <a:prstGeom prst="rect">
            <a:avLst/>
          </a:prstGeom>
        </p:spPr>
      </p:pic>
      <p:grpSp>
        <p:nvGrpSpPr>
          <p:cNvPr id="21" name="object 11">
            <a:extLst>
              <a:ext uri="{FF2B5EF4-FFF2-40B4-BE49-F238E27FC236}">
                <a16:creationId xmlns:a16="http://schemas.microsoft.com/office/drawing/2014/main" id="{17F80EF3-E052-BE4B-54AD-630A37376F29}"/>
              </a:ext>
            </a:extLst>
          </p:cNvPr>
          <p:cNvGrpSpPr/>
          <p:nvPr/>
        </p:nvGrpSpPr>
        <p:grpSpPr>
          <a:xfrm>
            <a:off x="5671750" y="2012921"/>
            <a:ext cx="4396275" cy="3607330"/>
            <a:chOff x="10117175" y="2471865"/>
            <a:chExt cx="9380854" cy="7697389"/>
          </a:xfrm>
        </p:grpSpPr>
        <p:pic>
          <p:nvPicPr>
            <p:cNvPr id="22" name="object 12">
              <a:extLst>
                <a:ext uri="{FF2B5EF4-FFF2-40B4-BE49-F238E27FC236}">
                  <a16:creationId xmlns:a16="http://schemas.microsoft.com/office/drawing/2014/main" id="{DA46FD99-DFCA-1336-0502-7C0D7C87E7BA}"/>
                </a:ext>
              </a:extLst>
            </p:cNvPr>
            <p:cNvPicPr/>
            <p:nvPr/>
          </p:nvPicPr>
          <p:blipFill>
            <a:blip r:embed="rId4" cstate="print"/>
            <a:stretch>
              <a:fillRect/>
            </a:stretch>
          </p:blipFill>
          <p:spPr>
            <a:xfrm>
              <a:off x="14168772" y="2471865"/>
              <a:ext cx="2332063" cy="2332063"/>
            </a:xfrm>
            <a:prstGeom prst="rect">
              <a:avLst/>
            </a:prstGeom>
          </p:spPr>
        </p:pic>
        <p:pic>
          <p:nvPicPr>
            <p:cNvPr id="23" name="object 13">
              <a:extLst>
                <a:ext uri="{FF2B5EF4-FFF2-40B4-BE49-F238E27FC236}">
                  <a16:creationId xmlns:a16="http://schemas.microsoft.com/office/drawing/2014/main" id="{455D5F0E-6194-8DEC-4326-25AE2FC997BF}"/>
                </a:ext>
              </a:extLst>
            </p:cNvPr>
            <p:cNvPicPr/>
            <p:nvPr/>
          </p:nvPicPr>
          <p:blipFill>
            <a:blip r:embed="rId5" cstate="print"/>
            <a:stretch>
              <a:fillRect/>
            </a:stretch>
          </p:blipFill>
          <p:spPr>
            <a:xfrm>
              <a:off x="16629629" y="2603426"/>
              <a:ext cx="2068940" cy="2068940"/>
            </a:xfrm>
            <a:prstGeom prst="rect">
              <a:avLst/>
            </a:prstGeom>
          </p:spPr>
        </p:pic>
        <p:pic>
          <p:nvPicPr>
            <p:cNvPr id="24" name="object 14">
              <a:extLst>
                <a:ext uri="{FF2B5EF4-FFF2-40B4-BE49-F238E27FC236}">
                  <a16:creationId xmlns:a16="http://schemas.microsoft.com/office/drawing/2014/main" id="{C5A92A23-BED4-3651-D3A0-5D1BE25BB6DA}"/>
                </a:ext>
              </a:extLst>
            </p:cNvPr>
            <p:cNvPicPr/>
            <p:nvPr/>
          </p:nvPicPr>
          <p:blipFill>
            <a:blip r:embed="rId6" cstate="print"/>
            <a:stretch>
              <a:fillRect/>
            </a:stretch>
          </p:blipFill>
          <p:spPr>
            <a:xfrm>
              <a:off x="18133772" y="3550161"/>
              <a:ext cx="1364257" cy="1364257"/>
            </a:xfrm>
            <a:prstGeom prst="rect">
              <a:avLst/>
            </a:prstGeom>
          </p:spPr>
        </p:pic>
        <p:pic>
          <p:nvPicPr>
            <p:cNvPr id="25" name="object 15">
              <a:extLst>
                <a:ext uri="{FF2B5EF4-FFF2-40B4-BE49-F238E27FC236}">
                  <a16:creationId xmlns:a16="http://schemas.microsoft.com/office/drawing/2014/main" id="{09897065-13DF-F400-36E9-8FEDCF4FCD29}"/>
                </a:ext>
              </a:extLst>
            </p:cNvPr>
            <p:cNvPicPr/>
            <p:nvPr/>
          </p:nvPicPr>
          <p:blipFill>
            <a:blip r:embed="rId7" cstate="print"/>
            <a:stretch>
              <a:fillRect/>
            </a:stretch>
          </p:blipFill>
          <p:spPr>
            <a:xfrm>
              <a:off x="16437488" y="4073419"/>
              <a:ext cx="1364257" cy="1364257"/>
            </a:xfrm>
            <a:prstGeom prst="rect">
              <a:avLst/>
            </a:prstGeom>
          </p:spPr>
        </p:pic>
        <p:pic>
          <p:nvPicPr>
            <p:cNvPr id="26" name="object 16">
              <a:extLst>
                <a:ext uri="{FF2B5EF4-FFF2-40B4-BE49-F238E27FC236}">
                  <a16:creationId xmlns:a16="http://schemas.microsoft.com/office/drawing/2014/main" id="{FDEAEB64-04A5-8DAF-92B4-75B00DF34DC3}"/>
                </a:ext>
              </a:extLst>
            </p:cNvPr>
            <p:cNvPicPr/>
            <p:nvPr/>
          </p:nvPicPr>
          <p:blipFill>
            <a:blip r:embed="rId8" cstate="print"/>
            <a:stretch>
              <a:fillRect/>
            </a:stretch>
          </p:blipFill>
          <p:spPr>
            <a:xfrm>
              <a:off x="10384321" y="2821005"/>
              <a:ext cx="3428074" cy="2822571"/>
            </a:xfrm>
            <a:prstGeom prst="rect">
              <a:avLst/>
            </a:prstGeom>
          </p:spPr>
        </p:pic>
        <p:pic>
          <p:nvPicPr>
            <p:cNvPr id="27" name="object 17">
              <a:extLst>
                <a:ext uri="{FF2B5EF4-FFF2-40B4-BE49-F238E27FC236}">
                  <a16:creationId xmlns:a16="http://schemas.microsoft.com/office/drawing/2014/main" id="{4C622893-3C19-AFF6-C838-160AC0B756C8}"/>
                </a:ext>
              </a:extLst>
            </p:cNvPr>
            <p:cNvPicPr/>
            <p:nvPr/>
          </p:nvPicPr>
          <p:blipFill>
            <a:blip r:embed="rId9" cstate="print"/>
            <a:stretch>
              <a:fillRect/>
            </a:stretch>
          </p:blipFill>
          <p:spPr>
            <a:xfrm>
              <a:off x="16012894" y="5952612"/>
              <a:ext cx="3428074" cy="3428074"/>
            </a:xfrm>
            <a:prstGeom prst="rect">
              <a:avLst/>
            </a:prstGeom>
          </p:spPr>
        </p:pic>
        <p:pic>
          <p:nvPicPr>
            <p:cNvPr id="28" name="object 18">
              <a:extLst>
                <a:ext uri="{FF2B5EF4-FFF2-40B4-BE49-F238E27FC236}">
                  <a16:creationId xmlns:a16="http://schemas.microsoft.com/office/drawing/2014/main" id="{3E12B813-FE04-6E97-7723-826EB1D14631}"/>
                </a:ext>
              </a:extLst>
            </p:cNvPr>
            <p:cNvPicPr/>
            <p:nvPr/>
          </p:nvPicPr>
          <p:blipFill>
            <a:blip r:embed="rId10" cstate="print"/>
            <a:stretch>
              <a:fillRect/>
            </a:stretch>
          </p:blipFill>
          <p:spPr>
            <a:xfrm>
              <a:off x="10117175" y="5839907"/>
              <a:ext cx="6256902" cy="4329347"/>
            </a:xfrm>
            <a:prstGeom prst="rect">
              <a:avLst/>
            </a:prstGeom>
          </p:spPr>
        </p:pic>
      </p:grpSp>
      <p:sp>
        <p:nvSpPr>
          <p:cNvPr id="29" name="object 19">
            <a:extLst>
              <a:ext uri="{FF2B5EF4-FFF2-40B4-BE49-F238E27FC236}">
                <a16:creationId xmlns:a16="http://schemas.microsoft.com/office/drawing/2014/main" id="{38E6D144-17DD-4D8B-9ECE-C86EB0127A29}"/>
              </a:ext>
            </a:extLst>
          </p:cNvPr>
          <p:cNvSpPr txBox="1"/>
          <p:nvPr/>
        </p:nvSpPr>
        <p:spPr>
          <a:xfrm>
            <a:off x="1225876" y="3149033"/>
            <a:ext cx="161583" cy="1568291"/>
          </a:xfrm>
          <a:prstGeom prst="rect">
            <a:avLst/>
          </a:prstGeom>
        </p:spPr>
        <p:txBody>
          <a:bodyPr vert="vert270" wrap="square" lIns="0" tIns="15875" rIns="0" bIns="0" rtlCol="0">
            <a:spAutoFit/>
          </a:bodyPr>
          <a:lstStyle/>
          <a:p>
            <a:pPr marL="12700">
              <a:lnSpc>
                <a:spcPct val="100000"/>
              </a:lnSpc>
              <a:spcBef>
                <a:spcPts val="125"/>
              </a:spcBef>
            </a:pPr>
            <a:r>
              <a:rPr sz="1050" dirty="0">
                <a:solidFill>
                  <a:srgbClr val="FFFFFF"/>
                </a:solidFill>
                <a:latin typeface="Arial Unicode MS"/>
                <a:cs typeface="Arial Unicode MS"/>
              </a:rPr>
              <a:t>Machine</a:t>
            </a:r>
            <a:r>
              <a:rPr lang="en-US" sz="1050" dirty="0">
                <a:solidFill>
                  <a:srgbClr val="FFFFFF"/>
                </a:solidFill>
                <a:latin typeface="Arial Unicode MS"/>
                <a:cs typeface="Arial Unicode MS"/>
              </a:rPr>
              <a:t> </a:t>
            </a:r>
            <a:r>
              <a:rPr sz="1050" spc="-275" dirty="0">
                <a:solidFill>
                  <a:srgbClr val="FFFFFF"/>
                </a:solidFill>
                <a:latin typeface="Arial Unicode MS"/>
                <a:cs typeface="Arial Unicode MS"/>
              </a:rPr>
              <a:t> </a:t>
            </a:r>
            <a:r>
              <a:rPr sz="1050" spc="-10" dirty="0">
                <a:solidFill>
                  <a:srgbClr val="FFFFFF"/>
                </a:solidFill>
                <a:latin typeface="Arial Unicode MS"/>
                <a:cs typeface="Arial Unicode MS"/>
              </a:rPr>
              <a:t>Learning</a:t>
            </a:r>
            <a:endParaRPr sz="1050" dirty="0">
              <a:latin typeface="Arial Unicode MS"/>
              <a:cs typeface="Arial Unicode MS"/>
            </a:endParaRPr>
          </a:p>
        </p:txBody>
      </p:sp>
    </p:spTree>
    <p:extLst>
      <p:ext uri="{BB962C8B-B14F-4D97-AF65-F5344CB8AC3E}">
        <p14:creationId xmlns:p14="http://schemas.microsoft.com/office/powerpoint/2010/main" val="24114059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33E4B94-68E8-1EE1-36CC-AD8609D220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511322-A590-4C7F-2E92-6AE4260AF2C1}"/>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4C1F6F4D-0F9A-7DAE-B96F-A6DD20C2F012}"/>
              </a:ext>
            </a:extLst>
          </p:cNvPr>
          <p:cNvSpPr>
            <a:spLocks noGrp="1"/>
          </p:cNvSpPr>
          <p:nvPr>
            <p:ph idx="1"/>
          </p:nvPr>
        </p:nvSpPr>
        <p:spPr>
          <a:xfrm>
            <a:off x="1097280" y="1845734"/>
            <a:ext cx="6253779" cy="4023360"/>
          </a:xfrm>
        </p:spPr>
        <p:txBody>
          <a:bodyPr>
            <a:normAutofit/>
          </a:bodyPr>
          <a:lstStyle/>
          <a:p>
            <a:pPr>
              <a:lnSpc>
                <a:spcPct val="150000"/>
              </a:lnSpc>
            </a:pPr>
            <a:r>
              <a:rPr lang="en-US" sz="2800" b="1" spc="65" dirty="0">
                <a:solidFill>
                  <a:srgbClr val="FFFFFF"/>
                </a:solidFill>
                <a:latin typeface="Bradley Hand ITC" panose="03070402050302030203" pitchFamily="66" charset="0"/>
                <a:cs typeface="Arial"/>
              </a:rPr>
              <a:t>Can AI exist without Machine Learning or Deep Learning???</a:t>
            </a:r>
          </a:p>
        </p:txBody>
      </p:sp>
      <p:sp>
        <p:nvSpPr>
          <p:cNvPr id="5" name="Footer Placeholder 4">
            <a:extLst>
              <a:ext uri="{FF2B5EF4-FFF2-40B4-BE49-F238E27FC236}">
                <a16:creationId xmlns:a16="http://schemas.microsoft.com/office/drawing/2014/main" id="{80A44653-09E7-8F80-C822-EE40105E81C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BA0D66B-F145-613D-E0A6-7CE595FCFEF9}"/>
              </a:ext>
            </a:extLst>
          </p:cNvPr>
          <p:cNvSpPr>
            <a:spLocks noGrp="1"/>
          </p:cNvSpPr>
          <p:nvPr>
            <p:ph type="sldNum" sz="quarter" idx="12"/>
          </p:nvPr>
        </p:nvSpPr>
        <p:spPr/>
        <p:txBody>
          <a:bodyPr/>
          <a:lstStyle/>
          <a:p>
            <a:fld id="{7F537688-BEAE-4904-826F-1C1E0645A5D0}" type="slidenum">
              <a:rPr lang="en-US" sz="2000" smtClean="0"/>
              <a:t>24</a:t>
            </a:fld>
            <a:endParaRPr lang="en-US" sz="2000" dirty="0"/>
          </a:p>
        </p:txBody>
      </p:sp>
      <p:grpSp>
        <p:nvGrpSpPr>
          <p:cNvPr id="8" name="Group 7">
            <a:extLst>
              <a:ext uri="{FF2B5EF4-FFF2-40B4-BE49-F238E27FC236}">
                <a16:creationId xmlns:a16="http://schemas.microsoft.com/office/drawing/2014/main" id="{C39AEE55-6C06-41D4-0D8E-A32A247EF91A}"/>
              </a:ext>
            </a:extLst>
          </p:cNvPr>
          <p:cNvGrpSpPr/>
          <p:nvPr/>
        </p:nvGrpSpPr>
        <p:grpSpPr>
          <a:xfrm>
            <a:off x="7664888" y="2065425"/>
            <a:ext cx="3674434" cy="3583978"/>
            <a:chOff x="4692990" y="2017037"/>
            <a:chExt cx="4473588" cy="4298079"/>
          </a:xfrm>
        </p:grpSpPr>
        <p:pic>
          <p:nvPicPr>
            <p:cNvPr id="10" name="object 2">
              <a:extLst>
                <a:ext uri="{FF2B5EF4-FFF2-40B4-BE49-F238E27FC236}">
                  <a16:creationId xmlns:a16="http://schemas.microsoft.com/office/drawing/2014/main" id="{6AFDFEB1-0C7B-E2EA-7818-57DF5E0A62B5}"/>
                </a:ext>
              </a:extLst>
            </p:cNvPr>
            <p:cNvPicPr/>
            <p:nvPr/>
          </p:nvPicPr>
          <p:blipFill>
            <a:blip r:embed="rId2" cstate="print"/>
            <a:stretch>
              <a:fillRect/>
            </a:stretch>
          </p:blipFill>
          <p:spPr>
            <a:xfrm>
              <a:off x="4692990" y="2017037"/>
              <a:ext cx="4473588" cy="4298079"/>
            </a:xfrm>
            <a:prstGeom prst="rect">
              <a:avLst/>
            </a:prstGeom>
          </p:spPr>
        </p:pic>
        <p:sp>
          <p:nvSpPr>
            <p:cNvPr id="14" name="TextBox 13">
              <a:extLst>
                <a:ext uri="{FF2B5EF4-FFF2-40B4-BE49-F238E27FC236}">
                  <a16:creationId xmlns:a16="http://schemas.microsoft.com/office/drawing/2014/main" id="{78FA93FA-E8D3-086E-97E3-FADAE65D809E}"/>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5" name="TextBox 14">
              <a:extLst>
                <a:ext uri="{FF2B5EF4-FFF2-40B4-BE49-F238E27FC236}">
                  <a16:creationId xmlns:a16="http://schemas.microsoft.com/office/drawing/2014/main" id="{30C4887A-E86F-831E-5ACE-130B991F5A04}"/>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D88B3F96-C7BE-8440-B65F-BFABF384CBAB}"/>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17" name="TextBox 16">
            <a:extLst>
              <a:ext uri="{FF2B5EF4-FFF2-40B4-BE49-F238E27FC236}">
                <a16:creationId xmlns:a16="http://schemas.microsoft.com/office/drawing/2014/main" id="{27821EC0-68B1-81F7-8501-62391A0759B3}"/>
              </a:ext>
            </a:extLst>
          </p:cNvPr>
          <p:cNvSpPr txBox="1"/>
          <p:nvPr/>
        </p:nvSpPr>
        <p:spPr>
          <a:xfrm rot="21429679">
            <a:off x="9990960" y="5379266"/>
            <a:ext cx="2096354"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444576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47D3A82-3322-DDD0-87EA-77EEF55E8C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BA6FA7-4419-BAF9-6B86-84AD234D5913}"/>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92CA1922-A15F-7C9B-072F-954E819B4FAC}"/>
              </a:ext>
            </a:extLst>
          </p:cNvPr>
          <p:cNvSpPr>
            <a:spLocks noGrp="1"/>
          </p:cNvSpPr>
          <p:nvPr>
            <p:ph idx="1"/>
          </p:nvPr>
        </p:nvSpPr>
        <p:spPr>
          <a:xfrm>
            <a:off x="1097280" y="1845734"/>
            <a:ext cx="6253779" cy="4023360"/>
          </a:xfrm>
        </p:spPr>
        <p:txBody>
          <a:bodyPr>
            <a:normAutofit lnSpcReduction="10000"/>
          </a:bodyPr>
          <a:lstStyle/>
          <a:p>
            <a:pPr>
              <a:lnSpc>
                <a:spcPct val="150000"/>
              </a:lnSpc>
            </a:pPr>
            <a:r>
              <a:rPr lang="en-US" sz="2800" b="1" spc="65" dirty="0">
                <a:solidFill>
                  <a:srgbClr val="FFFFFF"/>
                </a:solidFill>
                <a:latin typeface="Bradley Hand ITC" panose="03070402050302030203" pitchFamily="66" charset="0"/>
                <a:cs typeface="Arial"/>
              </a:rPr>
              <a:t>Can AI exist without Machine Learning or Deep Learning???</a:t>
            </a:r>
          </a:p>
          <a:p>
            <a:pPr>
              <a:lnSpc>
                <a:spcPct val="150000"/>
              </a:lnSpc>
            </a:pPr>
            <a:r>
              <a:rPr lang="en-US" sz="2800" b="1" spc="65" dirty="0">
                <a:solidFill>
                  <a:srgbClr val="FFFFFF"/>
                </a:solidFill>
                <a:latin typeface="Bradley Hand ITC" panose="03070402050302030203" pitchFamily="66" charset="0"/>
                <a:cs typeface="Arial"/>
              </a:rPr>
              <a:t>The answer is yes, AI can exist without ML or DL, although it might not be the kind of AI we often see in movies or science fiction.</a:t>
            </a:r>
          </a:p>
        </p:txBody>
      </p:sp>
      <p:sp>
        <p:nvSpPr>
          <p:cNvPr id="5" name="Footer Placeholder 4">
            <a:extLst>
              <a:ext uri="{FF2B5EF4-FFF2-40B4-BE49-F238E27FC236}">
                <a16:creationId xmlns:a16="http://schemas.microsoft.com/office/drawing/2014/main" id="{CF4751B4-E5C6-7C5A-92B9-8CE8A0A52D7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9B0D9A0-D99E-AD43-CF86-9517F80498DC}"/>
              </a:ext>
            </a:extLst>
          </p:cNvPr>
          <p:cNvSpPr>
            <a:spLocks noGrp="1"/>
          </p:cNvSpPr>
          <p:nvPr>
            <p:ph type="sldNum" sz="quarter" idx="12"/>
          </p:nvPr>
        </p:nvSpPr>
        <p:spPr/>
        <p:txBody>
          <a:bodyPr/>
          <a:lstStyle/>
          <a:p>
            <a:fld id="{7F537688-BEAE-4904-826F-1C1E0645A5D0}" type="slidenum">
              <a:rPr lang="en-US" sz="2000" smtClean="0"/>
              <a:t>25</a:t>
            </a:fld>
            <a:endParaRPr lang="en-US" sz="2000" dirty="0"/>
          </a:p>
        </p:txBody>
      </p:sp>
      <p:grpSp>
        <p:nvGrpSpPr>
          <p:cNvPr id="8" name="Group 7">
            <a:extLst>
              <a:ext uri="{FF2B5EF4-FFF2-40B4-BE49-F238E27FC236}">
                <a16:creationId xmlns:a16="http://schemas.microsoft.com/office/drawing/2014/main" id="{635E9BD8-0D19-3092-8E25-498D4ADA44CB}"/>
              </a:ext>
            </a:extLst>
          </p:cNvPr>
          <p:cNvGrpSpPr/>
          <p:nvPr/>
        </p:nvGrpSpPr>
        <p:grpSpPr>
          <a:xfrm>
            <a:off x="7664888" y="2065425"/>
            <a:ext cx="3674434" cy="3583978"/>
            <a:chOff x="4692990" y="2017037"/>
            <a:chExt cx="4473588" cy="4298079"/>
          </a:xfrm>
        </p:grpSpPr>
        <p:pic>
          <p:nvPicPr>
            <p:cNvPr id="10" name="object 2">
              <a:extLst>
                <a:ext uri="{FF2B5EF4-FFF2-40B4-BE49-F238E27FC236}">
                  <a16:creationId xmlns:a16="http://schemas.microsoft.com/office/drawing/2014/main" id="{E2B0D273-F234-0ECA-CD88-E0178E14F666}"/>
                </a:ext>
              </a:extLst>
            </p:cNvPr>
            <p:cNvPicPr/>
            <p:nvPr/>
          </p:nvPicPr>
          <p:blipFill>
            <a:blip r:embed="rId2" cstate="print"/>
            <a:stretch>
              <a:fillRect/>
            </a:stretch>
          </p:blipFill>
          <p:spPr>
            <a:xfrm>
              <a:off x="4692990" y="2017037"/>
              <a:ext cx="4473588" cy="4298079"/>
            </a:xfrm>
            <a:prstGeom prst="rect">
              <a:avLst/>
            </a:prstGeom>
          </p:spPr>
        </p:pic>
        <p:sp>
          <p:nvSpPr>
            <p:cNvPr id="14" name="TextBox 13">
              <a:extLst>
                <a:ext uri="{FF2B5EF4-FFF2-40B4-BE49-F238E27FC236}">
                  <a16:creationId xmlns:a16="http://schemas.microsoft.com/office/drawing/2014/main" id="{ACD79681-C2E0-DB5B-A05F-57118D5C264B}"/>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5" name="TextBox 14">
              <a:extLst>
                <a:ext uri="{FF2B5EF4-FFF2-40B4-BE49-F238E27FC236}">
                  <a16:creationId xmlns:a16="http://schemas.microsoft.com/office/drawing/2014/main" id="{231829C4-9729-17B7-C910-73A696C02EE9}"/>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4AE2D6DC-91CA-EE18-5062-0CA659EFA9CB}"/>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17" name="TextBox 16">
            <a:extLst>
              <a:ext uri="{FF2B5EF4-FFF2-40B4-BE49-F238E27FC236}">
                <a16:creationId xmlns:a16="http://schemas.microsoft.com/office/drawing/2014/main" id="{76C19867-B86A-4C03-E990-B0C883808329}"/>
              </a:ext>
            </a:extLst>
          </p:cNvPr>
          <p:cNvSpPr txBox="1"/>
          <p:nvPr/>
        </p:nvSpPr>
        <p:spPr>
          <a:xfrm rot="21429679">
            <a:off x="9990960" y="5379266"/>
            <a:ext cx="2096354"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218389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7E74CBE-599F-A66E-1622-4927065101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CC7C02-21CB-0477-B6BD-67FEF942D289}"/>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ED6C0350-768A-BB17-4F2B-02CC4368C32C}"/>
              </a:ext>
            </a:extLst>
          </p:cNvPr>
          <p:cNvSpPr>
            <a:spLocks noGrp="1"/>
          </p:cNvSpPr>
          <p:nvPr>
            <p:ph idx="1"/>
          </p:nvPr>
        </p:nvSpPr>
        <p:spPr>
          <a:xfrm>
            <a:off x="1097280" y="1845734"/>
            <a:ext cx="6253779" cy="4023360"/>
          </a:xfrm>
        </p:spPr>
        <p:txBody>
          <a:bodyPr>
            <a:normAutofit fontScale="92500" lnSpcReduction="20000"/>
          </a:bodyPr>
          <a:lstStyle/>
          <a:p>
            <a:pPr>
              <a:lnSpc>
                <a:spcPct val="150000"/>
              </a:lnSpc>
            </a:pPr>
            <a:r>
              <a:rPr lang="en-US" sz="2400" dirty="0">
                <a:solidFill>
                  <a:schemeClr val="bg1"/>
                </a:solidFill>
                <a:latin typeface="Century Gothic" panose="020B0502020202020204" pitchFamily="34" charset="0"/>
              </a:rPr>
              <a:t>AI encompasses any technique that enables computers to mimic human intelligence.</a:t>
            </a:r>
          </a:p>
          <a:p>
            <a:pPr>
              <a:lnSpc>
                <a:spcPct val="150000"/>
              </a:lnSpc>
            </a:pPr>
            <a:r>
              <a:rPr lang="en-US" sz="2400" b="1" dirty="0">
                <a:solidFill>
                  <a:schemeClr val="bg1"/>
                </a:solidFill>
                <a:latin typeface="Century Gothic" panose="020B0502020202020204" pitchFamily="34" charset="0"/>
              </a:rPr>
              <a:t>Rule-based</a:t>
            </a:r>
            <a:r>
              <a:rPr lang="en-US" sz="2400" dirty="0">
                <a:solidFill>
                  <a:schemeClr val="bg1"/>
                </a:solidFill>
                <a:latin typeface="Century Gothic" panose="020B0502020202020204" pitchFamily="34" charset="0"/>
              </a:rPr>
              <a:t> systems were an early form of AI that relied on predefined rules rather than learning from data.</a:t>
            </a:r>
          </a:p>
          <a:p>
            <a:pPr>
              <a:lnSpc>
                <a:spcPct val="150000"/>
              </a:lnSpc>
            </a:pPr>
            <a:r>
              <a:rPr lang="en-US" sz="2400" b="1" dirty="0">
                <a:solidFill>
                  <a:schemeClr val="bg1"/>
                </a:solidFill>
                <a:latin typeface="Century Gothic" panose="020B0502020202020204" pitchFamily="34" charset="0"/>
              </a:rPr>
              <a:t>Machine Learning and Deep Learning,</a:t>
            </a:r>
            <a:r>
              <a:rPr lang="en-US" sz="2400" dirty="0">
                <a:solidFill>
                  <a:schemeClr val="bg1"/>
                </a:solidFill>
                <a:latin typeface="Century Gothic" panose="020B0502020202020204" pitchFamily="34" charset="0"/>
              </a:rPr>
              <a:t> although dominant today, are subsets of AI that use algorithms to learn from data.</a:t>
            </a:r>
            <a:r>
              <a:rPr lang="en-US" sz="2400" dirty="0"/>
              <a:t> </a:t>
            </a:r>
          </a:p>
        </p:txBody>
      </p:sp>
      <p:sp>
        <p:nvSpPr>
          <p:cNvPr id="5" name="Footer Placeholder 4">
            <a:extLst>
              <a:ext uri="{FF2B5EF4-FFF2-40B4-BE49-F238E27FC236}">
                <a16:creationId xmlns:a16="http://schemas.microsoft.com/office/drawing/2014/main" id="{6FB22FD9-704F-3882-7E49-519EBD9D5D7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743D52C-302C-3CB1-6FB2-F05F6A9B3A8F}"/>
              </a:ext>
            </a:extLst>
          </p:cNvPr>
          <p:cNvSpPr>
            <a:spLocks noGrp="1"/>
          </p:cNvSpPr>
          <p:nvPr>
            <p:ph type="sldNum" sz="quarter" idx="12"/>
          </p:nvPr>
        </p:nvSpPr>
        <p:spPr/>
        <p:txBody>
          <a:bodyPr/>
          <a:lstStyle/>
          <a:p>
            <a:fld id="{7F537688-BEAE-4904-826F-1C1E0645A5D0}" type="slidenum">
              <a:rPr lang="en-US" sz="2000" smtClean="0"/>
              <a:t>26</a:t>
            </a:fld>
            <a:endParaRPr lang="en-US" sz="2000" dirty="0"/>
          </a:p>
        </p:txBody>
      </p:sp>
      <p:grpSp>
        <p:nvGrpSpPr>
          <p:cNvPr id="8" name="Group 7">
            <a:extLst>
              <a:ext uri="{FF2B5EF4-FFF2-40B4-BE49-F238E27FC236}">
                <a16:creationId xmlns:a16="http://schemas.microsoft.com/office/drawing/2014/main" id="{FDE94228-C7BC-2FE0-6F5F-41359644BC58}"/>
              </a:ext>
            </a:extLst>
          </p:cNvPr>
          <p:cNvGrpSpPr/>
          <p:nvPr/>
        </p:nvGrpSpPr>
        <p:grpSpPr>
          <a:xfrm>
            <a:off x="7664888" y="2065425"/>
            <a:ext cx="3674434" cy="3583978"/>
            <a:chOff x="4692990" y="2017037"/>
            <a:chExt cx="4473588" cy="4298079"/>
          </a:xfrm>
        </p:grpSpPr>
        <p:pic>
          <p:nvPicPr>
            <p:cNvPr id="10" name="object 2">
              <a:extLst>
                <a:ext uri="{FF2B5EF4-FFF2-40B4-BE49-F238E27FC236}">
                  <a16:creationId xmlns:a16="http://schemas.microsoft.com/office/drawing/2014/main" id="{D2D63DF6-8386-1628-9AD8-9E7AEC6B04F5}"/>
                </a:ext>
              </a:extLst>
            </p:cNvPr>
            <p:cNvPicPr/>
            <p:nvPr/>
          </p:nvPicPr>
          <p:blipFill>
            <a:blip r:embed="rId2" cstate="print"/>
            <a:stretch>
              <a:fillRect/>
            </a:stretch>
          </p:blipFill>
          <p:spPr>
            <a:xfrm>
              <a:off x="4692990" y="2017037"/>
              <a:ext cx="4473588" cy="4298079"/>
            </a:xfrm>
            <a:prstGeom prst="rect">
              <a:avLst/>
            </a:prstGeom>
          </p:spPr>
        </p:pic>
        <p:sp>
          <p:nvSpPr>
            <p:cNvPr id="14" name="TextBox 13">
              <a:extLst>
                <a:ext uri="{FF2B5EF4-FFF2-40B4-BE49-F238E27FC236}">
                  <a16:creationId xmlns:a16="http://schemas.microsoft.com/office/drawing/2014/main" id="{C47DF1F4-A0B5-E8B7-1A72-4F92338CBD9C}"/>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5" name="TextBox 14">
              <a:extLst>
                <a:ext uri="{FF2B5EF4-FFF2-40B4-BE49-F238E27FC236}">
                  <a16:creationId xmlns:a16="http://schemas.microsoft.com/office/drawing/2014/main" id="{A6121200-2A7D-C531-A886-B005544DE60F}"/>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058EB962-041C-84B1-37FB-F0E6611C1D60}"/>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17" name="TextBox 16">
            <a:extLst>
              <a:ext uri="{FF2B5EF4-FFF2-40B4-BE49-F238E27FC236}">
                <a16:creationId xmlns:a16="http://schemas.microsoft.com/office/drawing/2014/main" id="{02BC71A8-F9B7-BCDA-19ED-AC3F1978D357}"/>
              </a:ext>
            </a:extLst>
          </p:cNvPr>
          <p:cNvSpPr txBox="1"/>
          <p:nvPr/>
        </p:nvSpPr>
        <p:spPr>
          <a:xfrm rot="21429679">
            <a:off x="9990960" y="5379266"/>
            <a:ext cx="2096354"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5598054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BC38047-2B99-ACF2-BAF8-21E664F9A0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84E5F6-0AC1-162B-1FAE-E16CB6A1679B}"/>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Natural Language Processing (NLP)</a:t>
            </a:r>
          </a:p>
        </p:txBody>
      </p:sp>
      <p:sp>
        <p:nvSpPr>
          <p:cNvPr id="3" name="Content Placeholder 2">
            <a:extLst>
              <a:ext uri="{FF2B5EF4-FFF2-40B4-BE49-F238E27FC236}">
                <a16:creationId xmlns:a16="http://schemas.microsoft.com/office/drawing/2014/main" id="{DCE1582A-9310-4B8E-CF7D-392F8090C505}"/>
              </a:ext>
            </a:extLst>
          </p:cNvPr>
          <p:cNvSpPr>
            <a:spLocks noGrp="1"/>
          </p:cNvSpPr>
          <p:nvPr>
            <p:ph idx="1"/>
          </p:nvPr>
        </p:nvSpPr>
        <p:spPr>
          <a:xfrm>
            <a:off x="1097280" y="1845733"/>
            <a:ext cx="7103745" cy="4614051"/>
          </a:xfrm>
        </p:spPr>
        <p:txBody>
          <a:bodyPr>
            <a:normAutofit/>
          </a:bodyPr>
          <a:lstStyle/>
          <a:p>
            <a:pPr marL="0" indent="0">
              <a:lnSpc>
                <a:spcPct val="150000"/>
              </a:lnSpc>
              <a:buNone/>
            </a:pPr>
            <a:r>
              <a:rPr lang="en-US" sz="2400" dirty="0">
                <a:solidFill>
                  <a:schemeClr val="bg1"/>
                </a:solidFill>
                <a:latin typeface="Century Gothic" panose="020B0502020202020204" pitchFamily="34" charset="0"/>
              </a:rPr>
              <a:t>NATURAL LANGUGAE PROCESSING (NLP) helps computers understand and talk like humans. </a:t>
            </a:r>
          </a:p>
          <a:p>
            <a:pPr marL="0" indent="0">
              <a:lnSpc>
                <a:spcPct val="150000"/>
              </a:lnSpc>
              <a:buNone/>
            </a:pPr>
            <a:r>
              <a:rPr lang="en-US" sz="2400" dirty="0">
                <a:solidFill>
                  <a:schemeClr val="bg1"/>
                </a:solidFill>
                <a:latin typeface="Century Gothic" panose="020B0502020202020204" pitchFamily="34" charset="0"/>
              </a:rPr>
              <a:t>It enables computers to read, interpret, and generate human-like text. </a:t>
            </a:r>
          </a:p>
          <a:p>
            <a:pPr marL="0" indent="0">
              <a:lnSpc>
                <a:spcPct val="150000"/>
              </a:lnSpc>
              <a:buNone/>
            </a:pPr>
            <a:r>
              <a:rPr lang="en-US" sz="2400" dirty="0">
                <a:solidFill>
                  <a:schemeClr val="bg1"/>
                </a:solidFill>
                <a:latin typeface="Century Gothic" panose="020B0502020202020204" pitchFamily="34" charset="0"/>
              </a:rPr>
              <a:t>It allows your phone to predict your next word, understand voice commands, and translate languages.</a:t>
            </a:r>
          </a:p>
        </p:txBody>
      </p:sp>
      <p:sp>
        <p:nvSpPr>
          <p:cNvPr id="5" name="Footer Placeholder 4">
            <a:extLst>
              <a:ext uri="{FF2B5EF4-FFF2-40B4-BE49-F238E27FC236}">
                <a16:creationId xmlns:a16="http://schemas.microsoft.com/office/drawing/2014/main" id="{BD491167-EAA1-84E9-CDDA-415E436FFFA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92B455E-FE3F-A1A9-4796-B05E7E42E958}"/>
              </a:ext>
            </a:extLst>
          </p:cNvPr>
          <p:cNvSpPr>
            <a:spLocks noGrp="1"/>
          </p:cNvSpPr>
          <p:nvPr>
            <p:ph type="sldNum" sz="quarter" idx="12"/>
          </p:nvPr>
        </p:nvSpPr>
        <p:spPr/>
        <p:txBody>
          <a:bodyPr/>
          <a:lstStyle/>
          <a:p>
            <a:fld id="{7F537688-BEAE-4904-826F-1C1E0645A5D0}" type="slidenum">
              <a:rPr lang="en-US" sz="2000" smtClean="0"/>
              <a:t>27</a:t>
            </a:fld>
            <a:endParaRPr lang="en-US" sz="2000" dirty="0"/>
          </a:p>
        </p:txBody>
      </p:sp>
      <p:pic>
        <p:nvPicPr>
          <p:cNvPr id="3074" name="Picture 2" descr="5,600+ Robotic Black Man Stock Photos, Pictures &amp; Royalty-Free Images -  iStock">
            <a:extLst>
              <a:ext uri="{FF2B5EF4-FFF2-40B4-BE49-F238E27FC236}">
                <a16:creationId xmlns:a16="http://schemas.microsoft.com/office/drawing/2014/main" id="{1A5D19CE-AF79-52B4-7B7D-64E33D4F57C1}"/>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rcRect l="15490" r="6694"/>
          <a:stretch/>
        </p:blipFill>
        <p:spPr bwMode="auto">
          <a:xfrm>
            <a:off x="8088987" y="2337501"/>
            <a:ext cx="3950614" cy="3527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39610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2D639EB-4A83-3148-BF3C-BB34DAC03D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E07C28-7615-5BE4-3D29-B2F1A9B3A8B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Natural Language Processing (NLP)</a:t>
            </a:r>
          </a:p>
        </p:txBody>
      </p:sp>
      <p:sp>
        <p:nvSpPr>
          <p:cNvPr id="3" name="Content Placeholder 2">
            <a:extLst>
              <a:ext uri="{FF2B5EF4-FFF2-40B4-BE49-F238E27FC236}">
                <a16:creationId xmlns:a16="http://schemas.microsoft.com/office/drawing/2014/main" id="{3511DAFD-9D50-F5D5-7A7B-505DA1569AA6}"/>
              </a:ext>
            </a:extLst>
          </p:cNvPr>
          <p:cNvSpPr>
            <a:spLocks noGrp="1"/>
          </p:cNvSpPr>
          <p:nvPr>
            <p:ph idx="1"/>
          </p:nvPr>
        </p:nvSpPr>
        <p:spPr>
          <a:xfrm>
            <a:off x="1097280" y="1845734"/>
            <a:ext cx="7411709" cy="2535766"/>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NLP combines ML and Deep Learning to process and understand human language. </a:t>
            </a:r>
          </a:p>
          <a:p>
            <a:pPr marL="0" indent="0">
              <a:lnSpc>
                <a:spcPct val="100000"/>
              </a:lnSpc>
              <a:buNone/>
            </a:pPr>
            <a:r>
              <a:rPr lang="en-US" sz="2400" dirty="0">
                <a:solidFill>
                  <a:schemeClr val="bg1"/>
                </a:solidFill>
                <a:latin typeface="Century Gothic" panose="020B0502020202020204" pitchFamily="34" charset="0"/>
              </a:rPr>
              <a:t>Includes tasks like stemming, tokenization, NER, sentiment analysis.</a:t>
            </a:r>
          </a:p>
        </p:txBody>
      </p:sp>
      <p:sp>
        <p:nvSpPr>
          <p:cNvPr id="5" name="Footer Placeholder 4">
            <a:extLst>
              <a:ext uri="{FF2B5EF4-FFF2-40B4-BE49-F238E27FC236}">
                <a16:creationId xmlns:a16="http://schemas.microsoft.com/office/drawing/2014/main" id="{BE2CCC7B-8962-D0D6-69D8-8039D1E4903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079D414-DF27-58C2-6632-109846195FEE}"/>
              </a:ext>
            </a:extLst>
          </p:cNvPr>
          <p:cNvSpPr>
            <a:spLocks noGrp="1"/>
          </p:cNvSpPr>
          <p:nvPr>
            <p:ph type="sldNum" sz="quarter" idx="12"/>
          </p:nvPr>
        </p:nvSpPr>
        <p:spPr/>
        <p:txBody>
          <a:bodyPr/>
          <a:lstStyle/>
          <a:p>
            <a:fld id="{7F537688-BEAE-4904-826F-1C1E0645A5D0}" type="slidenum">
              <a:rPr lang="en-US" sz="2000" smtClean="0"/>
              <a:t>28</a:t>
            </a:fld>
            <a:endParaRPr lang="en-US" sz="2000" dirty="0"/>
          </a:p>
        </p:txBody>
      </p:sp>
      <p:sp>
        <p:nvSpPr>
          <p:cNvPr id="7" name="TextBox 6">
            <a:extLst>
              <a:ext uri="{FF2B5EF4-FFF2-40B4-BE49-F238E27FC236}">
                <a16:creationId xmlns:a16="http://schemas.microsoft.com/office/drawing/2014/main" id="{F17EB1A8-AB93-52F0-A6A4-E4982D16BFF4}"/>
              </a:ext>
            </a:extLst>
          </p:cNvPr>
          <p:cNvSpPr txBox="1"/>
          <p:nvPr/>
        </p:nvSpPr>
        <p:spPr>
          <a:xfrm>
            <a:off x="1008909" y="4870726"/>
            <a:ext cx="10616142" cy="1200329"/>
          </a:xfrm>
          <a:prstGeom prst="rect">
            <a:avLst/>
          </a:prstGeom>
          <a:noFill/>
        </p:spPr>
        <p:txBody>
          <a:bodyPr wrap="square">
            <a:spAutoFit/>
          </a:bodyPr>
          <a:lstStyle/>
          <a:p>
            <a:r>
              <a:rPr lang="en-US" sz="2400" b="1" spc="65" dirty="0">
                <a:solidFill>
                  <a:srgbClr val="FFFFFF"/>
                </a:solidFill>
                <a:latin typeface="Bradley Hand ITC" panose="03070402050302030203" pitchFamily="66" charset="0"/>
                <a:cs typeface="Arial"/>
              </a:rPr>
              <a:t>Here is a scenario; Imagine chatting with a smart assistant (like ChatGPT or Siri). You say, “What’s the weather today?”, and it understands your words, fetches present weather data, and responds. That’s NLP in action.</a:t>
            </a:r>
          </a:p>
        </p:txBody>
      </p:sp>
      <p:sp>
        <p:nvSpPr>
          <p:cNvPr id="4" name="TextBox 3">
            <a:extLst>
              <a:ext uri="{FF2B5EF4-FFF2-40B4-BE49-F238E27FC236}">
                <a16:creationId xmlns:a16="http://schemas.microsoft.com/office/drawing/2014/main" id="{C32C63D5-AD4C-8993-77D2-BE5B15E3E19E}"/>
              </a:ext>
            </a:extLst>
          </p:cNvPr>
          <p:cNvSpPr txBox="1"/>
          <p:nvPr/>
        </p:nvSpPr>
        <p:spPr>
          <a:xfrm rot="21424517">
            <a:off x="3986242" y="3878826"/>
            <a:ext cx="4030471"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NER – named entity recognition</a:t>
            </a:r>
          </a:p>
        </p:txBody>
      </p:sp>
      <p:pic>
        <p:nvPicPr>
          <p:cNvPr id="8" name="Picture 2" descr="5,600+ Robotic Black Man Stock Photos, Pictures &amp; Royalty-Free Images -  iStock">
            <a:extLst>
              <a:ext uri="{FF2B5EF4-FFF2-40B4-BE49-F238E27FC236}">
                <a16:creationId xmlns:a16="http://schemas.microsoft.com/office/drawing/2014/main" id="{247AF1AE-0217-AE6A-F308-964E714DEB59}"/>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rcRect l="15490" r="6694"/>
          <a:stretch/>
        </p:blipFill>
        <p:spPr bwMode="auto">
          <a:xfrm>
            <a:off x="8508989" y="1737360"/>
            <a:ext cx="3228976" cy="2882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88205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84C5A6E-99BC-41DF-E02C-4EB9B08B25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EFDEF4-A4BE-57C5-5A4C-B570B9D7CCD9}"/>
              </a:ext>
            </a:extLst>
          </p:cNvPr>
          <p:cNvSpPr>
            <a:spLocks noGrp="1"/>
          </p:cNvSpPr>
          <p:nvPr>
            <p:ph type="title"/>
          </p:nvPr>
        </p:nvSpPr>
        <p:spPr>
          <a:xfrm>
            <a:off x="1097280" y="286603"/>
            <a:ext cx="8803178" cy="1450757"/>
          </a:xfrm>
        </p:spPr>
        <p:txBody>
          <a:bodyPr/>
          <a:lstStyle/>
          <a:p>
            <a:r>
              <a:rPr lang="en-US" dirty="0">
                <a:solidFill>
                  <a:srgbClr val="DD9C19"/>
                </a:solidFill>
                <a:latin typeface="Century Gothic" panose="020B0502020202020204" pitchFamily="34" charset="0"/>
              </a:rPr>
              <a:t>Natural Language Processing (NLP) in Industry</a:t>
            </a:r>
          </a:p>
        </p:txBody>
      </p:sp>
      <p:sp>
        <p:nvSpPr>
          <p:cNvPr id="3" name="Content Placeholder 2">
            <a:extLst>
              <a:ext uri="{FF2B5EF4-FFF2-40B4-BE49-F238E27FC236}">
                <a16:creationId xmlns:a16="http://schemas.microsoft.com/office/drawing/2014/main" id="{95E523AF-D2C9-DD23-EC30-A94E8DD4082F}"/>
              </a:ext>
            </a:extLst>
          </p:cNvPr>
          <p:cNvSpPr>
            <a:spLocks noGrp="1"/>
          </p:cNvSpPr>
          <p:nvPr>
            <p:ph idx="1"/>
          </p:nvPr>
        </p:nvSpPr>
        <p:spPr>
          <a:xfrm>
            <a:off x="1097280" y="1845734"/>
            <a:ext cx="10276311" cy="4023360"/>
          </a:xfrm>
        </p:spPr>
        <p:txBody>
          <a:bodyPr>
            <a:noAutofit/>
          </a:bodyPr>
          <a:lstStyle/>
          <a:p>
            <a:pPr>
              <a:lnSpc>
                <a:spcPct val="100000"/>
              </a:lnSpc>
            </a:pPr>
            <a:r>
              <a:rPr lang="en-US" sz="2400" b="1" dirty="0">
                <a:solidFill>
                  <a:schemeClr val="bg1"/>
                </a:solidFill>
                <a:latin typeface="Century Gothic" panose="020B0502020202020204" pitchFamily="34" charset="0"/>
              </a:rPr>
              <a:t>Voice Assistants 🎙️: </a:t>
            </a:r>
            <a:r>
              <a:rPr lang="en-US" sz="2400" dirty="0">
                <a:solidFill>
                  <a:schemeClr val="bg1"/>
                </a:solidFill>
                <a:latin typeface="Century Gothic" panose="020B0502020202020204" pitchFamily="34" charset="0"/>
              </a:rPr>
              <a:t>Siri, Alexa, and Google Assistant understand and respond to your voice commands.</a:t>
            </a:r>
          </a:p>
          <a:p>
            <a:pPr>
              <a:lnSpc>
                <a:spcPct val="100000"/>
              </a:lnSpc>
            </a:pPr>
            <a:r>
              <a:rPr lang="en-US" sz="2400" b="1" dirty="0">
                <a:solidFill>
                  <a:schemeClr val="bg1"/>
                </a:solidFill>
                <a:latin typeface="Century Gothic" panose="020B0502020202020204" pitchFamily="34" charset="0"/>
              </a:rPr>
              <a:t>Chatbots 💬: </a:t>
            </a:r>
            <a:r>
              <a:rPr lang="en-US" sz="2400" dirty="0">
                <a:solidFill>
                  <a:schemeClr val="bg1"/>
                </a:solidFill>
                <a:latin typeface="Century Gothic" panose="020B0502020202020204" pitchFamily="34" charset="0"/>
              </a:rPr>
              <a:t>Websites use NLP-powered bots to answer your questions instantly.</a:t>
            </a:r>
          </a:p>
          <a:p>
            <a:pPr>
              <a:lnSpc>
                <a:spcPct val="100000"/>
              </a:lnSpc>
            </a:pPr>
            <a:r>
              <a:rPr lang="en-US" sz="2400" b="1" dirty="0">
                <a:solidFill>
                  <a:schemeClr val="bg1"/>
                </a:solidFill>
                <a:latin typeface="Century Gothic" panose="020B0502020202020204" pitchFamily="34" charset="0"/>
              </a:rPr>
              <a:t>Autocorrect &amp; Predictive Text 📱: </a:t>
            </a:r>
            <a:r>
              <a:rPr lang="en-US" sz="2400" dirty="0">
                <a:solidFill>
                  <a:schemeClr val="bg1"/>
                </a:solidFill>
                <a:latin typeface="Century Gothic" panose="020B0502020202020204" pitchFamily="34" charset="0"/>
              </a:rPr>
              <a:t>Your phone suggests next words while typing to speed things up, Also can correct spellings when you typed wrongly.</a:t>
            </a:r>
          </a:p>
        </p:txBody>
      </p:sp>
      <p:sp>
        <p:nvSpPr>
          <p:cNvPr id="5" name="Footer Placeholder 4">
            <a:extLst>
              <a:ext uri="{FF2B5EF4-FFF2-40B4-BE49-F238E27FC236}">
                <a16:creationId xmlns:a16="http://schemas.microsoft.com/office/drawing/2014/main" id="{EB992E15-F2D9-95D0-E783-C8167266D77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9F21541-3773-CD49-E7E8-00437D6E66B5}"/>
              </a:ext>
            </a:extLst>
          </p:cNvPr>
          <p:cNvSpPr>
            <a:spLocks noGrp="1"/>
          </p:cNvSpPr>
          <p:nvPr>
            <p:ph type="sldNum" sz="quarter" idx="12"/>
          </p:nvPr>
        </p:nvSpPr>
        <p:spPr/>
        <p:txBody>
          <a:bodyPr/>
          <a:lstStyle/>
          <a:p>
            <a:fld id="{7F537688-BEAE-4904-826F-1C1E0645A5D0}" type="slidenum">
              <a:rPr lang="en-US" sz="2000" smtClean="0"/>
              <a:t>29</a:t>
            </a:fld>
            <a:endParaRPr lang="en-US" sz="2000" dirty="0"/>
          </a:p>
        </p:txBody>
      </p:sp>
      <p:sp>
        <p:nvSpPr>
          <p:cNvPr id="7" name="TextBox 6">
            <a:extLst>
              <a:ext uri="{FF2B5EF4-FFF2-40B4-BE49-F238E27FC236}">
                <a16:creationId xmlns:a16="http://schemas.microsoft.com/office/drawing/2014/main" id="{A22F9A32-806F-785C-E70E-10708CCAAAD8}"/>
              </a:ext>
            </a:extLst>
          </p:cNvPr>
          <p:cNvSpPr txBox="1"/>
          <p:nvPr/>
        </p:nvSpPr>
        <p:spPr>
          <a:xfrm>
            <a:off x="3357948" y="5764329"/>
            <a:ext cx="599560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All this industry examples uses NLP in operation. </a:t>
            </a:r>
          </a:p>
        </p:txBody>
      </p:sp>
      <p:pic>
        <p:nvPicPr>
          <p:cNvPr id="3074" name="Picture 2" descr="5,600+ Robotic Black Man Stock Photos, Pictures &amp; Royalty-Free Images -  iStock">
            <a:extLst>
              <a:ext uri="{FF2B5EF4-FFF2-40B4-BE49-F238E27FC236}">
                <a16:creationId xmlns:a16="http://schemas.microsoft.com/office/drawing/2014/main" id="{4E48ED2E-5918-83A4-5AE0-5A158DFFF249}"/>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0360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6ABBC8B-68F3-4758-2354-D77B3F11A2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7E6A39-7968-2691-7F4B-EDC7BC6F9641}"/>
              </a:ext>
            </a:extLst>
          </p:cNvPr>
          <p:cNvSpPr>
            <a:spLocks noGrp="1"/>
          </p:cNvSpPr>
          <p:nvPr>
            <p:ph type="title"/>
          </p:nvPr>
        </p:nvSpPr>
        <p:spPr/>
        <p:txBody>
          <a:bodyPr/>
          <a:lstStyle/>
          <a:p>
            <a:r>
              <a:rPr lang="en-US" dirty="0">
                <a:solidFill>
                  <a:srgbClr val="DD9C19"/>
                </a:solidFill>
                <a:latin typeface="Century Gothic" panose="020B0502020202020204" pitchFamily="34" charset="0"/>
              </a:rPr>
              <a:t>Classes Structure</a:t>
            </a:r>
          </a:p>
        </p:txBody>
      </p:sp>
      <p:sp>
        <p:nvSpPr>
          <p:cNvPr id="3" name="Content Placeholder 2">
            <a:extLst>
              <a:ext uri="{FF2B5EF4-FFF2-40B4-BE49-F238E27FC236}">
                <a16:creationId xmlns:a16="http://schemas.microsoft.com/office/drawing/2014/main" id="{3C31A0BF-7084-1006-2F6B-81EC0DB5F37E}"/>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Every Tuesday throughout the month of March.</a:t>
            </a:r>
          </a:p>
          <a:p>
            <a:pPr>
              <a:lnSpc>
                <a:spcPct val="150000"/>
              </a:lnSpc>
            </a:pPr>
            <a:r>
              <a:rPr lang="en-US" sz="2800" dirty="0">
                <a:solidFill>
                  <a:schemeClr val="bg1"/>
                </a:solidFill>
                <a:latin typeface="Century Gothic" panose="020B0502020202020204" pitchFamily="34" charset="0"/>
              </a:rPr>
              <a:t>4 classes in total.</a:t>
            </a:r>
          </a:p>
          <a:p>
            <a:pPr>
              <a:lnSpc>
                <a:spcPct val="150000"/>
              </a:lnSpc>
            </a:pPr>
            <a:r>
              <a:rPr lang="en-US" sz="2800" dirty="0">
                <a:solidFill>
                  <a:schemeClr val="bg1"/>
                </a:solidFill>
                <a:latin typeface="Century Gothic" panose="020B0502020202020204" pitchFamily="34" charset="0"/>
              </a:rPr>
              <a:t>Each class for about 1:45 minutes</a:t>
            </a:r>
          </a:p>
          <a:p>
            <a:pPr>
              <a:lnSpc>
                <a:spcPct val="150000"/>
              </a:lnSpc>
            </a:pPr>
            <a:endParaRPr lang="en-US" sz="2800" dirty="0">
              <a:solidFill>
                <a:schemeClr val="bg1"/>
              </a:solidFill>
              <a:latin typeface="Century Gothic" panose="020B0502020202020204" pitchFamily="34" charset="0"/>
            </a:endParaRPr>
          </a:p>
          <a:p>
            <a:pPr>
              <a:lnSpc>
                <a:spcPct val="150000"/>
              </a:lnSpc>
            </a:pPr>
            <a:endParaRPr lang="en-US" sz="2800"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7AEAB37E-6005-62BB-20F1-13BCBE95D844}"/>
              </a:ext>
            </a:extLst>
          </p:cNvPr>
          <p:cNvSpPr txBox="1"/>
          <p:nvPr/>
        </p:nvSpPr>
        <p:spPr>
          <a:xfrm rot="21321536">
            <a:off x="5752289" y="4378731"/>
            <a:ext cx="6096000" cy="1701107"/>
          </a:xfrm>
          <a:prstGeom prst="rect">
            <a:avLst/>
          </a:prstGeom>
          <a:noFill/>
        </p:spPr>
        <p:txBody>
          <a:bodyPr wrap="square">
            <a:spAutoFit/>
          </a:bodyPr>
          <a:lstStyle/>
          <a:p>
            <a:pPr algn="ctr">
              <a:lnSpc>
                <a:spcPts val="4305"/>
              </a:lnSpc>
            </a:pPr>
            <a:r>
              <a:rPr lang="en-US" sz="2400" b="1" spc="65" dirty="0">
                <a:solidFill>
                  <a:srgbClr val="FFFFFF"/>
                </a:solidFill>
                <a:latin typeface="Bradley Hand ITC" panose="03070402050302030203" pitchFamily="66" charset="0"/>
                <a:cs typeface="Arial"/>
              </a:rPr>
              <a:t>Days are NOT likely to change, although, my schedule can be OUCH, I </a:t>
            </a:r>
            <a:r>
              <a:rPr lang="en-US" sz="2400" b="1" spc="65" dirty="0" err="1">
                <a:solidFill>
                  <a:srgbClr val="FFFFFF"/>
                </a:solidFill>
                <a:latin typeface="Bradley Hand ITC" panose="03070402050302030203" pitchFamily="66" charset="0"/>
                <a:cs typeface="Arial"/>
              </a:rPr>
              <a:t>wil</a:t>
            </a:r>
            <a:r>
              <a:rPr lang="en-US" sz="2400" b="1" spc="65" dirty="0">
                <a:solidFill>
                  <a:srgbClr val="FFFFFF"/>
                </a:solidFill>
                <a:latin typeface="Bradley Hand ITC" panose="03070402050302030203" pitchFamily="66" charset="0"/>
                <a:cs typeface="Arial"/>
              </a:rPr>
              <a:t> </a:t>
            </a:r>
            <a:r>
              <a:rPr lang="en-US" sz="2400" b="1" spc="65" dirty="0" err="1">
                <a:solidFill>
                  <a:srgbClr val="FFFFFF"/>
                </a:solidFill>
                <a:latin typeface="Bradley Hand ITC" panose="03070402050302030203" pitchFamily="66" charset="0"/>
                <a:cs typeface="Arial"/>
              </a:rPr>
              <a:t>reachout</a:t>
            </a:r>
            <a:r>
              <a:rPr lang="en-US" sz="2400" b="1" spc="65" dirty="0">
                <a:solidFill>
                  <a:srgbClr val="FFFFFF"/>
                </a:solidFill>
                <a:latin typeface="Bradley Hand ITC" panose="03070402050302030203" pitchFamily="66" charset="0"/>
                <a:cs typeface="Arial"/>
              </a:rPr>
              <a:t> earlier before. Understand me </a:t>
            </a:r>
            <a:r>
              <a:rPr lang="en-US" sz="2400" b="1" spc="65" dirty="0" err="1">
                <a:solidFill>
                  <a:srgbClr val="FFFFFF"/>
                </a:solidFill>
                <a:latin typeface="Bradley Hand ITC" panose="03070402050302030203" pitchFamily="66" charset="0"/>
                <a:cs typeface="Arial"/>
              </a:rPr>
              <a:t>bikoooo</a:t>
            </a:r>
            <a:r>
              <a:rPr lang="en-US" sz="2400" b="1" spc="65" dirty="0">
                <a:solidFill>
                  <a:srgbClr val="FFFFFF"/>
                </a:solidFill>
                <a:latin typeface="Bradley Hand ITC" panose="03070402050302030203" pitchFamily="66" charset="0"/>
                <a:cs typeface="Arial"/>
              </a:rPr>
              <a:t> </a:t>
            </a:r>
            <a:endParaRPr lang="en-US" sz="24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D573A7AF-75E4-0AD7-D941-05F1EB0B1325}"/>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E4844BF2-5083-46DE-FA8F-8D5272D466E4}"/>
              </a:ext>
            </a:extLst>
          </p:cNvPr>
          <p:cNvSpPr>
            <a:spLocks noGrp="1"/>
          </p:cNvSpPr>
          <p:nvPr>
            <p:ph type="sldNum" sz="quarter" idx="12"/>
          </p:nvPr>
        </p:nvSpPr>
        <p:spPr/>
        <p:txBody>
          <a:bodyPr/>
          <a:lstStyle/>
          <a:p>
            <a:fld id="{7F537688-BEAE-4904-826F-1C1E0645A5D0}" type="slidenum">
              <a:rPr lang="en-US" sz="2000" smtClean="0"/>
              <a:t>3</a:t>
            </a:fld>
            <a:endParaRPr lang="en-US" sz="2000" dirty="0"/>
          </a:p>
        </p:txBody>
      </p:sp>
    </p:spTree>
    <p:extLst>
      <p:ext uri="{BB962C8B-B14F-4D97-AF65-F5344CB8AC3E}">
        <p14:creationId xmlns:p14="http://schemas.microsoft.com/office/powerpoint/2010/main" val="40661576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A208092-0EC1-EF33-A919-61EC52AB7C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C272FB-41A1-ECCF-1580-09BF8904D271}"/>
              </a:ext>
            </a:extLst>
          </p:cNvPr>
          <p:cNvSpPr>
            <a:spLocks noGrp="1"/>
          </p:cNvSpPr>
          <p:nvPr>
            <p:ph type="title"/>
          </p:nvPr>
        </p:nvSpPr>
        <p:spPr>
          <a:xfrm>
            <a:off x="1097280" y="286603"/>
            <a:ext cx="8803178" cy="1450757"/>
          </a:xfrm>
        </p:spPr>
        <p:txBody>
          <a:bodyPr/>
          <a:lstStyle/>
          <a:p>
            <a:r>
              <a:rPr lang="en-US" dirty="0">
                <a:solidFill>
                  <a:srgbClr val="DD9C19"/>
                </a:solidFill>
                <a:latin typeface="Century Gothic" panose="020B0502020202020204" pitchFamily="34" charset="0"/>
              </a:rPr>
              <a:t>Natural Language Processing (NLP) in Industry</a:t>
            </a:r>
          </a:p>
        </p:txBody>
      </p:sp>
      <p:sp>
        <p:nvSpPr>
          <p:cNvPr id="3" name="Content Placeholder 2">
            <a:extLst>
              <a:ext uri="{FF2B5EF4-FFF2-40B4-BE49-F238E27FC236}">
                <a16:creationId xmlns:a16="http://schemas.microsoft.com/office/drawing/2014/main" id="{3A45BFDF-8068-B8C1-6AA3-307855D75A7F}"/>
              </a:ext>
            </a:extLst>
          </p:cNvPr>
          <p:cNvSpPr>
            <a:spLocks noGrp="1"/>
          </p:cNvSpPr>
          <p:nvPr>
            <p:ph idx="1"/>
          </p:nvPr>
        </p:nvSpPr>
        <p:spPr>
          <a:xfrm>
            <a:off x="1097280" y="1845734"/>
            <a:ext cx="10276311" cy="4023360"/>
          </a:xfrm>
        </p:spPr>
        <p:txBody>
          <a:bodyPr>
            <a:noAutofit/>
          </a:bodyPr>
          <a:lstStyle/>
          <a:p>
            <a:pPr>
              <a:lnSpc>
                <a:spcPct val="100000"/>
              </a:lnSpc>
            </a:pPr>
            <a:r>
              <a:rPr lang="en-US" sz="2400" b="1" dirty="0">
                <a:solidFill>
                  <a:schemeClr val="bg1"/>
                </a:solidFill>
                <a:latin typeface="Century Gothic" panose="020B0502020202020204" pitchFamily="34" charset="0"/>
              </a:rPr>
              <a:t>Translation Apps 🌍: </a:t>
            </a:r>
            <a:r>
              <a:rPr lang="en-US" sz="2400" dirty="0">
                <a:solidFill>
                  <a:schemeClr val="bg1"/>
                </a:solidFill>
                <a:latin typeface="Century Gothic" panose="020B0502020202020204" pitchFamily="34" charset="0"/>
              </a:rPr>
              <a:t>Google Translate helps you understand different languages.</a:t>
            </a:r>
          </a:p>
          <a:p>
            <a:pPr>
              <a:lnSpc>
                <a:spcPct val="100000"/>
              </a:lnSpc>
            </a:pPr>
            <a:r>
              <a:rPr lang="en-US" sz="2400" b="1" dirty="0">
                <a:solidFill>
                  <a:schemeClr val="bg1"/>
                </a:solidFill>
                <a:latin typeface="Century Gothic" panose="020B0502020202020204" pitchFamily="34" charset="0"/>
              </a:rPr>
              <a:t>Spam Filters 📧:</a:t>
            </a:r>
            <a:r>
              <a:rPr lang="en-US" sz="2400" dirty="0">
                <a:solidFill>
                  <a:schemeClr val="bg1"/>
                </a:solidFill>
                <a:latin typeface="Century Gothic" panose="020B0502020202020204" pitchFamily="34" charset="0"/>
              </a:rPr>
              <a:t> Your email sorting out spam messages automatically.</a:t>
            </a:r>
          </a:p>
          <a:p>
            <a:pPr>
              <a:lnSpc>
                <a:spcPct val="100000"/>
              </a:lnSpc>
            </a:pPr>
            <a:r>
              <a:rPr lang="en-US" sz="2400" b="1" dirty="0">
                <a:solidFill>
                  <a:schemeClr val="bg1"/>
                </a:solidFill>
                <a:latin typeface="Century Gothic" panose="020B0502020202020204" pitchFamily="34" charset="0"/>
              </a:rPr>
              <a:t>Search Engines 🔍: </a:t>
            </a:r>
            <a:r>
              <a:rPr lang="en-US" sz="2400" dirty="0">
                <a:solidFill>
                  <a:schemeClr val="bg1"/>
                </a:solidFill>
                <a:latin typeface="Century Gothic" panose="020B0502020202020204" pitchFamily="34" charset="0"/>
              </a:rPr>
              <a:t>To understands what you mean, even if you type a messy query. </a:t>
            </a:r>
          </a:p>
          <a:p>
            <a:pPr>
              <a:lnSpc>
                <a:spcPct val="100000"/>
              </a:lnSpc>
            </a:pPr>
            <a:r>
              <a:rPr lang="en-US" sz="2400" b="1" dirty="0">
                <a:solidFill>
                  <a:schemeClr val="bg1"/>
                </a:solidFill>
                <a:latin typeface="Century Gothic" panose="020B0502020202020204" pitchFamily="34" charset="0"/>
              </a:rPr>
              <a:t>Sentiment Analysis 😃😡: </a:t>
            </a:r>
            <a:r>
              <a:rPr lang="en-US" sz="2400" dirty="0">
                <a:solidFill>
                  <a:schemeClr val="bg1"/>
                </a:solidFill>
                <a:latin typeface="Century Gothic" panose="020B0502020202020204" pitchFamily="34" charset="0"/>
              </a:rPr>
              <a:t>Companies analyze tweets and reviews to see what people feel about their brand.</a:t>
            </a:r>
          </a:p>
        </p:txBody>
      </p:sp>
      <p:sp>
        <p:nvSpPr>
          <p:cNvPr id="5" name="Footer Placeholder 4">
            <a:extLst>
              <a:ext uri="{FF2B5EF4-FFF2-40B4-BE49-F238E27FC236}">
                <a16:creationId xmlns:a16="http://schemas.microsoft.com/office/drawing/2014/main" id="{D53487EA-C154-6241-F744-9EC6B9FBB05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700F9D3-A476-C56D-3422-AC2399EC5834}"/>
              </a:ext>
            </a:extLst>
          </p:cNvPr>
          <p:cNvSpPr>
            <a:spLocks noGrp="1"/>
          </p:cNvSpPr>
          <p:nvPr>
            <p:ph type="sldNum" sz="quarter" idx="12"/>
          </p:nvPr>
        </p:nvSpPr>
        <p:spPr/>
        <p:txBody>
          <a:bodyPr/>
          <a:lstStyle/>
          <a:p>
            <a:fld id="{7F537688-BEAE-4904-826F-1C1E0645A5D0}" type="slidenum">
              <a:rPr lang="en-US" sz="2000" smtClean="0"/>
              <a:t>30</a:t>
            </a:fld>
            <a:endParaRPr lang="en-US" sz="2000" dirty="0"/>
          </a:p>
        </p:txBody>
      </p:sp>
      <p:sp>
        <p:nvSpPr>
          <p:cNvPr id="7" name="TextBox 6">
            <a:extLst>
              <a:ext uri="{FF2B5EF4-FFF2-40B4-BE49-F238E27FC236}">
                <a16:creationId xmlns:a16="http://schemas.microsoft.com/office/drawing/2014/main" id="{83D3E235-EA00-31F5-78FD-4541C5714D8E}"/>
              </a:ext>
            </a:extLst>
          </p:cNvPr>
          <p:cNvSpPr txBox="1"/>
          <p:nvPr/>
        </p:nvSpPr>
        <p:spPr>
          <a:xfrm>
            <a:off x="1872048" y="5777412"/>
            <a:ext cx="1061614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All this industry examples uses NLP in operation. Can I get from you??</a:t>
            </a:r>
          </a:p>
        </p:txBody>
      </p:sp>
      <p:pic>
        <p:nvPicPr>
          <p:cNvPr id="3074" name="Picture 2" descr="5,600+ Robotic Black Man Stock Photos, Pictures &amp; Royalty-Free Images -  iStock">
            <a:extLst>
              <a:ext uri="{FF2B5EF4-FFF2-40B4-BE49-F238E27FC236}">
                <a16:creationId xmlns:a16="http://schemas.microsoft.com/office/drawing/2014/main" id="{74CE3C86-3927-A791-B7F3-120A81FC8F15}"/>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26469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5E8D08D-B1A0-9F1B-6CAD-6FDE9A1CC4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54EBA7-35CB-7200-78C9-4F996A5AEB6A}"/>
              </a:ext>
            </a:extLst>
          </p:cNvPr>
          <p:cNvSpPr>
            <a:spLocks noGrp="1"/>
          </p:cNvSpPr>
          <p:nvPr>
            <p:ph type="title"/>
          </p:nvPr>
        </p:nvSpPr>
        <p:spPr/>
        <p:txBody>
          <a:bodyPr/>
          <a:lstStyle/>
          <a:p>
            <a:r>
              <a:rPr lang="en-US" dirty="0">
                <a:solidFill>
                  <a:srgbClr val="DD9C19"/>
                </a:solidFill>
                <a:latin typeface="Century Gothic" panose="020B0502020202020204" pitchFamily="34" charset="0"/>
              </a:rPr>
              <a:t>NLP use cases</a:t>
            </a:r>
          </a:p>
        </p:txBody>
      </p:sp>
      <p:sp>
        <p:nvSpPr>
          <p:cNvPr id="3" name="Content Placeholder 2">
            <a:extLst>
              <a:ext uri="{FF2B5EF4-FFF2-40B4-BE49-F238E27FC236}">
                <a16:creationId xmlns:a16="http://schemas.microsoft.com/office/drawing/2014/main" id="{4CD1296B-3389-C3F2-D36B-A5F9D0A18BB6}"/>
              </a:ext>
            </a:extLst>
          </p:cNvPr>
          <p:cNvSpPr>
            <a:spLocks noGrp="1"/>
          </p:cNvSpPr>
          <p:nvPr>
            <p:ph idx="1"/>
          </p:nvPr>
        </p:nvSpPr>
        <p:spPr>
          <a:xfrm>
            <a:off x="1097280" y="1845733"/>
            <a:ext cx="10445888" cy="4428317"/>
          </a:xfrm>
        </p:spPr>
        <p:txBody>
          <a:bodyPr>
            <a:normAutofit fontScale="92500"/>
          </a:bodyPr>
          <a:lstStyle/>
          <a:p>
            <a:pPr marL="0" indent="0">
              <a:lnSpc>
                <a:spcPct val="100000"/>
              </a:lnSpc>
              <a:buNone/>
            </a:pPr>
            <a:r>
              <a:rPr lang="en-US" sz="2800" b="1" dirty="0">
                <a:solidFill>
                  <a:schemeClr val="bg1"/>
                </a:solidFill>
                <a:latin typeface="Century Gothic" panose="020B0502020202020204" pitchFamily="34" charset="0"/>
              </a:rPr>
              <a:t>“What’s the topic of this text?” </a:t>
            </a:r>
            <a:r>
              <a:rPr lang="en-US" sz="2800" dirty="0">
                <a:solidFill>
                  <a:schemeClr val="bg1"/>
                </a:solidFill>
                <a:latin typeface="Century Gothic" panose="020B0502020202020204" pitchFamily="34" charset="0"/>
              </a:rPr>
              <a:t>(text classification)</a:t>
            </a:r>
          </a:p>
          <a:p>
            <a:pPr marL="0" indent="0">
              <a:lnSpc>
                <a:spcPct val="100000"/>
              </a:lnSpc>
              <a:buNone/>
            </a:pPr>
            <a:r>
              <a:rPr lang="en-US" sz="2800" b="1" dirty="0">
                <a:solidFill>
                  <a:schemeClr val="bg1"/>
                </a:solidFill>
                <a:latin typeface="Century Gothic" panose="020B0502020202020204" pitchFamily="34" charset="0"/>
              </a:rPr>
              <a:t>“Does this text contain abuse?” </a:t>
            </a:r>
            <a:r>
              <a:rPr lang="en-US" sz="2800" dirty="0">
                <a:solidFill>
                  <a:schemeClr val="bg1"/>
                </a:solidFill>
                <a:latin typeface="Century Gothic" panose="020B0502020202020204" pitchFamily="34" charset="0"/>
              </a:rPr>
              <a:t>(content filtering)</a:t>
            </a:r>
          </a:p>
          <a:p>
            <a:pPr marL="0" indent="0">
              <a:lnSpc>
                <a:spcPct val="100000"/>
              </a:lnSpc>
              <a:buNone/>
            </a:pPr>
            <a:r>
              <a:rPr lang="en-US" sz="2800" b="1" dirty="0">
                <a:solidFill>
                  <a:schemeClr val="bg1"/>
                </a:solidFill>
                <a:latin typeface="Century Gothic" panose="020B0502020202020204" pitchFamily="34" charset="0"/>
              </a:rPr>
              <a:t>“Does this text sound positive or negative?” </a:t>
            </a:r>
            <a:r>
              <a:rPr lang="en-US" sz="2800" dirty="0">
                <a:solidFill>
                  <a:schemeClr val="bg1"/>
                </a:solidFill>
                <a:latin typeface="Century Gothic" panose="020B0502020202020204" pitchFamily="34" charset="0"/>
              </a:rPr>
              <a:t>(sentiment analysis)</a:t>
            </a:r>
          </a:p>
          <a:p>
            <a:pPr marL="0" indent="0">
              <a:lnSpc>
                <a:spcPct val="100000"/>
              </a:lnSpc>
              <a:buNone/>
            </a:pPr>
            <a:r>
              <a:rPr lang="en-US" sz="2800" b="1" dirty="0">
                <a:solidFill>
                  <a:schemeClr val="bg1"/>
                </a:solidFill>
                <a:latin typeface="Century Gothic" panose="020B0502020202020204" pitchFamily="34" charset="0"/>
              </a:rPr>
              <a:t> “What should be the next word in this incomplete sentence?” </a:t>
            </a:r>
            <a:r>
              <a:rPr lang="en-US" sz="2800" dirty="0">
                <a:solidFill>
                  <a:schemeClr val="bg1"/>
                </a:solidFill>
                <a:latin typeface="Century Gothic" panose="020B0502020202020204" pitchFamily="34" charset="0"/>
              </a:rPr>
              <a:t>(language modeling)</a:t>
            </a:r>
          </a:p>
          <a:p>
            <a:pPr marL="0" indent="0">
              <a:lnSpc>
                <a:spcPct val="100000"/>
              </a:lnSpc>
              <a:buNone/>
            </a:pPr>
            <a:r>
              <a:rPr lang="en-US" sz="2800" b="1" dirty="0">
                <a:solidFill>
                  <a:schemeClr val="bg1"/>
                </a:solidFill>
                <a:latin typeface="Century Gothic" panose="020B0502020202020204" pitchFamily="34" charset="0"/>
              </a:rPr>
              <a:t>“How would you say this in German?” </a:t>
            </a:r>
            <a:r>
              <a:rPr lang="en-US" sz="2800" dirty="0">
                <a:solidFill>
                  <a:schemeClr val="bg1"/>
                </a:solidFill>
                <a:latin typeface="Century Gothic" panose="020B0502020202020204" pitchFamily="34" charset="0"/>
              </a:rPr>
              <a:t>(translation)</a:t>
            </a:r>
          </a:p>
          <a:p>
            <a:pPr marL="0" indent="0">
              <a:lnSpc>
                <a:spcPct val="100000"/>
              </a:lnSpc>
              <a:buNone/>
            </a:pPr>
            <a:r>
              <a:rPr lang="en-US" sz="2800" b="1" dirty="0">
                <a:solidFill>
                  <a:schemeClr val="bg1"/>
                </a:solidFill>
                <a:latin typeface="Century Gothic" panose="020B0502020202020204" pitchFamily="34" charset="0"/>
              </a:rPr>
              <a:t>“How would you summarize this article in one paragraph?” </a:t>
            </a:r>
            <a:r>
              <a:rPr lang="en-US" sz="2800" dirty="0">
                <a:solidFill>
                  <a:schemeClr val="bg1"/>
                </a:solidFill>
                <a:latin typeface="Century Gothic" panose="020B0502020202020204" pitchFamily="34" charset="0"/>
              </a:rPr>
              <a:t>(summarization)</a:t>
            </a:r>
          </a:p>
        </p:txBody>
      </p:sp>
      <p:sp>
        <p:nvSpPr>
          <p:cNvPr id="5" name="Footer Placeholder 4">
            <a:extLst>
              <a:ext uri="{FF2B5EF4-FFF2-40B4-BE49-F238E27FC236}">
                <a16:creationId xmlns:a16="http://schemas.microsoft.com/office/drawing/2014/main" id="{E7D13B31-161F-3E89-A763-2DEE0959523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4DF7C49-D994-1F14-1F58-BA2DD36AEF3F}"/>
              </a:ext>
            </a:extLst>
          </p:cNvPr>
          <p:cNvSpPr>
            <a:spLocks noGrp="1"/>
          </p:cNvSpPr>
          <p:nvPr>
            <p:ph type="sldNum" sz="quarter" idx="12"/>
          </p:nvPr>
        </p:nvSpPr>
        <p:spPr/>
        <p:txBody>
          <a:bodyPr/>
          <a:lstStyle/>
          <a:p>
            <a:fld id="{7F537688-BEAE-4904-826F-1C1E0645A5D0}" type="slidenum">
              <a:rPr lang="en-US" sz="2000" smtClean="0"/>
              <a:t>31</a:t>
            </a:fld>
            <a:endParaRPr lang="en-US" sz="2000" dirty="0"/>
          </a:p>
        </p:txBody>
      </p:sp>
      <p:sp>
        <p:nvSpPr>
          <p:cNvPr id="7" name="TextBox 6">
            <a:extLst>
              <a:ext uri="{FF2B5EF4-FFF2-40B4-BE49-F238E27FC236}">
                <a16:creationId xmlns:a16="http://schemas.microsoft.com/office/drawing/2014/main" id="{1D102E0B-BD51-3425-BF96-56CA41267206}"/>
              </a:ext>
            </a:extLst>
          </p:cNvPr>
          <p:cNvSpPr txBox="1"/>
          <p:nvPr/>
        </p:nvSpPr>
        <p:spPr>
          <a:xfrm>
            <a:off x="8178876" y="5764329"/>
            <a:ext cx="3110795"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Got The Point Now????</a:t>
            </a:r>
          </a:p>
        </p:txBody>
      </p:sp>
      <p:pic>
        <p:nvPicPr>
          <p:cNvPr id="8" name="Picture 2" descr="5,600+ Robotic Black Man Stock Photos, Pictures &amp; Royalty-Free Images -  iStock">
            <a:extLst>
              <a:ext uri="{FF2B5EF4-FFF2-40B4-BE49-F238E27FC236}">
                <a16:creationId xmlns:a16="http://schemas.microsoft.com/office/drawing/2014/main" id="{F6618E12-C7B7-EE02-FFB5-FAAAE7E5992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82318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4641B0A-28C0-DF9F-11BC-D1E94CDF50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3EAC9E-CF89-55CA-344C-7CD248DC53BF}"/>
              </a:ext>
            </a:extLst>
          </p:cNvPr>
          <p:cNvSpPr>
            <a:spLocks noGrp="1"/>
          </p:cNvSpPr>
          <p:nvPr>
            <p:ph type="title"/>
          </p:nvPr>
        </p:nvSpPr>
        <p:spPr>
          <a:xfrm>
            <a:off x="1097280" y="286603"/>
            <a:ext cx="8803178" cy="1450757"/>
          </a:xfrm>
        </p:spPr>
        <p:txBody>
          <a:bodyPr/>
          <a:lstStyle/>
          <a:p>
            <a:r>
              <a:rPr lang="en-US" dirty="0">
                <a:solidFill>
                  <a:srgbClr val="DD9C19"/>
                </a:solidFill>
                <a:latin typeface="Century Gothic" panose="020B0502020202020204" pitchFamily="34" charset="0"/>
              </a:rPr>
              <a:t>Brief History of Natural Language Processing (NLP)</a:t>
            </a:r>
          </a:p>
        </p:txBody>
      </p:sp>
      <p:sp>
        <p:nvSpPr>
          <p:cNvPr id="3" name="Content Placeholder 2">
            <a:extLst>
              <a:ext uri="{FF2B5EF4-FFF2-40B4-BE49-F238E27FC236}">
                <a16:creationId xmlns:a16="http://schemas.microsoft.com/office/drawing/2014/main" id="{51204D4D-C0CB-A4BD-E9A5-0AC7104A43EA}"/>
              </a:ext>
            </a:extLst>
          </p:cNvPr>
          <p:cNvSpPr>
            <a:spLocks noGrp="1"/>
          </p:cNvSpPr>
          <p:nvPr>
            <p:ph idx="1"/>
          </p:nvPr>
        </p:nvSpPr>
        <p:spPr>
          <a:xfrm>
            <a:off x="1097280" y="1845734"/>
            <a:ext cx="10276311" cy="4614050"/>
          </a:xfrm>
        </p:spPr>
        <p:txBody>
          <a:bodyPr>
            <a:normAutofit/>
          </a:bodyPr>
          <a:lstStyle/>
          <a:p>
            <a:pPr>
              <a:lnSpc>
                <a:spcPct val="100000"/>
              </a:lnSpc>
            </a:pPr>
            <a:r>
              <a:rPr lang="en-US" b="1" dirty="0">
                <a:solidFill>
                  <a:schemeClr val="bg1"/>
                </a:solidFill>
                <a:latin typeface="Century Gothic" panose="020B0502020202020204" pitchFamily="34" charset="0"/>
              </a:rPr>
              <a:t>2011: </a:t>
            </a:r>
            <a:r>
              <a:rPr lang="en-US" dirty="0">
                <a:solidFill>
                  <a:schemeClr val="bg1"/>
                </a:solidFill>
                <a:latin typeface="Century Gothic" panose="020B0502020202020204" pitchFamily="34" charset="0"/>
              </a:rPr>
              <a:t>George Dahl and Microsoft Research trained a deep neural network to recognize words from speech recordings—a major deep learning breakthrough in NLP.</a:t>
            </a:r>
          </a:p>
          <a:p>
            <a:pPr>
              <a:lnSpc>
                <a:spcPct val="100000"/>
              </a:lnSpc>
            </a:pPr>
            <a:r>
              <a:rPr lang="en-US" b="1" dirty="0">
                <a:solidFill>
                  <a:schemeClr val="bg1"/>
                </a:solidFill>
                <a:latin typeface="Century Gothic" panose="020B0502020202020204" pitchFamily="34" charset="0"/>
              </a:rPr>
              <a:t>2012: </a:t>
            </a:r>
            <a:r>
              <a:rPr lang="en-US" dirty="0" err="1">
                <a:solidFill>
                  <a:schemeClr val="bg1"/>
                </a:solidFill>
                <a:latin typeface="Century Gothic" panose="020B0502020202020204" pitchFamily="34" charset="0"/>
              </a:rPr>
              <a:t>AlexNet</a:t>
            </a:r>
            <a:r>
              <a:rPr lang="en-US" dirty="0">
                <a:solidFill>
                  <a:schemeClr val="bg1"/>
                </a:solidFill>
                <a:latin typeface="Century Gothic" panose="020B0502020202020204" pitchFamily="34" charset="0"/>
              </a:rPr>
              <a:t> revolutionized deep learning in image recognition, leading to increased interest in machine vision.</a:t>
            </a:r>
          </a:p>
          <a:p>
            <a:pPr>
              <a:lnSpc>
                <a:spcPct val="100000"/>
              </a:lnSpc>
            </a:pPr>
            <a:r>
              <a:rPr lang="en-US" b="1" dirty="0">
                <a:solidFill>
                  <a:schemeClr val="bg1"/>
                </a:solidFill>
                <a:latin typeface="Century Gothic" panose="020B0502020202020204" pitchFamily="34" charset="0"/>
              </a:rPr>
              <a:t>2015: </a:t>
            </a:r>
            <a:r>
              <a:rPr lang="en-US" dirty="0">
                <a:solidFill>
                  <a:schemeClr val="bg1"/>
                </a:solidFill>
                <a:latin typeface="Century Gothic" panose="020B0502020202020204" pitchFamily="34" charset="0"/>
              </a:rPr>
              <a:t>Deep learning models started competing in NLP tasks like machine translation, matching traditional ML accuracy with less effort and lower computational cost.</a:t>
            </a:r>
          </a:p>
          <a:p>
            <a:pPr>
              <a:lnSpc>
                <a:spcPct val="100000"/>
              </a:lnSpc>
            </a:pPr>
            <a:r>
              <a:rPr lang="en-US" b="1" dirty="0">
                <a:solidFill>
                  <a:schemeClr val="bg1"/>
                </a:solidFill>
                <a:latin typeface="Century Gothic" panose="020B0502020202020204" pitchFamily="34" charset="0"/>
              </a:rPr>
              <a:t>2016-2017: </a:t>
            </a:r>
            <a:r>
              <a:rPr lang="en-US" dirty="0">
                <a:solidFill>
                  <a:schemeClr val="bg1"/>
                </a:solidFill>
                <a:latin typeface="Century Gothic" panose="020B0502020202020204" pitchFamily="34" charset="0"/>
              </a:rPr>
              <a:t>Deep learning models in NLP became more efficient and began outperforming traditional ML approaches in accuracy.</a:t>
            </a:r>
          </a:p>
          <a:p>
            <a:pPr>
              <a:lnSpc>
                <a:spcPct val="100000"/>
              </a:lnSpc>
            </a:pPr>
            <a:r>
              <a:rPr lang="en-US" b="1" dirty="0">
                <a:solidFill>
                  <a:schemeClr val="bg1"/>
                </a:solidFill>
                <a:latin typeface="Century Gothic" panose="020B0502020202020204" pitchFamily="34" charset="0"/>
              </a:rPr>
              <a:t>Impact: </a:t>
            </a:r>
            <a:r>
              <a:rPr lang="en-US" dirty="0">
                <a:solidFill>
                  <a:schemeClr val="bg1"/>
                </a:solidFill>
                <a:latin typeface="Century Gothic" panose="020B0502020202020204" pitchFamily="34" charset="0"/>
              </a:rPr>
              <a:t>Enabled real-time translation on mobile devices without requiring an internet connection, making NLP more accessible and practical.</a:t>
            </a:r>
          </a:p>
        </p:txBody>
      </p:sp>
      <p:sp>
        <p:nvSpPr>
          <p:cNvPr id="5" name="Footer Placeholder 4">
            <a:extLst>
              <a:ext uri="{FF2B5EF4-FFF2-40B4-BE49-F238E27FC236}">
                <a16:creationId xmlns:a16="http://schemas.microsoft.com/office/drawing/2014/main" id="{C52D4147-41A6-59DB-6C8F-8F6B4D5E798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193D972-A64F-6329-2C50-83D81DF6A657}"/>
              </a:ext>
            </a:extLst>
          </p:cNvPr>
          <p:cNvSpPr>
            <a:spLocks noGrp="1"/>
          </p:cNvSpPr>
          <p:nvPr>
            <p:ph type="sldNum" sz="quarter" idx="12"/>
          </p:nvPr>
        </p:nvSpPr>
        <p:spPr/>
        <p:txBody>
          <a:bodyPr/>
          <a:lstStyle/>
          <a:p>
            <a:fld id="{7F537688-BEAE-4904-826F-1C1E0645A5D0}" type="slidenum">
              <a:rPr lang="en-US" sz="2000" smtClean="0"/>
              <a:t>32</a:t>
            </a:fld>
            <a:endParaRPr lang="en-US" sz="2000" dirty="0"/>
          </a:p>
        </p:txBody>
      </p:sp>
      <p:pic>
        <p:nvPicPr>
          <p:cNvPr id="3074" name="Picture 2" descr="5,600+ Robotic Black Man Stock Photos, Pictures &amp; Royalty-Free Images -  iStock">
            <a:extLst>
              <a:ext uri="{FF2B5EF4-FFF2-40B4-BE49-F238E27FC236}">
                <a16:creationId xmlns:a16="http://schemas.microsoft.com/office/drawing/2014/main" id="{67B7CFC8-3CC3-1E1B-C972-3759C179B52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03141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87A1FD7-1E0F-178D-3920-09BD761B28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5682B4-D354-3B7C-0AA4-BAA5919A8B0E}"/>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09690B7B-8F38-C6FA-A26A-A5E4D4C5E78B}"/>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C6ACA852-0DD5-8541-03DF-41A78C7678E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2DA14AD-070E-0DF2-97FE-B9229D975C08}"/>
              </a:ext>
            </a:extLst>
          </p:cNvPr>
          <p:cNvSpPr>
            <a:spLocks noGrp="1"/>
          </p:cNvSpPr>
          <p:nvPr>
            <p:ph type="sldNum" sz="quarter" idx="12"/>
          </p:nvPr>
        </p:nvSpPr>
        <p:spPr/>
        <p:txBody>
          <a:bodyPr/>
          <a:lstStyle/>
          <a:p>
            <a:fld id="{7F537688-BEAE-4904-826F-1C1E0645A5D0}" type="slidenum">
              <a:rPr lang="en-US" sz="2000" smtClean="0"/>
              <a:t>33</a:t>
            </a:fld>
            <a:endParaRPr lang="en-US" sz="2000" dirty="0"/>
          </a:p>
        </p:txBody>
      </p:sp>
      <p:sp>
        <p:nvSpPr>
          <p:cNvPr id="7" name="TextBox 6">
            <a:extLst>
              <a:ext uri="{FF2B5EF4-FFF2-40B4-BE49-F238E27FC236}">
                <a16:creationId xmlns:a16="http://schemas.microsoft.com/office/drawing/2014/main" id="{796A0A59-7410-4768-E445-BB8AEBDF3D1F}"/>
              </a:ext>
            </a:extLst>
          </p:cNvPr>
          <p:cNvSpPr txBox="1"/>
          <p:nvPr/>
        </p:nvSpPr>
        <p:spPr>
          <a:xfrm rot="21421172">
            <a:off x="1096654" y="3129453"/>
            <a:ext cx="10171665" cy="2585323"/>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After all of the theoretical explanation, can we begin some hands-on or we stop here today?</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30693001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A70EE4F-AA04-DF6C-FA61-7A024010C5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A0378F-119E-5E8F-AA9C-1D220C452BA1}"/>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5055BA96-8E47-8A6D-C364-4C52D66959AD}"/>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30B4A179-C43B-0DD4-91C2-BA72F228A1B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93DF85E-AE81-CB7E-DDF5-5152FDF92FA3}"/>
              </a:ext>
            </a:extLst>
          </p:cNvPr>
          <p:cNvSpPr>
            <a:spLocks noGrp="1"/>
          </p:cNvSpPr>
          <p:nvPr>
            <p:ph type="sldNum" sz="quarter" idx="12"/>
          </p:nvPr>
        </p:nvSpPr>
        <p:spPr/>
        <p:txBody>
          <a:bodyPr/>
          <a:lstStyle/>
          <a:p>
            <a:fld id="{7F537688-BEAE-4904-826F-1C1E0645A5D0}" type="slidenum">
              <a:rPr lang="en-US" sz="2000" smtClean="0"/>
              <a:t>34</a:t>
            </a:fld>
            <a:endParaRPr lang="en-US" sz="2000" dirty="0"/>
          </a:p>
        </p:txBody>
      </p:sp>
      <p:sp>
        <p:nvSpPr>
          <p:cNvPr id="7" name="TextBox 6">
            <a:extLst>
              <a:ext uri="{FF2B5EF4-FFF2-40B4-BE49-F238E27FC236}">
                <a16:creationId xmlns:a16="http://schemas.microsoft.com/office/drawing/2014/main" id="{FD050F29-9CED-1E3D-4050-9592E5457C79}"/>
              </a:ext>
            </a:extLst>
          </p:cNvPr>
          <p:cNvSpPr txBox="1"/>
          <p:nvPr/>
        </p:nvSpPr>
        <p:spPr>
          <a:xfrm rot="21421172">
            <a:off x="1157613" y="2993258"/>
            <a:ext cx="10171665" cy="3231654"/>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If Yes, </a:t>
            </a:r>
            <a:r>
              <a:rPr lang="en-US" sz="9600" b="1" dirty="0">
                <a:solidFill>
                  <a:schemeClr val="bg1"/>
                </a:solidFill>
                <a:latin typeface="Century Gothic" panose="020B0502020202020204" pitchFamily="34" charset="0"/>
              </a:rPr>
              <a:t>😃😃</a:t>
            </a:r>
            <a:endParaRPr lang="en-US" sz="5400" b="1" spc="65" dirty="0">
              <a:solidFill>
                <a:srgbClr val="FFFFFF"/>
              </a:solidFill>
              <a:latin typeface="Bradley Hand ITC" panose="03070402050302030203" pitchFamily="66" charset="0"/>
              <a:cs typeface="Arial"/>
            </a:endParaRPr>
          </a:p>
          <a:p>
            <a:pPr algn="ctr"/>
            <a:r>
              <a:rPr lang="en-US" sz="5400" b="1" spc="65" dirty="0">
                <a:solidFill>
                  <a:srgbClr val="FFFFFF"/>
                </a:solidFill>
                <a:latin typeface="Bradley Hand ITC" panose="03070402050302030203" pitchFamily="66" charset="0"/>
                <a:cs typeface="Arial"/>
              </a:rPr>
              <a:t>Let’s get our Machine setup for hands-on.</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38826840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DB99460-6982-44AC-7D20-2DAEEEA13D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B778EF-E0B2-40DB-2922-362A583D5524}"/>
              </a:ext>
            </a:extLst>
          </p:cNvPr>
          <p:cNvSpPr>
            <a:spLocks noGrp="1"/>
          </p:cNvSpPr>
          <p:nvPr>
            <p:ph type="title"/>
          </p:nvPr>
        </p:nvSpPr>
        <p:spPr/>
        <p:txBody>
          <a:bodyPr/>
          <a:lstStyle/>
          <a:p>
            <a:r>
              <a:rPr lang="en-US" dirty="0">
                <a:solidFill>
                  <a:srgbClr val="DD9C19"/>
                </a:solidFill>
                <a:latin typeface="Century Gothic" panose="020B0502020202020204" pitchFamily="34" charset="0"/>
              </a:rPr>
              <a:t>Setting up our PC</a:t>
            </a:r>
          </a:p>
        </p:txBody>
      </p:sp>
      <p:sp>
        <p:nvSpPr>
          <p:cNvPr id="3" name="Content Placeholder 2">
            <a:extLst>
              <a:ext uri="{FF2B5EF4-FFF2-40B4-BE49-F238E27FC236}">
                <a16:creationId xmlns:a16="http://schemas.microsoft.com/office/drawing/2014/main" id="{CA55AFC8-1B8B-E190-941F-7DDE3D2B84ED}"/>
              </a:ext>
            </a:extLst>
          </p:cNvPr>
          <p:cNvSpPr>
            <a:spLocks noGrp="1"/>
          </p:cNvSpPr>
          <p:nvPr>
            <p:ph idx="1"/>
          </p:nvPr>
        </p:nvSpPr>
        <p:spPr>
          <a:xfrm>
            <a:off x="1097280" y="1845734"/>
            <a:ext cx="10058400" cy="3354916"/>
          </a:xfrm>
        </p:spPr>
        <p:txBody>
          <a:bodyPr>
            <a:normAutofit fontScale="92500"/>
          </a:bodyPr>
          <a:lstStyle/>
          <a:p>
            <a:pPr>
              <a:lnSpc>
                <a:spcPct val="100000"/>
              </a:lnSpc>
            </a:pPr>
            <a:r>
              <a:rPr lang="en-US" dirty="0">
                <a:solidFill>
                  <a:schemeClr val="bg1"/>
                </a:solidFill>
                <a:latin typeface="Century Gothic" panose="020B0502020202020204" pitchFamily="34" charset="0"/>
              </a:rPr>
              <a:t>We need install some tools if we are to work locally (</a:t>
            </a:r>
            <a:r>
              <a:rPr lang="en-US" dirty="0" err="1">
                <a:solidFill>
                  <a:schemeClr val="bg1"/>
                </a:solidFill>
                <a:latin typeface="Century Gothic" panose="020B0502020202020204" pitchFamily="34" charset="0"/>
              </a:rPr>
              <a:t>i.e</a:t>
            </a:r>
            <a:r>
              <a:rPr lang="en-US" dirty="0">
                <a:solidFill>
                  <a:schemeClr val="bg1"/>
                </a:solidFill>
                <a:latin typeface="Century Gothic" panose="020B0502020202020204" pitchFamily="34" charset="0"/>
              </a:rPr>
              <a:t> without internet)</a:t>
            </a:r>
          </a:p>
          <a:p>
            <a:pPr>
              <a:lnSpc>
                <a:spcPct val="100000"/>
              </a:lnSpc>
            </a:pPr>
            <a:r>
              <a:rPr lang="en-US" dirty="0">
                <a:solidFill>
                  <a:schemeClr val="bg1"/>
                </a:solidFill>
                <a:latin typeface="Century Gothic" panose="020B0502020202020204" pitchFamily="34" charset="0"/>
              </a:rPr>
              <a:t>Since we are online, we may not delve into this page in details</a:t>
            </a:r>
          </a:p>
          <a:p>
            <a:pPr>
              <a:lnSpc>
                <a:spcPct val="100000"/>
              </a:lnSpc>
            </a:pPr>
            <a:r>
              <a:rPr lang="en-US" dirty="0">
                <a:solidFill>
                  <a:schemeClr val="bg1"/>
                </a:solidFill>
                <a:latin typeface="Century Gothic" panose="020B0502020202020204" pitchFamily="34" charset="0"/>
              </a:rPr>
              <a:t>If you will be working locally, make sure to install the following</a:t>
            </a:r>
          </a:p>
          <a:p>
            <a:pPr marL="457200" indent="-457200">
              <a:lnSpc>
                <a:spcPct val="100000"/>
              </a:lnSpc>
              <a:buFont typeface="+mj-lt"/>
              <a:buAutoNum type="arabicPeriod"/>
            </a:pPr>
            <a:r>
              <a:rPr lang="en-US" dirty="0">
                <a:solidFill>
                  <a:schemeClr val="bg1"/>
                </a:solidFill>
                <a:latin typeface="Century Gothic" panose="020B0502020202020204" pitchFamily="34" charset="0"/>
              </a:rPr>
              <a:t>Python (ensure to add to path when installing)</a:t>
            </a:r>
          </a:p>
          <a:p>
            <a:pPr marL="457200" indent="-457200">
              <a:lnSpc>
                <a:spcPct val="100000"/>
              </a:lnSpc>
              <a:buFont typeface="+mj-lt"/>
              <a:buAutoNum type="arabicPeriod"/>
            </a:pPr>
            <a:r>
              <a:rPr lang="en-US" dirty="0" err="1">
                <a:solidFill>
                  <a:schemeClr val="bg1"/>
                </a:solidFill>
                <a:latin typeface="Century Gothic" panose="020B0502020202020204" pitchFamily="34" charset="0"/>
              </a:rPr>
              <a:t>Jupyter</a:t>
            </a:r>
            <a:r>
              <a:rPr lang="en-US" dirty="0">
                <a:solidFill>
                  <a:schemeClr val="bg1"/>
                </a:solidFill>
                <a:latin typeface="Century Gothic" panose="020B0502020202020204" pitchFamily="34" charset="0"/>
              </a:rPr>
              <a:t> Lab (I like to use command -  pip install </a:t>
            </a:r>
            <a:r>
              <a:rPr lang="en-US" dirty="0" err="1">
                <a:solidFill>
                  <a:schemeClr val="bg1"/>
                </a:solidFill>
                <a:latin typeface="Century Gothic" panose="020B0502020202020204" pitchFamily="34" charset="0"/>
              </a:rPr>
              <a:t>jupyterlab</a:t>
            </a:r>
            <a:r>
              <a:rPr lang="en-US" dirty="0">
                <a:solidFill>
                  <a:schemeClr val="bg1"/>
                </a:solidFill>
                <a:latin typeface="Century Gothic" panose="020B0502020202020204" pitchFamily="34" charset="0"/>
              </a:rPr>
              <a:t> – in my CMD/Terminal)</a:t>
            </a:r>
          </a:p>
          <a:p>
            <a:pPr marL="457200" indent="-457200">
              <a:lnSpc>
                <a:spcPct val="100000"/>
              </a:lnSpc>
              <a:buFont typeface="+mj-lt"/>
              <a:buAutoNum type="arabicPeriod"/>
            </a:pPr>
            <a:r>
              <a:rPr lang="en-US" dirty="0" err="1">
                <a:solidFill>
                  <a:schemeClr val="bg1"/>
                </a:solidFill>
                <a:latin typeface="Century Gothic" panose="020B0502020202020204" pitchFamily="34" charset="0"/>
              </a:rPr>
              <a:t>Tensorflow</a:t>
            </a:r>
            <a:r>
              <a:rPr lang="en-US" dirty="0">
                <a:solidFill>
                  <a:schemeClr val="bg1"/>
                </a:solidFill>
                <a:latin typeface="Century Gothic" panose="020B0502020202020204" pitchFamily="34" charset="0"/>
              </a:rPr>
              <a:t> (use the command -  pip install </a:t>
            </a:r>
            <a:r>
              <a:rPr lang="en-US" dirty="0" err="1">
                <a:solidFill>
                  <a:schemeClr val="bg1"/>
                </a:solidFill>
                <a:latin typeface="Century Gothic" panose="020B0502020202020204" pitchFamily="34" charset="0"/>
              </a:rPr>
              <a:t>tensorflow</a:t>
            </a:r>
            <a:r>
              <a:rPr lang="en-US" dirty="0">
                <a:solidFill>
                  <a:schemeClr val="bg1"/>
                </a:solidFill>
                <a:latin typeface="Century Gothic" panose="020B0502020202020204" pitchFamily="34" charset="0"/>
              </a:rPr>
              <a:t> – into your CMD/Terminal)</a:t>
            </a:r>
          </a:p>
          <a:p>
            <a:pPr marL="457200" indent="-457200">
              <a:lnSpc>
                <a:spcPct val="100000"/>
              </a:lnSpc>
              <a:buFont typeface="+mj-lt"/>
              <a:buAutoNum type="arabicPeriod"/>
            </a:pPr>
            <a:r>
              <a:rPr lang="en-US" dirty="0">
                <a:solidFill>
                  <a:schemeClr val="bg1"/>
                </a:solidFill>
                <a:latin typeface="Century Gothic" panose="020B0502020202020204" pitchFamily="34" charset="0"/>
              </a:rPr>
              <a:t>Some frameworks and libraries we will use as we move</a:t>
            </a:r>
          </a:p>
          <a:p>
            <a:pPr>
              <a:lnSpc>
                <a:spcPct val="100000"/>
              </a:lnSpc>
            </a:pPr>
            <a:endParaRPr lang="en-US"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5346C682-4189-4EFD-B310-575A489C641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8DEA4A7-B0F7-2682-CD53-3CA6552B2FF9}"/>
              </a:ext>
            </a:extLst>
          </p:cNvPr>
          <p:cNvSpPr>
            <a:spLocks noGrp="1"/>
          </p:cNvSpPr>
          <p:nvPr>
            <p:ph type="sldNum" sz="quarter" idx="12"/>
          </p:nvPr>
        </p:nvSpPr>
        <p:spPr/>
        <p:txBody>
          <a:bodyPr/>
          <a:lstStyle/>
          <a:p>
            <a:fld id="{7F537688-BEAE-4904-826F-1C1E0645A5D0}" type="slidenum">
              <a:rPr lang="en-US" sz="2000" smtClean="0"/>
              <a:t>35</a:t>
            </a:fld>
            <a:endParaRPr lang="en-US" sz="2000" dirty="0"/>
          </a:p>
        </p:txBody>
      </p:sp>
      <p:sp>
        <p:nvSpPr>
          <p:cNvPr id="7" name="TextBox 6">
            <a:extLst>
              <a:ext uri="{FF2B5EF4-FFF2-40B4-BE49-F238E27FC236}">
                <a16:creationId xmlns:a16="http://schemas.microsoft.com/office/drawing/2014/main" id="{FEC8EDFD-ADC8-6299-21CD-A208EB30A107}"/>
              </a:ext>
            </a:extLst>
          </p:cNvPr>
          <p:cNvSpPr txBox="1"/>
          <p:nvPr/>
        </p:nvSpPr>
        <p:spPr>
          <a:xfrm rot="21421172">
            <a:off x="5714919" y="4988270"/>
            <a:ext cx="6289091" cy="1077218"/>
          </a:xfrm>
          <a:prstGeom prst="rect">
            <a:avLst/>
          </a:prstGeom>
          <a:noFill/>
        </p:spPr>
        <p:txBody>
          <a:bodyPr wrap="square">
            <a:spAutoFit/>
          </a:bodyPr>
          <a:lstStyle/>
          <a:p>
            <a:pPr algn="ctr"/>
            <a:r>
              <a:rPr lang="en-US" sz="3200" b="1" spc="65" dirty="0">
                <a:solidFill>
                  <a:srgbClr val="FFFFFF"/>
                </a:solidFill>
                <a:latin typeface="Bradley Hand ITC" panose="03070402050302030203" pitchFamily="66" charset="0"/>
                <a:cs typeface="Arial"/>
              </a:rPr>
              <a:t>If working online, </a:t>
            </a:r>
          </a:p>
          <a:p>
            <a:pPr algn="ctr"/>
            <a:r>
              <a:rPr lang="en-US" sz="3200" b="1" spc="65" dirty="0">
                <a:solidFill>
                  <a:srgbClr val="FFFFFF"/>
                </a:solidFill>
                <a:latin typeface="Bradley Hand ITC" panose="03070402050302030203" pitchFamily="66" charset="0"/>
                <a:cs typeface="Arial"/>
              </a:rPr>
              <a:t>Visit google </a:t>
            </a:r>
            <a:r>
              <a:rPr lang="en-US" sz="3200" b="1" spc="65" dirty="0" err="1">
                <a:solidFill>
                  <a:srgbClr val="FFFFFF"/>
                </a:solidFill>
                <a:latin typeface="Bradley Hand ITC" panose="03070402050302030203" pitchFamily="66" charset="0"/>
                <a:cs typeface="Arial"/>
              </a:rPr>
              <a:t>colab</a:t>
            </a:r>
            <a:r>
              <a:rPr lang="en-US" sz="3200" b="1" spc="65" dirty="0">
                <a:solidFill>
                  <a:srgbClr val="FFFFFF"/>
                </a:solidFill>
                <a:latin typeface="Bradley Hand ITC" panose="03070402050302030203" pitchFamily="66" charset="0"/>
                <a:cs typeface="Arial"/>
              </a:rPr>
              <a:t> and let’s start</a:t>
            </a:r>
            <a:endParaRPr lang="en-US" sz="3200" b="1" dirty="0">
              <a:latin typeface="Bradley Hand ITC" panose="03070402050302030203" pitchFamily="66" charset="0"/>
              <a:cs typeface="Arial"/>
            </a:endParaRPr>
          </a:p>
        </p:txBody>
      </p:sp>
    </p:spTree>
    <p:extLst>
      <p:ext uri="{BB962C8B-B14F-4D97-AF65-F5344CB8AC3E}">
        <p14:creationId xmlns:p14="http://schemas.microsoft.com/office/powerpoint/2010/main" val="6111129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617B6D8-BFEB-C281-A0D8-D1EFD09186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7D49B1-24F2-7408-221C-00DD5101B3BF}"/>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CC91924A-DE25-6263-594D-498922659B44}"/>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600050CA-1797-78BF-E0BC-D9E6848118E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6F26F3-55C1-D28A-9A4B-95229DF9E43E}"/>
              </a:ext>
            </a:extLst>
          </p:cNvPr>
          <p:cNvSpPr>
            <a:spLocks noGrp="1"/>
          </p:cNvSpPr>
          <p:nvPr>
            <p:ph type="sldNum" sz="quarter" idx="12"/>
          </p:nvPr>
        </p:nvSpPr>
        <p:spPr/>
        <p:txBody>
          <a:bodyPr/>
          <a:lstStyle/>
          <a:p>
            <a:fld id="{7F537688-BEAE-4904-826F-1C1E0645A5D0}" type="slidenum">
              <a:rPr lang="en-US" sz="2000" smtClean="0"/>
              <a:t>36</a:t>
            </a:fld>
            <a:endParaRPr lang="en-US" sz="2000" dirty="0"/>
          </a:p>
        </p:txBody>
      </p:sp>
      <p:sp>
        <p:nvSpPr>
          <p:cNvPr id="7" name="TextBox 6">
            <a:extLst>
              <a:ext uri="{FF2B5EF4-FFF2-40B4-BE49-F238E27FC236}">
                <a16:creationId xmlns:a16="http://schemas.microsoft.com/office/drawing/2014/main" id="{6E082B78-2317-6CDE-407A-DFBA3A6ED946}"/>
              </a:ext>
            </a:extLst>
          </p:cNvPr>
          <p:cNvSpPr txBox="1"/>
          <p:nvPr/>
        </p:nvSpPr>
        <p:spPr>
          <a:xfrm rot="21421172">
            <a:off x="1157613" y="3177925"/>
            <a:ext cx="10171665" cy="2862322"/>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After setup,</a:t>
            </a:r>
          </a:p>
          <a:p>
            <a:pPr algn="ctr"/>
            <a:r>
              <a:rPr lang="en-US" sz="5400" b="1" spc="65" dirty="0">
                <a:solidFill>
                  <a:srgbClr val="FFFFFF"/>
                </a:solidFill>
                <a:latin typeface="Bradley Hand ITC" panose="03070402050302030203" pitchFamily="66" charset="0"/>
                <a:cs typeface="Arial"/>
              </a:rPr>
              <a:t>Let’s begin proper </a:t>
            </a:r>
            <a:r>
              <a:rPr lang="en-US" sz="5400" b="1" spc="65" dirty="0" err="1">
                <a:solidFill>
                  <a:srgbClr val="FFFFFF"/>
                </a:solidFill>
                <a:latin typeface="Bradley Hand ITC" panose="03070402050302030203" pitchFamily="66" charset="0"/>
                <a:cs typeface="Arial"/>
              </a:rPr>
              <a:t>proper</a:t>
            </a:r>
            <a:endParaRPr lang="en-US" sz="5400" b="1" spc="65" dirty="0">
              <a:solidFill>
                <a:srgbClr val="FFFFFF"/>
              </a:solidFill>
              <a:latin typeface="Bradley Hand ITC" panose="03070402050302030203" pitchFamily="66" charset="0"/>
              <a:cs typeface="Arial"/>
            </a:endParaRPr>
          </a:p>
          <a:p>
            <a:pPr algn="ctr"/>
            <a:r>
              <a:rPr lang="en-US" sz="7200" b="1" dirty="0">
                <a:solidFill>
                  <a:schemeClr val="bg1"/>
                </a:solidFill>
                <a:latin typeface="Century Gothic" panose="020B0502020202020204" pitchFamily="34" charset="0"/>
              </a:rPr>
              <a:t>😃😃</a:t>
            </a:r>
            <a:endParaRPr lang="en-US" sz="7200" b="1" dirty="0">
              <a:latin typeface="Bradley Hand ITC" panose="03070402050302030203" pitchFamily="66" charset="0"/>
              <a:cs typeface="Arial"/>
            </a:endParaRPr>
          </a:p>
        </p:txBody>
      </p:sp>
    </p:spTree>
    <p:extLst>
      <p:ext uri="{BB962C8B-B14F-4D97-AF65-F5344CB8AC3E}">
        <p14:creationId xmlns:p14="http://schemas.microsoft.com/office/powerpoint/2010/main" val="28852858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1A2D3C-AF45-7C80-E1D7-165DD20B67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E2075D-3B69-0E66-2235-64BE874DA832}"/>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6CBCBDE6-20F7-52FB-84B4-66204308A2C0}"/>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551E5A84-20FF-A1A7-0545-33BE4E10B3C3}"/>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2B4C40C6-24ED-FB89-BD06-8B31E21A2FA0}"/>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2153B329-92DB-1E3F-786E-5345A8649414}"/>
              </a:ext>
            </a:extLst>
          </p:cNvPr>
          <p:cNvSpPr>
            <a:spLocks noGrp="1"/>
          </p:cNvSpPr>
          <p:nvPr>
            <p:ph type="sldNum" sz="quarter" idx="12"/>
          </p:nvPr>
        </p:nvSpPr>
        <p:spPr/>
        <p:txBody>
          <a:bodyPr/>
          <a:lstStyle/>
          <a:p>
            <a:fld id="{7F537688-BEAE-4904-826F-1C1E0645A5D0}" type="slidenum">
              <a:rPr lang="en-US" sz="1800" smtClean="0"/>
              <a:t>37</a:t>
            </a:fld>
            <a:endParaRPr lang="en-US" sz="1800" dirty="0"/>
          </a:p>
        </p:txBody>
      </p:sp>
    </p:spTree>
    <p:extLst>
      <p:ext uri="{BB962C8B-B14F-4D97-AF65-F5344CB8AC3E}">
        <p14:creationId xmlns:p14="http://schemas.microsoft.com/office/powerpoint/2010/main" val="38434862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E5595AF-18A2-299E-98F9-B5C291C98B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42D254-FACD-38EE-F92B-F128DB2713C0}"/>
              </a:ext>
            </a:extLst>
          </p:cNvPr>
          <p:cNvSpPr>
            <a:spLocks noGrp="1"/>
          </p:cNvSpPr>
          <p:nvPr>
            <p:ph type="ctrTitle"/>
          </p:nvPr>
        </p:nvSpPr>
        <p:spPr>
          <a:xfrm>
            <a:off x="1097280" y="768477"/>
            <a:ext cx="10058400" cy="3566160"/>
          </a:xfrm>
          <a:noFill/>
        </p:spPr>
        <p:txBody>
          <a:bodyPr>
            <a:normAutofit fontScale="90000"/>
          </a:bodyPr>
          <a:lstStyle/>
          <a:p>
            <a:r>
              <a:rPr lang="en-US" sz="6600" b="1" dirty="0">
                <a:solidFill>
                  <a:schemeClr val="bg1"/>
                </a:solidFill>
                <a:latin typeface="Century Gothic" panose="020B0502020202020204" pitchFamily="34" charset="0"/>
              </a:rPr>
              <a:t>NATURAL LANGUAGE PROCESSING (NLP)</a:t>
            </a:r>
            <a:br>
              <a:rPr lang="en-US" sz="6600" b="1" dirty="0">
                <a:solidFill>
                  <a:schemeClr val="bg1"/>
                </a:solidFill>
                <a:latin typeface="Century Gothic" panose="020B0502020202020204" pitchFamily="34" charset="0"/>
              </a:rPr>
            </a:br>
            <a:br>
              <a:rPr lang="en-US" sz="6600" b="1" dirty="0">
                <a:solidFill>
                  <a:schemeClr val="bg1"/>
                </a:solidFill>
                <a:latin typeface="Century Gothic" panose="020B0502020202020204" pitchFamily="34" charset="0"/>
              </a:rPr>
            </a:br>
            <a:r>
              <a:rPr lang="en-US" sz="4000" dirty="0">
                <a:solidFill>
                  <a:srgbClr val="DD9C19"/>
                </a:solidFill>
                <a:latin typeface="Century Gothic" panose="020B0502020202020204" pitchFamily="34" charset="0"/>
              </a:rPr>
              <a:t>TEXT PREPROCESSING AND TOKENIZATION</a:t>
            </a:r>
            <a:endParaRPr lang="en-US" sz="6600" b="1" dirty="0">
              <a:solidFill>
                <a:schemeClr val="bg1"/>
              </a:solidFill>
              <a:latin typeface="Century Gothic" panose="020B0502020202020204" pitchFamily="34" charset="0"/>
            </a:endParaRPr>
          </a:p>
        </p:txBody>
      </p:sp>
      <p:sp>
        <p:nvSpPr>
          <p:cNvPr id="3" name="Subtitle 2">
            <a:extLst>
              <a:ext uri="{FF2B5EF4-FFF2-40B4-BE49-F238E27FC236}">
                <a16:creationId xmlns:a16="http://schemas.microsoft.com/office/drawing/2014/main" id="{20C44F9F-2254-C9C3-A159-9B99A2F361DF}"/>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D00B23D3-612D-295C-D264-111D107B0C2F}"/>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A13C008A-A61D-62C6-D233-C23D39AFB80D}"/>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785BB8E9-F62B-1526-C3B5-B9225BF1E947}"/>
              </a:ext>
            </a:extLst>
          </p:cNvPr>
          <p:cNvSpPr>
            <a:spLocks noGrp="1"/>
          </p:cNvSpPr>
          <p:nvPr>
            <p:ph type="sldNum" sz="quarter" idx="12"/>
          </p:nvPr>
        </p:nvSpPr>
        <p:spPr/>
        <p:txBody>
          <a:bodyPr/>
          <a:lstStyle/>
          <a:p>
            <a:fld id="{7F537688-BEAE-4904-826F-1C1E0645A5D0}" type="slidenum">
              <a:rPr lang="en-US" sz="1800" smtClean="0"/>
              <a:t>38</a:t>
            </a:fld>
            <a:endParaRPr lang="en-US" sz="1800" dirty="0"/>
          </a:p>
        </p:txBody>
      </p:sp>
    </p:spTree>
    <p:extLst>
      <p:ext uri="{BB962C8B-B14F-4D97-AF65-F5344CB8AC3E}">
        <p14:creationId xmlns:p14="http://schemas.microsoft.com/office/powerpoint/2010/main" val="33049916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0E1E188-30AE-659B-36DB-599BC17456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2687A3-19E4-4575-8B29-EF4CCB448238}"/>
              </a:ext>
            </a:extLst>
          </p:cNvPr>
          <p:cNvSpPr>
            <a:spLocks noGrp="1"/>
          </p:cNvSpPr>
          <p:nvPr>
            <p:ph type="title"/>
          </p:nvPr>
        </p:nvSpPr>
        <p:spPr/>
        <p:txBody>
          <a:bodyPr/>
          <a:lstStyle/>
          <a:p>
            <a:r>
              <a:rPr lang="en-US" dirty="0">
                <a:solidFill>
                  <a:srgbClr val="DD9C19"/>
                </a:solidFill>
                <a:latin typeface="Century Gothic" panose="020B0502020202020204" pitchFamily="34" charset="0"/>
              </a:rPr>
              <a:t>How computer sees language</a:t>
            </a:r>
          </a:p>
        </p:txBody>
      </p:sp>
      <p:sp>
        <p:nvSpPr>
          <p:cNvPr id="3" name="Content Placeholder 2">
            <a:extLst>
              <a:ext uri="{FF2B5EF4-FFF2-40B4-BE49-F238E27FC236}">
                <a16:creationId xmlns:a16="http://schemas.microsoft.com/office/drawing/2014/main" id="{50BEC50D-F056-4AFA-BA76-6C3455D7CE3D}"/>
              </a:ext>
            </a:extLst>
          </p:cNvPr>
          <p:cNvSpPr>
            <a:spLocks noGrp="1"/>
          </p:cNvSpPr>
          <p:nvPr>
            <p:ph idx="1"/>
          </p:nvPr>
        </p:nvSpPr>
        <p:spPr/>
        <p:txBody>
          <a:bodyPr>
            <a:normAutofit fontScale="85000" lnSpcReduction="10000"/>
          </a:bodyPr>
          <a:lstStyle/>
          <a:p>
            <a:pPr>
              <a:lnSpc>
                <a:spcPct val="150000"/>
              </a:lnSpc>
            </a:pPr>
            <a:r>
              <a:rPr lang="en-US" sz="2800" dirty="0">
                <a:solidFill>
                  <a:schemeClr val="bg1"/>
                </a:solidFill>
                <a:latin typeface="Century Gothic" panose="020B0502020202020204" pitchFamily="34" charset="0"/>
              </a:rPr>
              <a:t>Computers see text as a sequence of character, </a:t>
            </a:r>
          </a:p>
          <a:p>
            <a:pPr>
              <a:lnSpc>
                <a:spcPct val="150000"/>
              </a:lnSpc>
            </a:pPr>
            <a:r>
              <a:rPr lang="en-US" sz="2800" dirty="0">
                <a:solidFill>
                  <a:schemeClr val="bg1"/>
                </a:solidFill>
                <a:latin typeface="Century Gothic" panose="020B0502020202020204" pitchFamily="34" charset="0"/>
              </a:rPr>
              <a:t>Computers don’t understand words or meaning like humans do</a:t>
            </a:r>
          </a:p>
          <a:p>
            <a:pPr>
              <a:lnSpc>
                <a:spcPct val="150000"/>
              </a:lnSpc>
            </a:pPr>
            <a:r>
              <a:rPr lang="en-US" sz="2800" dirty="0">
                <a:solidFill>
                  <a:schemeClr val="bg1"/>
                </a:solidFill>
                <a:latin typeface="Century Gothic" panose="020B0502020202020204" pitchFamily="34" charset="0"/>
              </a:rPr>
              <a:t>They see all English words as binary language (i.e. 1s and 0s)</a:t>
            </a:r>
          </a:p>
          <a:p>
            <a:pPr>
              <a:lnSpc>
                <a:spcPct val="150000"/>
              </a:lnSpc>
            </a:pPr>
            <a:r>
              <a:rPr lang="en-US" sz="2800" dirty="0">
                <a:solidFill>
                  <a:schemeClr val="bg1"/>
                </a:solidFill>
                <a:latin typeface="Century Gothic" panose="020B0502020202020204" pitchFamily="34" charset="0"/>
              </a:rPr>
              <a:t>So, now, we need to help computer understand our language to what it can fully understand </a:t>
            </a:r>
          </a:p>
          <a:p>
            <a:pPr>
              <a:lnSpc>
                <a:spcPct val="150000"/>
              </a:lnSpc>
            </a:pPr>
            <a:r>
              <a:rPr lang="en-US" sz="2800" dirty="0">
                <a:solidFill>
                  <a:schemeClr val="bg1"/>
                </a:solidFill>
                <a:latin typeface="Century Gothic" panose="020B0502020202020204" pitchFamily="34" charset="0"/>
              </a:rPr>
              <a:t>What do we do to help computers understand the text? Let’s GO</a:t>
            </a:r>
          </a:p>
        </p:txBody>
      </p:sp>
      <p:sp>
        <p:nvSpPr>
          <p:cNvPr id="5" name="Footer Placeholder 4">
            <a:extLst>
              <a:ext uri="{FF2B5EF4-FFF2-40B4-BE49-F238E27FC236}">
                <a16:creationId xmlns:a16="http://schemas.microsoft.com/office/drawing/2014/main" id="{0AAB9E9C-A329-C291-4000-8887F0AD51A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0CEFA28-7837-AFA4-1F0F-2EF9B3E754C4}"/>
              </a:ext>
            </a:extLst>
          </p:cNvPr>
          <p:cNvSpPr>
            <a:spLocks noGrp="1"/>
          </p:cNvSpPr>
          <p:nvPr>
            <p:ph type="sldNum" sz="quarter" idx="12"/>
          </p:nvPr>
        </p:nvSpPr>
        <p:spPr/>
        <p:txBody>
          <a:bodyPr/>
          <a:lstStyle/>
          <a:p>
            <a:fld id="{7F537688-BEAE-4904-826F-1C1E0645A5D0}" type="slidenum">
              <a:rPr lang="en-US" sz="2000" smtClean="0"/>
              <a:t>39</a:t>
            </a:fld>
            <a:endParaRPr lang="en-US" sz="2000" dirty="0"/>
          </a:p>
        </p:txBody>
      </p:sp>
      <p:sp>
        <p:nvSpPr>
          <p:cNvPr id="7" name="TextBox 6">
            <a:extLst>
              <a:ext uri="{FF2B5EF4-FFF2-40B4-BE49-F238E27FC236}">
                <a16:creationId xmlns:a16="http://schemas.microsoft.com/office/drawing/2014/main" id="{F2079D95-ADD0-DF2A-8DC9-A4CAB26E03E8}"/>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60407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B33D333-DABE-DD3A-F3F1-849A0DAE48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DDA042-2D18-706A-A778-2C7F8C46B03B}"/>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8BEA8348-AB35-A317-542F-D8384E49F935}"/>
              </a:ext>
            </a:extLst>
          </p:cNvPr>
          <p:cNvSpPr>
            <a:spLocks noGrp="1"/>
          </p:cNvSpPr>
          <p:nvPr>
            <p:ph idx="1"/>
          </p:nvPr>
        </p:nvSpPr>
        <p:spPr>
          <a:xfrm>
            <a:off x="1097280" y="1767424"/>
            <a:ext cx="10742295" cy="4573690"/>
          </a:xfrm>
        </p:spPr>
        <p:txBody>
          <a:bodyPr>
            <a:normAutofit fontScale="85000" lnSpcReduction="10000"/>
          </a:bodyPr>
          <a:lstStyle/>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curious and ready to learn something new</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dream of becoming a Data Scientist. </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passionate about building the future as a Machine Learning Engineer.</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have a basic understanding of Python programming.</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You've worked with data and want to take your skills to the next level.</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a researcher exploring the exciting world of AI. </a:t>
            </a:r>
          </a:p>
        </p:txBody>
      </p:sp>
      <p:sp>
        <p:nvSpPr>
          <p:cNvPr id="5" name="TextBox 4">
            <a:extLst>
              <a:ext uri="{FF2B5EF4-FFF2-40B4-BE49-F238E27FC236}">
                <a16:creationId xmlns:a16="http://schemas.microsoft.com/office/drawing/2014/main" id="{2CB3FB67-DA9A-C685-AF25-B65A5EC40B9A}"/>
              </a:ext>
            </a:extLst>
          </p:cNvPr>
          <p:cNvSpPr txBox="1"/>
          <p:nvPr/>
        </p:nvSpPr>
        <p:spPr>
          <a:xfrm rot="21321536">
            <a:off x="9380975" y="5755909"/>
            <a:ext cx="294332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Which of these are you?</a:t>
            </a:r>
            <a:endParaRPr lang="en-US" sz="20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FB176ED5-91B0-7904-EB97-AF6B4E52E76E}"/>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51642807-9F6C-3419-7677-B6C2932A78B7}"/>
              </a:ext>
            </a:extLst>
          </p:cNvPr>
          <p:cNvSpPr>
            <a:spLocks noGrp="1"/>
          </p:cNvSpPr>
          <p:nvPr>
            <p:ph type="sldNum" sz="quarter" idx="12"/>
          </p:nvPr>
        </p:nvSpPr>
        <p:spPr/>
        <p:txBody>
          <a:bodyPr/>
          <a:lstStyle/>
          <a:p>
            <a:fld id="{7F537688-BEAE-4904-826F-1C1E0645A5D0}" type="slidenum">
              <a:rPr lang="en-US" sz="2000" smtClean="0"/>
              <a:t>4</a:t>
            </a:fld>
            <a:endParaRPr lang="en-US" sz="2000" dirty="0"/>
          </a:p>
        </p:txBody>
      </p:sp>
      <p:pic>
        <p:nvPicPr>
          <p:cNvPr id="2052" name="Picture 4" descr="Check box with check - Free vector clipart images on creazilla.com">
            <a:extLst>
              <a:ext uri="{FF2B5EF4-FFF2-40B4-BE49-F238E27FC236}">
                <a16:creationId xmlns:a16="http://schemas.microsoft.com/office/drawing/2014/main" id="{54064593-A0E1-3E72-62F9-6AEDA81A71B8}"/>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7359302" y="438576"/>
            <a:ext cx="1060798" cy="1146809"/>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24133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F7F459-94A9-1B42-6087-33ADD2EFA2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6E14AD-9598-2988-3CC6-57946818AB3F}"/>
              </a:ext>
            </a:extLst>
          </p:cNvPr>
          <p:cNvSpPr>
            <a:spLocks noGrp="1"/>
          </p:cNvSpPr>
          <p:nvPr>
            <p:ph type="title"/>
          </p:nvPr>
        </p:nvSpPr>
        <p:spPr/>
        <p:txBody>
          <a:bodyPr/>
          <a:lstStyle/>
          <a:p>
            <a:r>
              <a:rPr lang="en-US" dirty="0">
                <a:solidFill>
                  <a:srgbClr val="DD9C19"/>
                </a:solidFill>
                <a:latin typeface="Century Gothic" panose="020B0502020202020204" pitchFamily="34" charset="0"/>
              </a:rPr>
              <a:t>Understand Human Language</a:t>
            </a:r>
          </a:p>
        </p:txBody>
      </p:sp>
      <p:sp>
        <p:nvSpPr>
          <p:cNvPr id="3" name="Content Placeholder 2">
            <a:extLst>
              <a:ext uri="{FF2B5EF4-FFF2-40B4-BE49-F238E27FC236}">
                <a16:creationId xmlns:a16="http://schemas.microsoft.com/office/drawing/2014/main" id="{F63EE290-EDCC-1815-4ED1-86679CAA841B}"/>
              </a:ext>
            </a:extLst>
          </p:cNvPr>
          <p:cNvSpPr>
            <a:spLocks noGrp="1"/>
          </p:cNvSpPr>
          <p:nvPr>
            <p:ph idx="1"/>
          </p:nvPr>
        </p:nvSpPr>
        <p:spPr/>
        <p:txBody>
          <a:bodyPr>
            <a:normAutofit fontScale="92500" lnSpcReduction="20000"/>
          </a:bodyPr>
          <a:lstStyle/>
          <a:p>
            <a:pPr>
              <a:lnSpc>
                <a:spcPct val="150000"/>
              </a:lnSpc>
            </a:pPr>
            <a:r>
              <a:rPr lang="en-US" sz="2800" dirty="0">
                <a:solidFill>
                  <a:schemeClr val="bg1"/>
                </a:solidFill>
                <a:latin typeface="Century Gothic" panose="020B0502020202020204" pitchFamily="34" charset="0"/>
              </a:rPr>
              <a:t>There are arguably 3 steps to help computer understand human texts,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Text Preprocessing </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Tokenization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Numerical Representation (Word Embedding)</a:t>
            </a:r>
          </a:p>
          <a:p>
            <a:pPr>
              <a:lnSpc>
                <a:spcPct val="150000"/>
              </a:lnSpc>
            </a:pPr>
            <a:r>
              <a:rPr lang="en-US" sz="2800" dirty="0">
                <a:solidFill>
                  <a:schemeClr val="bg1"/>
                </a:solidFill>
                <a:latin typeface="Century Gothic" panose="020B0502020202020204" pitchFamily="34" charset="0"/>
              </a:rPr>
              <a:t>Now, Lets discuss each further!!</a:t>
            </a:r>
          </a:p>
        </p:txBody>
      </p:sp>
      <p:sp>
        <p:nvSpPr>
          <p:cNvPr id="5" name="Footer Placeholder 4">
            <a:extLst>
              <a:ext uri="{FF2B5EF4-FFF2-40B4-BE49-F238E27FC236}">
                <a16:creationId xmlns:a16="http://schemas.microsoft.com/office/drawing/2014/main" id="{D2EDE222-8E9B-3CF6-DC04-9E0E4BFAE5A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EEE2E14-F93C-EB60-69AC-2322FAAC147B}"/>
              </a:ext>
            </a:extLst>
          </p:cNvPr>
          <p:cNvSpPr>
            <a:spLocks noGrp="1"/>
          </p:cNvSpPr>
          <p:nvPr>
            <p:ph type="sldNum" sz="quarter" idx="12"/>
          </p:nvPr>
        </p:nvSpPr>
        <p:spPr/>
        <p:txBody>
          <a:bodyPr/>
          <a:lstStyle/>
          <a:p>
            <a:fld id="{7F537688-BEAE-4904-826F-1C1E0645A5D0}" type="slidenum">
              <a:rPr lang="en-US" sz="2000" smtClean="0"/>
              <a:t>40</a:t>
            </a:fld>
            <a:endParaRPr lang="en-US" sz="2000" dirty="0"/>
          </a:p>
        </p:txBody>
      </p:sp>
      <p:sp>
        <p:nvSpPr>
          <p:cNvPr id="7" name="TextBox 6">
            <a:extLst>
              <a:ext uri="{FF2B5EF4-FFF2-40B4-BE49-F238E27FC236}">
                <a16:creationId xmlns:a16="http://schemas.microsoft.com/office/drawing/2014/main" id="{496E2DA7-85DD-9CE2-DF8F-50855E3974C6}"/>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5827432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D86B273-7E4A-0A9E-D095-C3D1AD0948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60675F-1A06-C53F-D8B2-DFA62434072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EAD65BEA-E880-2182-0573-381AF6151FB5}"/>
              </a:ext>
            </a:extLst>
          </p:cNvPr>
          <p:cNvSpPr>
            <a:spLocks noGrp="1"/>
          </p:cNvSpPr>
          <p:nvPr>
            <p:ph idx="1"/>
          </p:nvPr>
        </p:nvSpPr>
        <p:spPr>
          <a:xfrm>
            <a:off x="1097280" y="1845734"/>
            <a:ext cx="10058400" cy="3758361"/>
          </a:xfrm>
        </p:spPr>
        <p:txBody>
          <a:bodyPr>
            <a:normAutofit fontScale="92500"/>
          </a:bodyPr>
          <a:lstStyle/>
          <a:p>
            <a:pPr marL="0" indent="0">
              <a:lnSpc>
                <a:spcPct val="150000"/>
              </a:lnSpc>
              <a:buNone/>
            </a:pPr>
            <a:r>
              <a:rPr lang="en-US" sz="2800" dirty="0">
                <a:solidFill>
                  <a:schemeClr val="bg1"/>
                </a:solidFill>
                <a:latin typeface="Century Gothic" panose="020B0502020202020204" pitchFamily="34" charset="0"/>
              </a:rPr>
              <a:t>Why Preprocess Text?</a:t>
            </a:r>
          </a:p>
          <a:p>
            <a:pPr marL="0" indent="0">
              <a:lnSpc>
                <a:spcPct val="150000"/>
              </a:lnSpc>
              <a:buNone/>
            </a:pPr>
            <a:r>
              <a:rPr lang="en-US" sz="2800" dirty="0">
                <a:solidFill>
                  <a:schemeClr val="bg1"/>
                </a:solidFill>
                <a:latin typeface="Century Gothic" panose="020B0502020202020204" pitchFamily="34" charset="0"/>
              </a:rPr>
              <a:t>Imagine you have a room full of clothes, toys, and papers scattered everywhere. Finding what you need is hard, right?</a:t>
            </a:r>
          </a:p>
          <a:p>
            <a:pPr marL="0" indent="0">
              <a:lnSpc>
                <a:spcPct val="150000"/>
              </a:lnSpc>
              <a:buNone/>
            </a:pPr>
            <a:r>
              <a:rPr lang="en-US" sz="2800" b="1" dirty="0">
                <a:solidFill>
                  <a:schemeClr val="bg1"/>
                </a:solidFill>
                <a:latin typeface="Century Gothic" panose="020B0502020202020204" pitchFamily="34" charset="0"/>
              </a:rPr>
              <a:t>Raw text data is similar. </a:t>
            </a:r>
            <a:r>
              <a:rPr lang="en-US" sz="2800" dirty="0">
                <a:solidFill>
                  <a:schemeClr val="bg1"/>
                </a:solidFill>
                <a:latin typeface="Century Gothic" panose="020B0502020202020204" pitchFamily="34" charset="0"/>
              </a:rPr>
              <a:t>It's full of "</a:t>
            </a:r>
            <a:r>
              <a:rPr lang="en-US" sz="2800" b="1" dirty="0">
                <a:solidFill>
                  <a:schemeClr val="bg1"/>
                </a:solidFill>
                <a:latin typeface="Century Gothic" panose="020B0502020202020204" pitchFamily="34" charset="0"/>
              </a:rPr>
              <a:t>noise</a:t>
            </a:r>
            <a:r>
              <a:rPr lang="en-US" sz="2800" dirty="0">
                <a:solidFill>
                  <a:schemeClr val="bg1"/>
                </a:solidFill>
                <a:latin typeface="Century Gothic" panose="020B0502020202020204" pitchFamily="34" charset="0"/>
              </a:rPr>
              <a:t>" – things that make it difficult for computers to understand the meaning.</a:t>
            </a:r>
          </a:p>
        </p:txBody>
      </p:sp>
      <p:sp>
        <p:nvSpPr>
          <p:cNvPr id="5" name="Footer Placeholder 4">
            <a:extLst>
              <a:ext uri="{FF2B5EF4-FFF2-40B4-BE49-F238E27FC236}">
                <a16:creationId xmlns:a16="http://schemas.microsoft.com/office/drawing/2014/main" id="{1E4F7B86-A130-E8EB-4316-3EE2EFC4BE8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33C039-8050-2805-790C-1684719C126B}"/>
              </a:ext>
            </a:extLst>
          </p:cNvPr>
          <p:cNvSpPr>
            <a:spLocks noGrp="1"/>
          </p:cNvSpPr>
          <p:nvPr>
            <p:ph type="sldNum" sz="quarter" idx="12"/>
          </p:nvPr>
        </p:nvSpPr>
        <p:spPr/>
        <p:txBody>
          <a:bodyPr/>
          <a:lstStyle/>
          <a:p>
            <a:fld id="{7F537688-BEAE-4904-826F-1C1E0645A5D0}" type="slidenum">
              <a:rPr lang="en-US" sz="2000" smtClean="0"/>
              <a:t>41</a:t>
            </a:fld>
            <a:endParaRPr lang="en-US" sz="2000" dirty="0"/>
          </a:p>
        </p:txBody>
      </p:sp>
      <p:sp>
        <p:nvSpPr>
          <p:cNvPr id="8" name="TextBox 7">
            <a:extLst>
              <a:ext uri="{FF2B5EF4-FFF2-40B4-BE49-F238E27FC236}">
                <a16:creationId xmlns:a16="http://schemas.microsoft.com/office/drawing/2014/main" id="{1A8EF303-96F9-5B2B-F307-CF196ED5C39B}"/>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350930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BEFE6B2-1216-153F-7E1F-161DB510B4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085EB4-6191-4522-F04C-47A619B4DC4D}"/>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F1260EE0-9BBC-1553-D89D-B5E51013B8C4}"/>
              </a:ext>
            </a:extLst>
          </p:cNvPr>
          <p:cNvSpPr>
            <a:spLocks noGrp="1"/>
          </p:cNvSpPr>
          <p:nvPr>
            <p:ph idx="1"/>
          </p:nvPr>
        </p:nvSpPr>
        <p:spPr>
          <a:xfrm>
            <a:off x="1097280" y="1845734"/>
            <a:ext cx="10058400" cy="3758361"/>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At this stage, lets understand preprocessing of text, </a:t>
            </a:r>
          </a:p>
          <a:p>
            <a:pPr marL="0" indent="0">
              <a:lnSpc>
                <a:spcPct val="150000"/>
              </a:lnSpc>
              <a:buNone/>
            </a:pPr>
            <a:r>
              <a:rPr lang="en-US" sz="2800" dirty="0">
                <a:solidFill>
                  <a:schemeClr val="bg1"/>
                </a:solidFill>
                <a:latin typeface="Century Gothic" panose="020B0502020202020204" pitchFamily="34" charset="0"/>
              </a:rPr>
              <a:t>Proper Text preprocessing is important to make sure we are only feeding the right processed information into our algorithm and irrelevant text are gone. </a:t>
            </a:r>
          </a:p>
        </p:txBody>
      </p:sp>
      <p:sp>
        <p:nvSpPr>
          <p:cNvPr id="5" name="Footer Placeholder 4">
            <a:extLst>
              <a:ext uri="{FF2B5EF4-FFF2-40B4-BE49-F238E27FC236}">
                <a16:creationId xmlns:a16="http://schemas.microsoft.com/office/drawing/2014/main" id="{831AA26D-0875-7758-F10B-AEB8DD49049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C4A2107-8EB7-93DC-E290-A57A2A0F9EF3}"/>
              </a:ext>
            </a:extLst>
          </p:cNvPr>
          <p:cNvSpPr>
            <a:spLocks noGrp="1"/>
          </p:cNvSpPr>
          <p:nvPr>
            <p:ph type="sldNum" sz="quarter" idx="12"/>
          </p:nvPr>
        </p:nvSpPr>
        <p:spPr/>
        <p:txBody>
          <a:bodyPr/>
          <a:lstStyle/>
          <a:p>
            <a:fld id="{7F537688-BEAE-4904-826F-1C1E0645A5D0}" type="slidenum">
              <a:rPr lang="en-US" sz="2000" smtClean="0"/>
              <a:t>42</a:t>
            </a:fld>
            <a:endParaRPr lang="en-US" sz="2000" dirty="0"/>
          </a:p>
        </p:txBody>
      </p:sp>
      <p:sp>
        <p:nvSpPr>
          <p:cNvPr id="4" name="Content Placeholder 2">
            <a:extLst>
              <a:ext uri="{FF2B5EF4-FFF2-40B4-BE49-F238E27FC236}">
                <a16:creationId xmlns:a16="http://schemas.microsoft.com/office/drawing/2014/main" id="{DF76C6F8-2114-949D-F000-745672CF826C}"/>
              </a:ext>
            </a:extLst>
          </p:cNvPr>
          <p:cNvSpPr txBox="1">
            <a:spLocks/>
          </p:cNvSpPr>
          <p:nvPr/>
        </p:nvSpPr>
        <p:spPr>
          <a:xfrm>
            <a:off x="1164013" y="562319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
        <p:nvSpPr>
          <p:cNvPr id="11" name="TextBox 10">
            <a:extLst>
              <a:ext uri="{FF2B5EF4-FFF2-40B4-BE49-F238E27FC236}">
                <a16:creationId xmlns:a16="http://schemas.microsoft.com/office/drawing/2014/main" id="{028BE39B-6E5E-FDB6-A9C4-AC1AD8CE38D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1900851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17E4B89-6959-7E29-0E43-2346A370C9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1E238-7907-E526-F069-9F84D5A3F42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F01BCE0E-1FDE-9C3A-9471-07AE79FF4F66}"/>
              </a:ext>
            </a:extLst>
          </p:cNvPr>
          <p:cNvSpPr>
            <a:spLocks noGrp="1"/>
          </p:cNvSpPr>
          <p:nvPr>
            <p:ph idx="1"/>
          </p:nvPr>
        </p:nvSpPr>
        <p:spPr>
          <a:xfrm>
            <a:off x="1097280" y="1845734"/>
            <a:ext cx="10058400" cy="3758361"/>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Text preprocessing cleans and prepares text data for NLP tasks. It addresses issues like inconsistencies (uppercase/lowercase), irrelevant information (stop words), and variations in word forms (running vs. run). This makes it easier for NLP models to learn.</a:t>
            </a:r>
          </a:p>
        </p:txBody>
      </p:sp>
      <p:sp>
        <p:nvSpPr>
          <p:cNvPr id="5" name="Footer Placeholder 4">
            <a:extLst>
              <a:ext uri="{FF2B5EF4-FFF2-40B4-BE49-F238E27FC236}">
                <a16:creationId xmlns:a16="http://schemas.microsoft.com/office/drawing/2014/main" id="{DDA6EE27-3F51-883D-8F94-40DB7E55D7B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F9A1AAD-751A-7B67-4B53-345A2A6F8D15}"/>
              </a:ext>
            </a:extLst>
          </p:cNvPr>
          <p:cNvSpPr>
            <a:spLocks noGrp="1"/>
          </p:cNvSpPr>
          <p:nvPr>
            <p:ph type="sldNum" sz="quarter" idx="12"/>
          </p:nvPr>
        </p:nvSpPr>
        <p:spPr/>
        <p:txBody>
          <a:bodyPr/>
          <a:lstStyle/>
          <a:p>
            <a:fld id="{7F537688-BEAE-4904-826F-1C1E0645A5D0}" type="slidenum">
              <a:rPr lang="en-US" sz="2000" smtClean="0"/>
              <a:t>43</a:t>
            </a:fld>
            <a:endParaRPr lang="en-US" sz="2000" dirty="0"/>
          </a:p>
        </p:txBody>
      </p:sp>
      <p:sp>
        <p:nvSpPr>
          <p:cNvPr id="4" name="Content Placeholder 2">
            <a:extLst>
              <a:ext uri="{FF2B5EF4-FFF2-40B4-BE49-F238E27FC236}">
                <a16:creationId xmlns:a16="http://schemas.microsoft.com/office/drawing/2014/main" id="{46E0D569-68B9-D186-8799-98547F525357}"/>
              </a:ext>
            </a:extLst>
          </p:cNvPr>
          <p:cNvSpPr txBox="1">
            <a:spLocks/>
          </p:cNvSpPr>
          <p:nvPr/>
        </p:nvSpPr>
        <p:spPr>
          <a:xfrm>
            <a:off x="1164013" y="562319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
        <p:nvSpPr>
          <p:cNvPr id="8" name="TextBox 7">
            <a:extLst>
              <a:ext uri="{FF2B5EF4-FFF2-40B4-BE49-F238E27FC236}">
                <a16:creationId xmlns:a16="http://schemas.microsoft.com/office/drawing/2014/main" id="{E91A6110-3FB7-CBA7-3561-B8377FEBCF3F}"/>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4461984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E54F7C2-ED29-1D14-0EDD-682DD1893C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97148F-9E52-D28D-37B3-4BDDCBC7CEB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5EF9EFE-9DC8-0377-56DD-745B3B0BB790}"/>
              </a:ext>
            </a:extLst>
          </p:cNvPr>
          <p:cNvSpPr>
            <a:spLocks noGrp="1"/>
          </p:cNvSpPr>
          <p:nvPr>
            <p:ph idx="1"/>
          </p:nvPr>
        </p:nvSpPr>
        <p:spPr>
          <a:xfrm>
            <a:off x="1097280" y="1845734"/>
            <a:ext cx="10058400" cy="3758361"/>
          </a:xfrm>
        </p:spPr>
        <p:txBody>
          <a:bodyPr>
            <a:normAutofit lnSpcReduction="10000"/>
          </a:bodyPr>
          <a:lstStyle/>
          <a:p>
            <a:pPr marL="0" indent="0">
              <a:lnSpc>
                <a:spcPct val="150000"/>
              </a:lnSpc>
              <a:buNone/>
            </a:pPr>
            <a:r>
              <a:rPr lang="en-US" sz="2800" dirty="0">
                <a:solidFill>
                  <a:schemeClr val="bg1"/>
                </a:solidFill>
                <a:latin typeface="Century Gothic" panose="020B0502020202020204" pitchFamily="34" charset="0"/>
              </a:rPr>
              <a:t>We prepare text by:</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Lowercasing</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Removing Punctuation Marks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Removing </a:t>
            </a:r>
            <a:r>
              <a:rPr lang="en-US" sz="2800"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i.e</a:t>
            </a:r>
            <a:r>
              <a:rPr lang="en-US" sz="2800" dirty="0">
                <a:solidFill>
                  <a:schemeClr val="bg1"/>
                </a:solidFill>
                <a:latin typeface="Century Gothic" panose="020B0502020202020204" pitchFamily="34" charset="0"/>
              </a:rPr>
              <a:t> words like A, of, in, </a:t>
            </a:r>
            <a:r>
              <a:rPr lang="en-US" sz="2800" dirty="0" err="1">
                <a:solidFill>
                  <a:schemeClr val="bg1"/>
                </a:solidFill>
                <a:latin typeface="Century Gothic" panose="020B0502020202020204" pitchFamily="34" charset="0"/>
              </a:rPr>
              <a:t>etc</a:t>
            </a:r>
            <a:r>
              <a:rPr lang="en-US" sz="2800" dirty="0">
                <a:solidFill>
                  <a:schemeClr val="bg1"/>
                </a:solidFill>
                <a:latin typeface="Century Gothic" panose="020B0502020202020204" pitchFamily="34" charset="0"/>
              </a:rPr>
              <a:t>)</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Stemming / Lemmatization</a:t>
            </a:r>
          </a:p>
        </p:txBody>
      </p:sp>
      <p:sp>
        <p:nvSpPr>
          <p:cNvPr id="5" name="Footer Placeholder 4">
            <a:extLst>
              <a:ext uri="{FF2B5EF4-FFF2-40B4-BE49-F238E27FC236}">
                <a16:creationId xmlns:a16="http://schemas.microsoft.com/office/drawing/2014/main" id="{D9CD2C71-B4E5-9539-2DA1-C972E0A8B6D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A9CAE3D-0F51-EE62-40CD-BDDD93B55532}"/>
              </a:ext>
            </a:extLst>
          </p:cNvPr>
          <p:cNvSpPr>
            <a:spLocks noGrp="1"/>
          </p:cNvSpPr>
          <p:nvPr>
            <p:ph type="sldNum" sz="quarter" idx="12"/>
          </p:nvPr>
        </p:nvSpPr>
        <p:spPr/>
        <p:txBody>
          <a:bodyPr/>
          <a:lstStyle/>
          <a:p>
            <a:fld id="{7F537688-BEAE-4904-826F-1C1E0645A5D0}" type="slidenum">
              <a:rPr lang="en-US" sz="2000" smtClean="0"/>
              <a:t>44</a:t>
            </a:fld>
            <a:endParaRPr lang="en-US" sz="2000" dirty="0"/>
          </a:p>
        </p:txBody>
      </p:sp>
      <p:sp>
        <p:nvSpPr>
          <p:cNvPr id="7" name="TextBox 6">
            <a:extLst>
              <a:ext uri="{FF2B5EF4-FFF2-40B4-BE49-F238E27FC236}">
                <a16:creationId xmlns:a16="http://schemas.microsoft.com/office/drawing/2014/main" id="{DDF1BB92-876F-B495-E951-6CF54F875AB8}"/>
              </a:ext>
            </a:extLst>
          </p:cNvPr>
          <p:cNvSpPr txBox="1"/>
          <p:nvPr/>
        </p:nvSpPr>
        <p:spPr>
          <a:xfrm rot="21421172">
            <a:off x="8241657" y="4634224"/>
            <a:ext cx="3818758" cy="163121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There is no specific way to prepare text, it is much dependent on what type of NLP project we are building!</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533E83C5-7E1E-0497-2F55-FDF71E9EE4DE}"/>
              </a:ext>
            </a:extLst>
          </p:cNvPr>
          <p:cNvSpPr txBox="1">
            <a:spLocks/>
          </p:cNvSpPr>
          <p:nvPr/>
        </p:nvSpPr>
        <p:spPr>
          <a:xfrm>
            <a:off x="1097280" y="575390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Tree>
    <p:extLst>
      <p:ext uri="{BB962C8B-B14F-4D97-AF65-F5344CB8AC3E}">
        <p14:creationId xmlns:p14="http://schemas.microsoft.com/office/powerpoint/2010/main" val="31271634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848C2D-36E9-0EF9-EDBD-288250EAC8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2C49AA-3FBA-B163-D50D-8ECB8612373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63E68705-9CDE-4724-5551-454DC7515E3D}"/>
              </a:ext>
            </a:extLst>
          </p:cNvPr>
          <p:cNvSpPr>
            <a:spLocks noGrp="1"/>
          </p:cNvSpPr>
          <p:nvPr>
            <p:ph idx="1"/>
          </p:nvPr>
        </p:nvSpPr>
        <p:spPr>
          <a:xfrm>
            <a:off x="1097280" y="1845734"/>
            <a:ext cx="10058400" cy="2963028"/>
          </a:xfrm>
        </p:spPr>
        <p:txBody>
          <a:bodyPr>
            <a:normAutofit lnSpcReduction="10000"/>
          </a:bodyPr>
          <a:lstStyle/>
          <a:p>
            <a:pPr marL="0" indent="0">
              <a:lnSpc>
                <a:spcPct val="100000"/>
              </a:lnSpc>
              <a:buFont typeface="Calibri" panose="020F0502020204030204" pitchFamily="34" charset="0"/>
              <a:buNone/>
            </a:pPr>
            <a:r>
              <a:rPr lang="en-US" sz="2400" b="1" dirty="0">
                <a:solidFill>
                  <a:schemeClr val="bg1"/>
                </a:solidFill>
                <a:latin typeface="Century Gothic" panose="020B0502020202020204" pitchFamily="34" charset="0"/>
              </a:rPr>
              <a:t>1. Lowercasing: </a:t>
            </a:r>
            <a:r>
              <a:rPr lang="en-US" sz="2400" dirty="0">
                <a:solidFill>
                  <a:schemeClr val="bg1"/>
                </a:solidFill>
                <a:latin typeface="Century Gothic" panose="020B0502020202020204" pitchFamily="34" charset="0"/>
              </a:rPr>
              <a:t>To humans, A capitalized word at the beginning of a sentence (e.g., She) has the same meaning as when it’s used later in a sentence (she).</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By converting all characters in a corpus to lowercase, we disregard any use of capitalization.</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Computers treat "The" and "the" as different words. Lowercasing makes everything consistent.</a:t>
            </a:r>
          </a:p>
        </p:txBody>
      </p:sp>
      <p:sp>
        <p:nvSpPr>
          <p:cNvPr id="5" name="Footer Placeholder 4">
            <a:extLst>
              <a:ext uri="{FF2B5EF4-FFF2-40B4-BE49-F238E27FC236}">
                <a16:creationId xmlns:a16="http://schemas.microsoft.com/office/drawing/2014/main" id="{63C14346-0AF4-FA03-771E-F37B1F029A0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BDB3D55-4439-880F-4908-7455A0EA80B0}"/>
              </a:ext>
            </a:extLst>
          </p:cNvPr>
          <p:cNvSpPr>
            <a:spLocks noGrp="1"/>
          </p:cNvSpPr>
          <p:nvPr>
            <p:ph type="sldNum" sz="quarter" idx="12"/>
          </p:nvPr>
        </p:nvSpPr>
        <p:spPr/>
        <p:txBody>
          <a:bodyPr/>
          <a:lstStyle/>
          <a:p>
            <a:fld id="{7F537688-BEAE-4904-826F-1C1E0645A5D0}" type="slidenum">
              <a:rPr lang="en-US" sz="2000" smtClean="0"/>
              <a:t>45</a:t>
            </a:fld>
            <a:endParaRPr lang="en-US" sz="2000" dirty="0"/>
          </a:p>
        </p:txBody>
      </p:sp>
      <p:sp>
        <p:nvSpPr>
          <p:cNvPr id="7" name="TextBox 6">
            <a:extLst>
              <a:ext uri="{FF2B5EF4-FFF2-40B4-BE49-F238E27FC236}">
                <a16:creationId xmlns:a16="http://schemas.microsoft.com/office/drawing/2014/main" id="{76BBF3EE-55D6-A4F0-C95E-B8E7E894FCDB}"/>
              </a:ext>
            </a:extLst>
          </p:cNvPr>
          <p:cNvSpPr txBox="1"/>
          <p:nvPr/>
        </p:nvSpPr>
        <p:spPr>
          <a:xfrm rot="21421172">
            <a:off x="7658944" y="5096262"/>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Corpus in this regard means collection of writings.</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332BF58-B109-5355-0EEE-D0CC8A431F8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44E2615F-C622-7D25-7D76-DC48149F2C16}"/>
              </a:ext>
            </a:extLst>
          </p:cNvPr>
          <p:cNvSpPr txBox="1">
            <a:spLocks/>
          </p:cNvSpPr>
          <p:nvPr/>
        </p:nvSpPr>
        <p:spPr>
          <a:xfrm>
            <a:off x="939680" y="4573530"/>
            <a:ext cx="6344642" cy="188625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2A92FF5E-DD47-610E-2A20-199C05734F26}"/>
              </a:ext>
            </a:extLst>
          </p:cNvPr>
          <p:cNvSpPr/>
          <p:nvPr/>
        </p:nvSpPr>
        <p:spPr>
          <a:xfrm>
            <a:off x="3686184" y="5157310"/>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61833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E1A93F0-D122-85BC-0C24-5B080D352D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DB16D0-5F52-58F1-FA31-19939450864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DB424AA-42B3-F9C1-62AD-018B8D5CDA4B}"/>
              </a:ext>
            </a:extLst>
          </p:cNvPr>
          <p:cNvSpPr>
            <a:spLocks noGrp="1"/>
          </p:cNvSpPr>
          <p:nvPr>
            <p:ph idx="1"/>
          </p:nvPr>
        </p:nvSpPr>
        <p:spPr>
          <a:xfrm>
            <a:off x="1097280" y="1845734"/>
            <a:ext cx="10058400" cy="2522965"/>
          </a:xfrm>
        </p:spPr>
        <p:txBody>
          <a:bodyPr>
            <a:normAutofit fontScale="92500" lnSpcReduction="10000"/>
          </a:bodyPr>
          <a:lstStyle/>
          <a:p>
            <a:pPr marL="0" indent="0">
              <a:lnSpc>
                <a:spcPct val="150000"/>
              </a:lnSpc>
              <a:buFont typeface="Calibri" panose="020F0502020204030204" pitchFamily="34" charset="0"/>
              <a:buNone/>
            </a:pPr>
            <a:r>
              <a:rPr lang="en-US" sz="2400" dirty="0">
                <a:solidFill>
                  <a:schemeClr val="bg1"/>
                </a:solidFill>
                <a:latin typeface="Century Gothic" panose="020B0502020202020204" pitchFamily="34" charset="0"/>
              </a:rPr>
              <a:t>Though, in a larger corpus that has many more examples of individual uses of words, the word, </a:t>
            </a:r>
            <a:r>
              <a:rPr lang="en-US" sz="2400" b="1" dirty="0">
                <a:solidFill>
                  <a:schemeClr val="bg1"/>
                </a:solidFill>
                <a:latin typeface="Century Gothic" panose="020B0502020202020204" pitchFamily="34" charset="0"/>
              </a:rPr>
              <a:t>general (an adjective meaning “widespread”) </a:t>
            </a:r>
            <a:r>
              <a:rPr lang="en-US" sz="2400" dirty="0">
                <a:solidFill>
                  <a:schemeClr val="bg1"/>
                </a:solidFill>
                <a:latin typeface="Century Gothic" panose="020B0502020202020204" pitchFamily="34" charset="0"/>
              </a:rPr>
              <a:t>have different meaning to the word  </a:t>
            </a:r>
            <a:r>
              <a:rPr lang="en-US" sz="2400" b="1" dirty="0">
                <a:solidFill>
                  <a:schemeClr val="bg1"/>
                </a:solidFill>
                <a:latin typeface="Century Gothic" panose="020B0502020202020204" pitchFamily="34" charset="0"/>
              </a:rPr>
              <a:t>General (a noun meaning the commander of an army). </a:t>
            </a:r>
            <a:r>
              <a:rPr lang="en-US" sz="2400" dirty="0">
                <a:solidFill>
                  <a:schemeClr val="bg1"/>
                </a:solidFill>
                <a:latin typeface="Century Gothic" panose="020B0502020202020204" pitchFamily="34" charset="0"/>
              </a:rPr>
              <a:t>One option is not to lowercase everything, or try an option called </a:t>
            </a:r>
            <a:r>
              <a:rPr lang="en-US" sz="2400" b="1" dirty="0">
                <a:solidFill>
                  <a:schemeClr val="bg1"/>
                </a:solidFill>
                <a:latin typeface="Century Gothic" panose="020B0502020202020204" pitchFamily="34" charset="0"/>
              </a:rPr>
              <a:t>Part-Of-Speech (POS) Tagging </a:t>
            </a:r>
            <a:endParaRPr lang="en-US" sz="2400" dirty="0">
              <a:solidFill>
                <a:schemeClr val="bg1"/>
              </a:solidFill>
              <a:latin typeface="Century Gothic" panose="020B0502020202020204" pitchFamily="34" charset="0"/>
            </a:endParaRPr>
          </a:p>
          <a:p>
            <a:pPr marL="0" indent="0">
              <a:lnSpc>
                <a:spcPct val="150000"/>
              </a:lnSpc>
              <a:buFont typeface="Calibri" panose="020F0502020204030204" pitchFamily="34" charset="0"/>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B3618648-58FF-74D5-1A29-339D127B1FF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699D445-CB41-2599-EE40-BB63F38D8740}"/>
              </a:ext>
            </a:extLst>
          </p:cNvPr>
          <p:cNvSpPr>
            <a:spLocks noGrp="1"/>
          </p:cNvSpPr>
          <p:nvPr>
            <p:ph type="sldNum" sz="quarter" idx="12"/>
          </p:nvPr>
        </p:nvSpPr>
        <p:spPr/>
        <p:txBody>
          <a:bodyPr/>
          <a:lstStyle/>
          <a:p>
            <a:fld id="{7F537688-BEAE-4904-826F-1C1E0645A5D0}" type="slidenum">
              <a:rPr lang="en-US" sz="2000" smtClean="0"/>
              <a:t>46</a:t>
            </a:fld>
            <a:endParaRPr lang="en-US" sz="2000" dirty="0"/>
          </a:p>
        </p:txBody>
      </p:sp>
      <p:sp>
        <p:nvSpPr>
          <p:cNvPr id="7" name="TextBox 6">
            <a:extLst>
              <a:ext uri="{FF2B5EF4-FFF2-40B4-BE49-F238E27FC236}">
                <a16:creationId xmlns:a16="http://schemas.microsoft.com/office/drawing/2014/main" id="{D5DB81B5-0B4C-468E-3E37-BE5735CF8EC5}"/>
              </a:ext>
            </a:extLst>
          </p:cNvPr>
          <p:cNvSpPr txBox="1"/>
          <p:nvPr/>
        </p:nvSpPr>
        <p:spPr>
          <a:xfrm rot="21421172">
            <a:off x="7658944" y="5096262"/>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Corpus in this regard means collection of writings.</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E1E5996-53BF-64A6-F176-22B03EC7F5E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936893CF-F9D0-0865-407E-14D0B4A90AF7}"/>
              </a:ext>
            </a:extLst>
          </p:cNvPr>
          <p:cNvSpPr txBox="1">
            <a:spLocks/>
          </p:cNvSpPr>
          <p:nvPr/>
        </p:nvSpPr>
        <p:spPr>
          <a:xfrm>
            <a:off x="751436" y="4406895"/>
            <a:ext cx="7012403" cy="198332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7A7D5315-9552-4382-D00A-79DFE1664BA8}"/>
              </a:ext>
            </a:extLst>
          </p:cNvPr>
          <p:cNvSpPr/>
          <p:nvPr/>
        </p:nvSpPr>
        <p:spPr>
          <a:xfrm>
            <a:off x="3831820" y="5031891"/>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1057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8D0CEC9-C4BA-A196-C6CF-6F26727F1A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4F9D68-053B-8742-B486-7DC1E714118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2CA32583-2054-27F0-DA93-4F84452DCFF8}"/>
              </a:ext>
            </a:extLst>
          </p:cNvPr>
          <p:cNvSpPr>
            <a:spLocks noGrp="1"/>
          </p:cNvSpPr>
          <p:nvPr>
            <p:ph idx="1"/>
          </p:nvPr>
        </p:nvSpPr>
        <p:spPr>
          <a:xfrm>
            <a:off x="1097280" y="1845734"/>
            <a:ext cx="10058400" cy="2522965"/>
          </a:xfrm>
        </p:spPr>
        <p:txBody>
          <a:bodyPr>
            <a:normAutofit fontScale="92500"/>
          </a:bodyPr>
          <a:lstStyle/>
          <a:p>
            <a:pPr marL="0" indent="0">
              <a:lnSpc>
                <a:spcPct val="100000"/>
              </a:lnSpc>
              <a:buNone/>
            </a:pPr>
            <a:r>
              <a:rPr lang="en-US" sz="2400" b="1" dirty="0">
                <a:solidFill>
                  <a:schemeClr val="bg1"/>
                </a:solidFill>
                <a:latin typeface="Century Gothic" panose="020B0502020202020204" pitchFamily="34" charset="0"/>
              </a:rPr>
              <a:t>2. Removing Punctuation Marks: </a:t>
            </a:r>
            <a:r>
              <a:rPr lang="en-US" sz="2400" dirty="0">
                <a:solidFill>
                  <a:schemeClr val="bg1"/>
                </a:solidFill>
                <a:latin typeface="Century Gothic" panose="020B0502020202020204" pitchFamily="34" charset="0"/>
              </a:rPr>
              <a:t>Punctuation marks generally don’t add much value to a natural language model and so are </a:t>
            </a:r>
            <a:r>
              <a:rPr lang="en-US" sz="2400" b="1" dirty="0">
                <a:solidFill>
                  <a:schemeClr val="bg1"/>
                </a:solidFill>
                <a:latin typeface="Century Gothic" panose="020B0502020202020204" pitchFamily="34" charset="0"/>
              </a:rPr>
              <a:t>often</a:t>
            </a:r>
            <a:r>
              <a:rPr lang="en-US" sz="2400" dirty="0">
                <a:solidFill>
                  <a:schemeClr val="bg1"/>
                </a:solidFill>
                <a:latin typeface="Century Gothic" panose="020B0502020202020204" pitchFamily="34" charset="0"/>
              </a:rPr>
              <a:t> removed.</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Removing punctuation would not be an advantage in all cases. Consider, for example, if you were building a question-answering algorithm, which could use question marks to help it identify questions.</a:t>
            </a:r>
          </a:p>
        </p:txBody>
      </p:sp>
      <p:sp>
        <p:nvSpPr>
          <p:cNvPr id="5" name="Footer Placeholder 4">
            <a:extLst>
              <a:ext uri="{FF2B5EF4-FFF2-40B4-BE49-F238E27FC236}">
                <a16:creationId xmlns:a16="http://schemas.microsoft.com/office/drawing/2014/main" id="{DD641F47-E3A1-D299-555D-A80A6157671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E9DBCA0-1BD5-7961-B23A-D06EE82A9DA3}"/>
              </a:ext>
            </a:extLst>
          </p:cNvPr>
          <p:cNvSpPr>
            <a:spLocks noGrp="1"/>
          </p:cNvSpPr>
          <p:nvPr>
            <p:ph type="sldNum" sz="quarter" idx="12"/>
          </p:nvPr>
        </p:nvSpPr>
        <p:spPr/>
        <p:txBody>
          <a:bodyPr/>
          <a:lstStyle/>
          <a:p>
            <a:fld id="{7F537688-BEAE-4904-826F-1C1E0645A5D0}" type="slidenum">
              <a:rPr lang="en-US" sz="2000" smtClean="0"/>
              <a:t>47</a:t>
            </a:fld>
            <a:endParaRPr lang="en-US" sz="2000" dirty="0"/>
          </a:p>
        </p:txBody>
      </p:sp>
      <p:sp>
        <p:nvSpPr>
          <p:cNvPr id="7" name="TextBox 6">
            <a:extLst>
              <a:ext uri="{FF2B5EF4-FFF2-40B4-BE49-F238E27FC236}">
                <a16:creationId xmlns:a16="http://schemas.microsoft.com/office/drawing/2014/main" id="{AF5F0F34-3559-A759-0A76-1D398F4D8768}"/>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80B96FA6-4A9E-EE16-C3D4-DF42A62E2AE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AD19D35-6270-CE9C-CF8A-B6200F75B654}"/>
              </a:ext>
            </a:extLst>
          </p:cNvPr>
          <p:cNvSpPr txBox="1">
            <a:spLocks/>
          </p:cNvSpPr>
          <p:nvPr/>
        </p:nvSpPr>
        <p:spPr>
          <a:xfrm>
            <a:off x="751435" y="4267885"/>
            <a:ext cx="7012403" cy="198332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7D0DE7E2-F616-A358-EBC4-81ED79B8366B}"/>
              </a:ext>
            </a:extLst>
          </p:cNvPr>
          <p:cNvSpPr/>
          <p:nvPr/>
        </p:nvSpPr>
        <p:spPr>
          <a:xfrm>
            <a:off x="3831819" y="4892881"/>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56737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B986CB3-1125-7B18-3051-D9A90FFC55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8B73C7-0CE0-D72B-8502-22AE8396714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76FAD33B-0067-6BDC-071C-1812A161C5C7}"/>
              </a:ext>
            </a:extLst>
          </p:cNvPr>
          <p:cNvSpPr>
            <a:spLocks noGrp="1"/>
          </p:cNvSpPr>
          <p:nvPr>
            <p:ph idx="1"/>
          </p:nvPr>
        </p:nvSpPr>
        <p:spPr>
          <a:xfrm>
            <a:off x="1097280" y="1845734"/>
            <a:ext cx="10058400" cy="2832925"/>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3. Removing </a:t>
            </a:r>
            <a:r>
              <a:rPr lang="en-US" sz="2400" b="1" dirty="0" err="1">
                <a:solidFill>
                  <a:schemeClr val="bg1"/>
                </a:solidFill>
                <a:latin typeface="Century Gothic" panose="020B0502020202020204" pitchFamily="34" charset="0"/>
              </a:rPr>
              <a:t>Stopwords</a:t>
            </a:r>
            <a:r>
              <a:rPr lang="en-US" sz="2400" b="1"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are frequently occurring words that tend to contain relatively little distinctive meaning, such as </a:t>
            </a:r>
            <a:r>
              <a:rPr lang="en-US" sz="2400" b="1" dirty="0">
                <a:solidFill>
                  <a:schemeClr val="bg1"/>
                </a:solidFill>
                <a:latin typeface="Century Gothic" panose="020B0502020202020204" pitchFamily="34" charset="0"/>
              </a:rPr>
              <a:t>the, at, which, and, of </a:t>
            </a:r>
            <a:r>
              <a:rPr lang="en-US" sz="2400" dirty="0">
                <a:solidFill>
                  <a:schemeClr val="bg1"/>
                </a:solidFill>
                <a:latin typeface="Century Gothic" panose="020B0502020202020204" pitchFamily="34" charset="0"/>
              </a:rPr>
              <a:t>etc.</a:t>
            </a:r>
          </a:p>
          <a:p>
            <a:pPr marL="0" indent="0">
              <a:lnSpc>
                <a:spcPct val="100000"/>
              </a:lnSpc>
              <a:buNone/>
            </a:pPr>
            <a:r>
              <a:rPr lang="en-US" sz="2400" dirty="0">
                <a:solidFill>
                  <a:schemeClr val="bg1"/>
                </a:solidFill>
                <a:latin typeface="Century Gothic" panose="020B0502020202020204" pitchFamily="34" charset="0"/>
              </a:rPr>
              <a:t>There is no universal consensus on the precise list of stop words, but depending on your application it may be sensible to ensure that certain words are (or aren’t!) considered to be stop words. </a:t>
            </a:r>
          </a:p>
        </p:txBody>
      </p:sp>
      <p:sp>
        <p:nvSpPr>
          <p:cNvPr id="5" name="Footer Placeholder 4">
            <a:extLst>
              <a:ext uri="{FF2B5EF4-FFF2-40B4-BE49-F238E27FC236}">
                <a16:creationId xmlns:a16="http://schemas.microsoft.com/office/drawing/2014/main" id="{2962F17A-C2B2-4BFC-A243-1DFC61E8688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D90D766-BAC5-2A46-BE03-B099B5164CC7}"/>
              </a:ext>
            </a:extLst>
          </p:cNvPr>
          <p:cNvSpPr>
            <a:spLocks noGrp="1"/>
          </p:cNvSpPr>
          <p:nvPr>
            <p:ph type="sldNum" sz="quarter" idx="12"/>
          </p:nvPr>
        </p:nvSpPr>
        <p:spPr/>
        <p:txBody>
          <a:bodyPr/>
          <a:lstStyle/>
          <a:p>
            <a:fld id="{7F537688-BEAE-4904-826F-1C1E0645A5D0}" type="slidenum">
              <a:rPr lang="en-US" sz="2000" smtClean="0"/>
              <a:t>48</a:t>
            </a:fld>
            <a:endParaRPr lang="en-US" sz="2000" dirty="0"/>
          </a:p>
        </p:txBody>
      </p:sp>
      <p:sp>
        <p:nvSpPr>
          <p:cNvPr id="7" name="TextBox 6">
            <a:extLst>
              <a:ext uri="{FF2B5EF4-FFF2-40B4-BE49-F238E27FC236}">
                <a16:creationId xmlns:a16="http://schemas.microsoft.com/office/drawing/2014/main" id="{C4BAE44A-83E9-F0BF-6793-350B004BDC68}"/>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C0062E23-CC67-3423-024C-F3C48A1320C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052C6EEC-7EF5-0D31-FD9E-20CE575011A6}"/>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4942EC47-733D-91C9-75C4-98DFF2FF6D96}"/>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29820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53DC9EC-E657-4126-CB60-C9129416C4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EDFE6F-047E-E828-A5B3-42F7645790E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98EDF8E2-D9B9-B7BE-C83B-ACD94DC2E2C0}"/>
              </a:ext>
            </a:extLst>
          </p:cNvPr>
          <p:cNvSpPr>
            <a:spLocks noGrp="1"/>
          </p:cNvSpPr>
          <p:nvPr>
            <p:ph idx="1"/>
          </p:nvPr>
        </p:nvSpPr>
        <p:spPr>
          <a:xfrm>
            <a:off x="1097280" y="1737360"/>
            <a:ext cx="10058400" cy="3243610"/>
          </a:xfrm>
        </p:spPr>
        <p:txBody>
          <a:bodyPr>
            <a:normAutofit fontScale="92500"/>
          </a:bodyPr>
          <a:lstStyle/>
          <a:p>
            <a:pPr marL="0" indent="0">
              <a:lnSpc>
                <a:spcPct val="100000"/>
              </a:lnSpc>
              <a:buNone/>
            </a:pPr>
            <a:r>
              <a:rPr lang="en-US" sz="2400" dirty="0">
                <a:solidFill>
                  <a:schemeClr val="bg1"/>
                </a:solidFill>
                <a:latin typeface="Century Gothic" panose="020B0502020202020204" pitchFamily="34" charset="0"/>
              </a:rPr>
              <a:t>For example, when building a model to </a:t>
            </a:r>
            <a:r>
              <a:rPr lang="en-US" sz="2400" b="1" dirty="0">
                <a:solidFill>
                  <a:schemeClr val="bg1"/>
                </a:solidFill>
                <a:latin typeface="Century Gothic" panose="020B0502020202020204" pitchFamily="34" charset="0"/>
              </a:rPr>
              <a:t>classify movie reviews </a:t>
            </a:r>
            <a:r>
              <a:rPr lang="en-US" sz="2400" dirty="0">
                <a:solidFill>
                  <a:schemeClr val="bg1"/>
                </a:solidFill>
                <a:latin typeface="Century Gothic" panose="020B0502020202020204" pitchFamily="34" charset="0"/>
              </a:rPr>
              <a:t>as </a:t>
            </a:r>
            <a:r>
              <a:rPr lang="en-US" sz="2400" b="1" dirty="0">
                <a:solidFill>
                  <a:schemeClr val="bg1"/>
                </a:solidFill>
                <a:latin typeface="Century Gothic" panose="020B0502020202020204" pitchFamily="34" charset="0"/>
              </a:rPr>
              <a:t>positive</a:t>
            </a:r>
            <a:r>
              <a:rPr lang="en-US" sz="2400" dirty="0">
                <a:solidFill>
                  <a:schemeClr val="bg1"/>
                </a:solidFill>
                <a:latin typeface="Century Gothic" panose="020B0502020202020204" pitchFamily="34" charset="0"/>
              </a:rPr>
              <a:t> or </a:t>
            </a:r>
            <a:r>
              <a:rPr lang="en-US" sz="2400" b="1" dirty="0">
                <a:solidFill>
                  <a:schemeClr val="bg1"/>
                </a:solidFill>
                <a:latin typeface="Century Gothic" panose="020B0502020202020204" pitchFamily="34" charset="0"/>
              </a:rPr>
              <a:t>negative</a:t>
            </a:r>
            <a:r>
              <a:rPr lang="en-US" sz="2400" dirty="0">
                <a:solidFill>
                  <a:schemeClr val="bg1"/>
                </a:solidFill>
                <a:latin typeface="Century Gothic" panose="020B0502020202020204" pitchFamily="34" charset="0"/>
              </a:rPr>
              <a:t>. Some lists of stop words include negations like </a:t>
            </a:r>
            <a:r>
              <a:rPr lang="en-US" sz="2400" b="1" dirty="0">
                <a:solidFill>
                  <a:schemeClr val="bg1"/>
                </a:solidFill>
                <a:latin typeface="Century Gothic" panose="020B0502020202020204" pitchFamily="34" charset="0"/>
              </a:rPr>
              <a:t>didn’t, isn’t, and wouldn’t </a:t>
            </a:r>
            <a:r>
              <a:rPr lang="en-US" sz="2400" dirty="0">
                <a:solidFill>
                  <a:schemeClr val="bg1"/>
                </a:solidFill>
                <a:latin typeface="Century Gothic" panose="020B0502020202020204" pitchFamily="34" charset="0"/>
              </a:rPr>
              <a:t>that might be critical for our model to identify the sentiment of a movie review, so these words probably shouldn’t be removed.</a:t>
            </a:r>
          </a:p>
          <a:p>
            <a:pPr marL="0" indent="0">
              <a:lnSpc>
                <a:spcPct val="100000"/>
              </a:lnSpc>
              <a:buNone/>
            </a:pPr>
            <a:r>
              <a:rPr lang="en-US" sz="2400" dirty="0">
                <a:solidFill>
                  <a:schemeClr val="bg1"/>
                </a:solidFill>
                <a:latin typeface="Century Gothic" panose="020B0502020202020204" pitchFamily="34" charset="0"/>
              </a:rPr>
              <a:t>Negations may be helpful as stop words for some classifiers but probably not for a sentiment classifier</a:t>
            </a:r>
          </a:p>
          <a:p>
            <a:pPr marL="0" indent="0">
              <a:lnSpc>
                <a:spcPct val="100000"/>
              </a:lnSpc>
              <a:buNone/>
            </a:pPr>
            <a:r>
              <a:rPr lang="en-US" sz="2400" dirty="0">
                <a:solidFill>
                  <a:schemeClr val="bg1"/>
                </a:solidFill>
                <a:latin typeface="Century Gothic" panose="020B0502020202020204" pitchFamily="34" charset="0"/>
              </a:rPr>
              <a:t>So be careful with this one. In many instances, it will be best to remove only a limited number of stop words.</a:t>
            </a:r>
          </a:p>
        </p:txBody>
      </p:sp>
      <p:sp>
        <p:nvSpPr>
          <p:cNvPr id="5" name="Footer Placeholder 4">
            <a:extLst>
              <a:ext uri="{FF2B5EF4-FFF2-40B4-BE49-F238E27FC236}">
                <a16:creationId xmlns:a16="http://schemas.microsoft.com/office/drawing/2014/main" id="{5EEA50CA-E317-DB7D-D8BC-381271837E7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66D697F-F98A-95F8-CD33-9123200B82B2}"/>
              </a:ext>
            </a:extLst>
          </p:cNvPr>
          <p:cNvSpPr>
            <a:spLocks noGrp="1"/>
          </p:cNvSpPr>
          <p:nvPr>
            <p:ph type="sldNum" sz="quarter" idx="12"/>
          </p:nvPr>
        </p:nvSpPr>
        <p:spPr/>
        <p:txBody>
          <a:bodyPr/>
          <a:lstStyle/>
          <a:p>
            <a:fld id="{7F537688-BEAE-4904-826F-1C1E0645A5D0}" type="slidenum">
              <a:rPr lang="en-US" sz="2000" smtClean="0"/>
              <a:t>49</a:t>
            </a:fld>
            <a:endParaRPr lang="en-US" sz="2000" dirty="0"/>
          </a:p>
        </p:txBody>
      </p:sp>
      <p:sp>
        <p:nvSpPr>
          <p:cNvPr id="7" name="TextBox 6">
            <a:extLst>
              <a:ext uri="{FF2B5EF4-FFF2-40B4-BE49-F238E27FC236}">
                <a16:creationId xmlns:a16="http://schemas.microsoft.com/office/drawing/2014/main" id="{FCDB3C31-5360-6315-BE2D-ED95ED03FE9D}"/>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575DA32-4F89-B218-2072-F103DC42CFA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AEB8E06-8AB7-DE76-B875-A6D036BE8341}"/>
              </a:ext>
            </a:extLst>
          </p:cNvPr>
          <p:cNvSpPr txBox="1">
            <a:spLocks/>
          </p:cNvSpPr>
          <p:nvPr/>
        </p:nvSpPr>
        <p:spPr>
          <a:xfrm>
            <a:off x="751436" y="4980970"/>
            <a:ext cx="5344564" cy="1270240"/>
          </a:xfrm>
          <a:prstGeom prst="rect">
            <a:avLst/>
          </a:prstGeom>
        </p:spPr>
        <p:txBody>
          <a:bodyPr vert="horz" lIns="0" tIns="45720" rIns="0" bIns="45720" rtlCol="0">
            <a:normAutofit fontScale="6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DCFB3C41-059D-4569-33E9-D234F9DFF51F}"/>
              </a:ext>
            </a:extLst>
          </p:cNvPr>
          <p:cNvSpPr/>
          <p:nvPr/>
        </p:nvSpPr>
        <p:spPr>
          <a:xfrm>
            <a:off x="3173562" y="5332427"/>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94174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5C36F07-970F-4CFA-969A-F217512D73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F66531-441E-9653-EF73-351F773214DF}"/>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EF445EEC-09B8-ABDD-19FB-CA3DB590E44A}"/>
              </a:ext>
            </a:extLst>
          </p:cNvPr>
          <p:cNvSpPr>
            <a:spLocks noGrp="1"/>
          </p:cNvSpPr>
          <p:nvPr>
            <p:ph idx="1"/>
          </p:nvPr>
        </p:nvSpPr>
        <p:spPr>
          <a:xfrm>
            <a:off x="1097280" y="1737358"/>
            <a:ext cx="10058400" cy="4462076"/>
          </a:xfrm>
        </p:spPr>
        <p:txBody>
          <a:bodyPr>
            <a:normAutofit fontScale="85000" lnSpcReduction="10000"/>
          </a:bodyPr>
          <a:lstStyle/>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familiar with the fundamentals of Machine Learning and Deep Learning.</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love problem solving and are excited to tackle real world problems with AI.</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want to understand the technology that is shaping the future.</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driven by a desire to learn and grow in the field of AI.</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enjoy collaborating and learning from others.</a:t>
            </a:r>
          </a:p>
        </p:txBody>
      </p:sp>
      <p:sp>
        <p:nvSpPr>
          <p:cNvPr id="5" name="TextBox 4">
            <a:extLst>
              <a:ext uri="{FF2B5EF4-FFF2-40B4-BE49-F238E27FC236}">
                <a16:creationId xmlns:a16="http://schemas.microsoft.com/office/drawing/2014/main" id="{D59EBA43-3A4F-09C7-59E0-142B0885DFFC}"/>
              </a:ext>
            </a:extLst>
          </p:cNvPr>
          <p:cNvSpPr txBox="1"/>
          <p:nvPr/>
        </p:nvSpPr>
        <p:spPr>
          <a:xfrm rot="21321536">
            <a:off x="8519114" y="5269540"/>
            <a:ext cx="3696659"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Which of these are you?????</a:t>
            </a:r>
            <a:endParaRPr lang="en-US" sz="20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56EED227-DFCD-3167-B446-08BBECCEA6A4}"/>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FAC67CB1-29E8-43B0-E1E3-5B9E5F58D05B}"/>
              </a:ext>
            </a:extLst>
          </p:cNvPr>
          <p:cNvSpPr>
            <a:spLocks noGrp="1"/>
          </p:cNvSpPr>
          <p:nvPr>
            <p:ph type="sldNum" sz="quarter" idx="12"/>
          </p:nvPr>
        </p:nvSpPr>
        <p:spPr/>
        <p:txBody>
          <a:bodyPr/>
          <a:lstStyle/>
          <a:p>
            <a:fld id="{7F537688-BEAE-4904-826F-1C1E0645A5D0}" type="slidenum">
              <a:rPr lang="en-US" sz="2000" smtClean="0"/>
              <a:t>5</a:t>
            </a:fld>
            <a:endParaRPr lang="en-US" sz="2000" dirty="0"/>
          </a:p>
        </p:txBody>
      </p:sp>
      <p:pic>
        <p:nvPicPr>
          <p:cNvPr id="2052" name="Picture 4" descr="Check box with check - Free vector clipart images on creazilla.com">
            <a:extLst>
              <a:ext uri="{FF2B5EF4-FFF2-40B4-BE49-F238E27FC236}">
                <a16:creationId xmlns:a16="http://schemas.microsoft.com/office/drawing/2014/main" id="{029C0C74-7D78-4DB7-64B9-DE4B42278267}"/>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7359302" y="438576"/>
            <a:ext cx="1060798" cy="1146809"/>
          </a:xfrm>
          <a:prstGeom prst="rect">
            <a:avLst/>
          </a:prstGeom>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EF18282-B16E-BCB0-F4F6-5C5191DF2117}"/>
              </a:ext>
            </a:extLst>
          </p:cNvPr>
          <p:cNvSpPr txBox="1"/>
          <p:nvPr/>
        </p:nvSpPr>
        <p:spPr>
          <a:xfrm rot="21321536">
            <a:off x="8636393" y="5604761"/>
            <a:ext cx="3665617"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You ticked any of these boxes? </a:t>
            </a:r>
          </a:p>
          <a:p>
            <a:pPr algn="ct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Gooooooo</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90504344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B605CAF-24F0-A992-FFE3-2BD3B46694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560F39-EB6D-08A9-CD20-80846EEFF739}"/>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EDAA6EA5-0EBB-83BC-441D-C0FA6F97DB5B}"/>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932E4E6E-E3DA-3014-B2C6-943D0FEC4842}"/>
              </a:ext>
            </a:extLst>
          </p:cNvPr>
          <p:cNvSpPr txBox="1"/>
          <p:nvPr/>
        </p:nvSpPr>
        <p:spPr>
          <a:xfrm rot="21239452">
            <a:off x="4891059" y="3503014"/>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BB22BD29-362A-0E8F-84C8-5AD1733C97C4}"/>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3514A678-5EEA-0F66-3122-2192224C7F98}"/>
              </a:ext>
            </a:extLst>
          </p:cNvPr>
          <p:cNvSpPr>
            <a:spLocks noGrp="1"/>
          </p:cNvSpPr>
          <p:nvPr>
            <p:ph type="sldNum" sz="quarter" idx="12"/>
          </p:nvPr>
        </p:nvSpPr>
        <p:spPr/>
        <p:txBody>
          <a:bodyPr/>
          <a:lstStyle/>
          <a:p>
            <a:fld id="{7F537688-BEAE-4904-826F-1C1E0645A5D0}" type="slidenum">
              <a:rPr lang="en-US" sz="1800" smtClean="0"/>
              <a:t>50</a:t>
            </a:fld>
            <a:endParaRPr lang="en-US" sz="1800" dirty="0"/>
          </a:p>
        </p:txBody>
      </p:sp>
      <p:sp>
        <p:nvSpPr>
          <p:cNvPr id="4" name="TextBox 3">
            <a:extLst>
              <a:ext uri="{FF2B5EF4-FFF2-40B4-BE49-F238E27FC236}">
                <a16:creationId xmlns:a16="http://schemas.microsoft.com/office/drawing/2014/main" id="{960B7493-704A-DDC9-004A-841452B4199F}"/>
              </a:ext>
            </a:extLst>
          </p:cNvPr>
          <p:cNvSpPr txBox="1"/>
          <p:nvPr/>
        </p:nvSpPr>
        <p:spPr>
          <a:xfrm>
            <a:off x="7055712" y="4523895"/>
            <a:ext cx="4822804" cy="1746632"/>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Next Class schedule:</a:t>
            </a:r>
          </a:p>
          <a:p>
            <a:pPr>
              <a:lnSpc>
                <a:spcPts val="4305"/>
              </a:lnSpc>
            </a:pPr>
            <a:r>
              <a:rPr lang="en-US" sz="3200" b="1" spc="65" dirty="0">
                <a:solidFill>
                  <a:srgbClr val="FFFFFF"/>
                </a:solidFill>
                <a:latin typeface="Bradley Hand ITC" panose="03070402050302030203" pitchFamily="66" charset="0"/>
                <a:cs typeface="Arial"/>
              </a:rPr>
              <a:t>Tuesday, 11</a:t>
            </a:r>
            <a:r>
              <a:rPr lang="en-US" sz="3200" b="1" spc="65" baseline="30000" dirty="0">
                <a:solidFill>
                  <a:srgbClr val="FFFFFF"/>
                </a:solidFill>
                <a:latin typeface="Bradley Hand ITC" panose="03070402050302030203" pitchFamily="66" charset="0"/>
                <a:cs typeface="Arial"/>
              </a:rPr>
              <a:t>th</a:t>
            </a:r>
            <a:r>
              <a:rPr lang="en-US" sz="3200" b="1" spc="65" dirty="0">
                <a:solidFill>
                  <a:srgbClr val="FFFFFF"/>
                </a:solidFill>
                <a:latin typeface="Bradley Hand ITC" panose="03070402050302030203" pitchFamily="66" charset="0"/>
                <a:cs typeface="Arial"/>
              </a:rPr>
              <a:t> March, by 5:00pm.</a:t>
            </a:r>
            <a:endParaRPr lang="en-US" sz="3200" b="1" dirty="0">
              <a:latin typeface="Bradley Hand ITC" panose="03070402050302030203" pitchFamily="66" charset="0"/>
              <a:cs typeface="Arial"/>
            </a:endParaRPr>
          </a:p>
        </p:txBody>
      </p:sp>
    </p:spTree>
    <p:extLst>
      <p:ext uri="{BB962C8B-B14F-4D97-AF65-F5344CB8AC3E}">
        <p14:creationId xmlns:p14="http://schemas.microsoft.com/office/powerpoint/2010/main" val="32655474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29097BA-79DB-5A21-DEA8-ABDA5DDDDB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A675F6-6322-CB73-F965-671F82A6865A}"/>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NATURAL LANGUAGE PROCESSING (NLP)</a:t>
            </a:r>
            <a:br>
              <a:rPr lang="en-US" sz="6600" b="1" dirty="0">
                <a:solidFill>
                  <a:schemeClr val="bg1"/>
                </a:solidFill>
                <a:latin typeface="Century Gothic" panose="020B0502020202020204" pitchFamily="34" charset="0"/>
              </a:rPr>
            </a:br>
            <a:br>
              <a:rPr lang="en-US" sz="3200" b="1" dirty="0">
                <a:solidFill>
                  <a:schemeClr val="bg1"/>
                </a:solidFill>
                <a:latin typeface="Century Gothic" panose="020B0502020202020204" pitchFamily="34" charset="0"/>
              </a:rPr>
            </a:br>
            <a:r>
              <a:rPr lang="en-US" sz="3600" dirty="0">
                <a:solidFill>
                  <a:srgbClr val="DD9C19"/>
                </a:solidFill>
                <a:latin typeface="Century Gothic" panose="020B0502020202020204" pitchFamily="34" charset="0"/>
              </a:rPr>
              <a:t>TEXT PREPROCESSING AND TOKENIZATION</a:t>
            </a:r>
            <a:endParaRPr lang="en-US" sz="6600" b="1" dirty="0">
              <a:solidFill>
                <a:schemeClr val="bg1"/>
              </a:solidFill>
              <a:latin typeface="Century Gothic" panose="020B0502020202020204" pitchFamily="34" charset="0"/>
            </a:endParaRPr>
          </a:p>
        </p:txBody>
      </p:sp>
      <p:sp>
        <p:nvSpPr>
          <p:cNvPr id="3" name="Subtitle 2">
            <a:extLst>
              <a:ext uri="{FF2B5EF4-FFF2-40B4-BE49-F238E27FC236}">
                <a16:creationId xmlns:a16="http://schemas.microsoft.com/office/drawing/2014/main" id="{9B9A07CA-4E61-098E-0221-21897735A485}"/>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(twitter): @haberejo</a:t>
            </a:r>
          </a:p>
        </p:txBody>
      </p:sp>
      <p:sp>
        <p:nvSpPr>
          <p:cNvPr id="6" name="TextBox 5">
            <a:extLst>
              <a:ext uri="{FF2B5EF4-FFF2-40B4-BE49-F238E27FC236}">
                <a16:creationId xmlns:a16="http://schemas.microsoft.com/office/drawing/2014/main" id="{BDF08C3C-9A08-CCD0-EA09-A1A8F4B8F70E}"/>
              </a:ext>
            </a:extLst>
          </p:cNvPr>
          <p:cNvSpPr txBox="1"/>
          <p:nvPr/>
        </p:nvSpPr>
        <p:spPr>
          <a:xfrm rot="21239452">
            <a:off x="10069643" y="5164131"/>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2</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257DAE15-BAFC-11D5-9A92-B4844F40D12B}"/>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19725E20-F2E2-5927-A5D2-B2F6626AB765}"/>
              </a:ext>
            </a:extLst>
          </p:cNvPr>
          <p:cNvSpPr>
            <a:spLocks noGrp="1"/>
          </p:cNvSpPr>
          <p:nvPr>
            <p:ph type="sldNum" sz="quarter" idx="12"/>
          </p:nvPr>
        </p:nvSpPr>
        <p:spPr/>
        <p:txBody>
          <a:bodyPr/>
          <a:lstStyle/>
          <a:p>
            <a:fld id="{7F537688-BEAE-4904-826F-1C1E0645A5D0}" type="slidenum">
              <a:rPr lang="en-US" sz="1800" smtClean="0"/>
              <a:t>51</a:t>
            </a:fld>
            <a:endParaRPr lang="en-US" sz="1800" dirty="0"/>
          </a:p>
        </p:txBody>
      </p:sp>
      <p:sp>
        <p:nvSpPr>
          <p:cNvPr id="4" name="TextBox 3">
            <a:extLst>
              <a:ext uri="{FF2B5EF4-FFF2-40B4-BE49-F238E27FC236}">
                <a16:creationId xmlns:a16="http://schemas.microsoft.com/office/drawing/2014/main" id="{91C74646-84D1-D948-39A6-D82B483566B5}"/>
              </a:ext>
            </a:extLst>
          </p:cNvPr>
          <p:cNvSpPr txBox="1"/>
          <p:nvPr/>
        </p:nvSpPr>
        <p:spPr>
          <a:xfrm rot="21239452">
            <a:off x="344894" y="386104"/>
            <a:ext cx="3098548"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Welcome Here!!</a:t>
            </a:r>
            <a:endParaRPr lang="en-US" sz="32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46DE8755-7A09-E08A-72F4-120E2C1F98B7}"/>
              </a:ext>
            </a:extLst>
          </p:cNvPr>
          <p:cNvSpPr txBox="1"/>
          <p:nvPr/>
        </p:nvSpPr>
        <p:spPr>
          <a:xfrm>
            <a:off x="8935771" y="5741624"/>
            <a:ext cx="3256230" cy="575157"/>
          </a:xfrm>
          <a:prstGeom prst="rect">
            <a:avLst/>
          </a:prstGeom>
          <a:noFill/>
        </p:spPr>
        <p:txBody>
          <a:bodyPr wrap="square">
            <a:spAutoFit/>
          </a:bodyPr>
          <a:lstStyle/>
          <a:p>
            <a:pPr>
              <a:lnSpc>
                <a:spcPts val="4305"/>
              </a:lnSpc>
            </a:pPr>
            <a:r>
              <a:rPr lang="en-US" b="1" spc="65" dirty="0">
                <a:solidFill>
                  <a:srgbClr val="FFFFFF"/>
                </a:solidFill>
                <a:latin typeface="Bradley Hand ITC" panose="03070402050302030203" pitchFamily="66" charset="0"/>
                <a:cs typeface="Arial"/>
              </a:rPr>
              <a:t>Tuesday, 11</a:t>
            </a:r>
            <a:r>
              <a:rPr lang="en-US" b="1" spc="65" baseline="30000" dirty="0">
                <a:solidFill>
                  <a:srgbClr val="FFFFFF"/>
                </a:solidFill>
                <a:latin typeface="Bradley Hand ITC" panose="03070402050302030203" pitchFamily="66" charset="0"/>
                <a:cs typeface="Arial"/>
              </a:rPr>
              <a:t>th</a:t>
            </a:r>
            <a:r>
              <a:rPr lang="en-US" b="1" spc="65" dirty="0">
                <a:solidFill>
                  <a:srgbClr val="FFFFFF"/>
                </a:solidFill>
                <a:latin typeface="Bradley Hand ITC" panose="03070402050302030203" pitchFamily="66" charset="0"/>
                <a:cs typeface="Arial"/>
              </a:rPr>
              <a:t> March, 2025</a:t>
            </a:r>
            <a:endParaRPr lang="en-US" b="1" dirty="0">
              <a:latin typeface="Bradley Hand ITC" panose="03070402050302030203" pitchFamily="66" charset="0"/>
              <a:cs typeface="Arial"/>
            </a:endParaRPr>
          </a:p>
        </p:txBody>
      </p:sp>
    </p:spTree>
    <p:extLst>
      <p:ext uri="{BB962C8B-B14F-4D97-AF65-F5344CB8AC3E}">
        <p14:creationId xmlns:p14="http://schemas.microsoft.com/office/powerpoint/2010/main" val="18368350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B3A0368-AF2D-B2B9-2C2A-923020EE98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7D0357-5720-A188-7D33-975F5D9A50B4}"/>
              </a:ext>
            </a:extLst>
          </p:cNvPr>
          <p:cNvSpPr>
            <a:spLocks noGrp="1"/>
          </p:cNvSpPr>
          <p:nvPr>
            <p:ph type="title"/>
          </p:nvPr>
        </p:nvSpPr>
        <p:spPr/>
        <p:txBody>
          <a:bodyPr/>
          <a:lstStyle/>
          <a:p>
            <a:r>
              <a:rPr lang="en-US" dirty="0">
                <a:solidFill>
                  <a:srgbClr val="DD9C19"/>
                </a:solidFill>
                <a:latin typeface="Century Gothic" panose="020B0502020202020204" pitchFamily="34" charset="0"/>
              </a:rPr>
              <a:t>Why are we here</a:t>
            </a:r>
          </a:p>
        </p:txBody>
      </p:sp>
      <p:sp>
        <p:nvSpPr>
          <p:cNvPr id="3" name="Content Placeholder 2">
            <a:extLst>
              <a:ext uri="{FF2B5EF4-FFF2-40B4-BE49-F238E27FC236}">
                <a16:creationId xmlns:a16="http://schemas.microsoft.com/office/drawing/2014/main" id="{3BFFF60B-BB60-623F-4663-FB084434DC8D}"/>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To equip learners with the skills to understand how Artificial Intelligence models are built, explore Machine Learning and Deep Learning, and focus on Natural Language Processing (NLP).</a:t>
            </a:r>
          </a:p>
        </p:txBody>
      </p:sp>
      <p:sp>
        <p:nvSpPr>
          <p:cNvPr id="5" name="TextBox 4">
            <a:extLst>
              <a:ext uri="{FF2B5EF4-FFF2-40B4-BE49-F238E27FC236}">
                <a16:creationId xmlns:a16="http://schemas.microsoft.com/office/drawing/2014/main" id="{C5B553B1-2DE2-13D8-1F7D-B0BC7F54E35E}"/>
              </a:ext>
            </a:extLst>
          </p:cNvPr>
          <p:cNvSpPr txBox="1"/>
          <p:nvPr/>
        </p:nvSpPr>
        <p:spPr>
          <a:xfrm rot="21321536">
            <a:off x="7186838" y="3892615"/>
            <a:ext cx="5109226" cy="2252540"/>
          </a:xfrm>
          <a:prstGeom prst="rect">
            <a:avLst/>
          </a:prstGeom>
          <a:noFill/>
        </p:spPr>
        <p:txBody>
          <a:bodyPr wrap="square">
            <a:spAutoFit/>
          </a:bodyPr>
          <a:lstStyle/>
          <a:p>
            <a:pPr>
              <a:lnSpc>
                <a:spcPts val="4305"/>
              </a:lnSpc>
            </a:pPr>
            <a:r>
              <a:rPr lang="en-US" sz="2400" b="1" spc="65" dirty="0">
                <a:solidFill>
                  <a:srgbClr val="FFFFFF"/>
                </a:solidFill>
                <a:latin typeface="Bradley Hand ITC" panose="03070402050302030203" pitchFamily="66" charset="0"/>
                <a:cs typeface="Arial"/>
              </a:rPr>
              <a:t>We should build some project right?</a:t>
            </a:r>
          </a:p>
          <a:p>
            <a:pPr>
              <a:lnSpc>
                <a:spcPts val="4305"/>
              </a:lnSpc>
            </a:pPr>
            <a:r>
              <a:rPr lang="en-US" sz="2400" b="1" spc="65" dirty="0">
                <a:solidFill>
                  <a:srgbClr val="FFFFFF"/>
                </a:solidFill>
                <a:latin typeface="Bradley Hand ITC" panose="03070402050302030203" pitchFamily="66" charset="0"/>
                <a:cs typeface="Arial"/>
              </a:rPr>
              <a:t>Yes!!</a:t>
            </a:r>
          </a:p>
          <a:p>
            <a:pPr>
              <a:lnSpc>
                <a:spcPts val="4305"/>
              </a:lnSpc>
            </a:pPr>
            <a:r>
              <a:rPr lang="en-US" sz="2400" b="1" spc="65" dirty="0">
                <a:solidFill>
                  <a:srgbClr val="FFFFFF"/>
                </a:solidFill>
                <a:latin typeface="Bradley Hand ITC" panose="03070402050302030203" pitchFamily="66" charset="0"/>
                <a:cs typeface="Arial"/>
              </a:rPr>
              <a:t>If you are in with me, </a:t>
            </a:r>
          </a:p>
          <a:p>
            <a:pPr>
              <a:lnSpc>
                <a:spcPts val="4305"/>
              </a:lnSpc>
            </a:pPr>
            <a:r>
              <a:rPr lang="en-US" sz="2400" b="1" spc="65" dirty="0">
                <a:solidFill>
                  <a:srgbClr val="FFFFFF"/>
                </a:solidFill>
                <a:latin typeface="Bradley Hand ITC" panose="03070402050302030203" pitchFamily="66" charset="0"/>
                <a:cs typeface="Arial"/>
              </a:rPr>
              <a:t>We should build some project.</a:t>
            </a:r>
            <a:endParaRPr lang="en-US" sz="2400" b="1" dirty="0">
              <a:latin typeface="Bradley Hand ITC" panose="03070402050302030203" pitchFamily="66" charset="0"/>
              <a:cs typeface="Arial"/>
            </a:endParaRPr>
          </a:p>
        </p:txBody>
      </p:sp>
      <p:sp>
        <p:nvSpPr>
          <p:cNvPr id="7" name="Footer Placeholder 6">
            <a:extLst>
              <a:ext uri="{FF2B5EF4-FFF2-40B4-BE49-F238E27FC236}">
                <a16:creationId xmlns:a16="http://schemas.microsoft.com/office/drawing/2014/main" id="{AC91C79A-1401-8E03-0898-EABECF849BD9}"/>
              </a:ext>
            </a:extLst>
          </p:cNvPr>
          <p:cNvSpPr>
            <a:spLocks noGrp="1"/>
          </p:cNvSpPr>
          <p:nvPr>
            <p:ph type="ftr" sz="quarter" idx="11"/>
          </p:nvPr>
        </p:nvSpPr>
        <p:spPr/>
        <p:txBody>
          <a:bodyPr/>
          <a:lstStyle/>
          <a:p>
            <a:r>
              <a:rPr lang="en-US" sz="2000" dirty="0"/>
              <a:t>DSN  LEKKI-AJAH</a:t>
            </a:r>
          </a:p>
        </p:txBody>
      </p:sp>
      <p:sp>
        <p:nvSpPr>
          <p:cNvPr id="8" name="Slide Number Placeholder 7">
            <a:extLst>
              <a:ext uri="{FF2B5EF4-FFF2-40B4-BE49-F238E27FC236}">
                <a16:creationId xmlns:a16="http://schemas.microsoft.com/office/drawing/2014/main" id="{0E116C9D-0BA1-AFAD-FAAD-EA8E3A192051}"/>
              </a:ext>
            </a:extLst>
          </p:cNvPr>
          <p:cNvSpPr>
            <a:spLocks noGrp="1"/>
          </p:cNvSpPr>
          <p:nvPr>
            <p:ph type="sldNum" sz="quarter" idx="12"/>
          </p:nvPr>
        </p:nvSpPr>
        <p:spPr/>
        <p:txBody>
          <a:bodyPr/>
          <a:lstStyle/>
          <a:p>
            <a:fld id="{7F537688-BEAE-4904-826F-1C1E0645A5D0}" type="slidenum">
              <a:rPr lang="en-US" sz="2000" smtClean="0"/>
              <a:t>52</a:t>
            </a:fld>
            <a:endParaRPr lang="en-US" sz="2000" dirty="0"/>
          </a:p>
        </p:txBody>
      </p:sp>
    </p:spTree>
    <p:extLst>
      <p:ext uri="{BB962C8B-B14F-4D97-AF65-F5344CB8AC3E}">
        <p14:creationId xmlns:p14="http://schemas.microsoft.com/office/powerpoint/2010/main" val="28763637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30EAE14-B451-CD02-3DB0-D3E041A86D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38F147-8D78-009B-D9A7-D280AC7EBE7F}"/>
              </a:ext>
            </a:extLst>
          </p:cNvPr>
          <p:cNvSpPr>
            <a:spLocks noGrp="1"/>
          </p:cNvSpPr>
          <p:nvPr>
            <p:ph type="title"/>
          </p:nvPr>
        </p:nvSpPr>
        <p:spPr/>
        <p:txBody>
          <a:bodyPr/>
          <a:lstStyle/>
          <a:p>
            <a:r>
              <a:rPr lang="en-US" dirty="0">
                <a:solidFill>
                  <a:srgbClr val="DD9C19"/>
                </a:solidFill>
                <a:latin typeface="Century Gothic" panose="020B0502020202020204" pitchFamily="34" charset="0"/>
              </a:rPr>
              <a:t>Classes Structure</a:t>
            </a:r>
          </a:p>
        </p:txBody>
      </p:sp>
      <p:sp>
        <p:nvSpPr>
          <p:cNvPr id="3" name="Content Placeholder 2">
            <a:extLst>
              <a:ext uri="{FF2B5EF4-FFF2-40B4-BE49-F238E27FC236}">
                <a16:creationId xmlns:a16="http://schemas.microsoft.com/office/drawing/2014/main" id="{C813B39B-84C2-B479-BCE0-F3323E901737}"/>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Every Tuesday throughout the month of March.</a:t>
            </a:r>
          </a:p>
          <a:p>
            <a:pPr>
              <a:lnSpc>
                <a:spcPct val="150000"/>
              </a:lnSpc>
            </a:pPr>
            <a:r>
              <a:rPr lang="en-US" sz="2800" dirty="0">
                <a:solidFill>
                  <a:schemeClr val="bg1"/>
                </a:solidFill>
                <a:latin typeface="Century Gothic" panose="020B0502020202020204" pitchFamily="34" charset="0"/>
              </a:rPr>
              <a:t>4 classes in total.</a:t>
            </a:r>
          </a:p>
          <a:p>
            <a:pPr>
              <a:lnSpc>
                <a:spcPct val="150000"/>
              </a:lnSpc>
            </a:pPr>
            <a:r>
              <a:rPr lang="en-US" sz="2800" dirty="0">
                <a:solidFill>
                  <a:schemeClr val="bg1"/>
                </a:solidFill>
                <a:latin typeface="Century Gothic" panose="020B0502020202020204" pitchFamily="34" charset="0"/>
              </a:rPr>
              <a:t>Each class for about 1:45 minutes</a:t>
            </a:r>
          </a:p>
          <a:p>
            <a:pPr>
              <a:lnSpc>
                <a:spcPct val="150000"/>
              </a:lnSpc>
            </a:pPr>
            <a:endParaRPr lang="en-US" sz="2800" dirty="0">
              <a:solidFill>
                <a:schemeClr val="bg1"/>
              </a:solidFill>
              <a:latin typeface="Century Gothic" panose="020B0502020202020204" pitchFamily="34" charset="0"/>
            </a:endParaRPr>
          </a:p>
          <a:p>
            <a:pPr>
              <a:lnSpc>
                <a:spcPct val="150000"/>
              </a:lnSpc>
            </a:pPr>
            <a:endParaRPr lang="en-US" sz="2800"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AFB80A45-BBB7-0DFB-D348-19577A8E2305}"/>
              </a:ext>
            </a:extLst>
          </p:cNvPr>
          <p:cNvSpPr txBox="1"/>
          <p:nvPr/>
        </p:nvSpPr>
        <p:spPr>
          <a:xfrm rot="21321536">
            <a:off x="5752289" y="4378731"/>
            <a:ext cx="6096000" cy="1701107"/>
          </a:xfrm>
          <a:prstGeom prst="rect">
            <a:avLst/>
          </a:prstGeom>
          <a:noFill/>
        </p:spPr>
        <p:txBody>
          <a:bodyPr wrap="square">
            <a:spAutoFit/>
          </a:bodyPr>
          <a:lstStyle/>
          <a:p>
            <a:pPr algn="ctr">
              <a:lnSpc>
                <a:spcPts val="4305"/>
              </a:lnSpc>
            </a:pPr>
            <a:r>
              <a:rPr lang="en-US" sz="2400" b="1" spc="65" dirty="0">
                <a:solidFill>
                  <a:srgbClr val="FFFFFF"/>
                </a:solidFill>
                <a:latin typeface="Bradley Hand ITC" panose="03070402050302030203" pitchFamily="66" charset="0"/>
                <a:cs typeface="Arial"/>
              </a:rPr>
              <a:t>Days are NOT likely to change, although, my schedule can be OUCH, I </a:t>
            </a:r>
            <a:r>
              <a:rPr lang="en-US" sz="2400" b="1" spc="65" dirty="0" err="1">
                <a:solidFill>
                  <a:srgbClr val="FFFFFF"/>
                </a:solidFill>
                <a:latin typeface="Bradley Hand ITC" panose="03070402050302030203" pitchFamily="66" charset="0"/>
                <a:cs typeface="Arial"/>
              </a:rPr>
              <a:t>wil</a:t>
            </a:r>
            <a:r>
              <a:rPr lang="en-US" sz="2400" b="1" spc="65" dirty="0">
                <a:solidFill>
                  <a:srgbClr val="FFFFFF"/>
                </a:solidFill>
                <a:latin typeface="Bradley Hand ITC" panose="03070402050302030203" pitchFamily="66" charset="0"/>
                <a:cs typeface="Arial"/>
              </a:rPr>
              <a:t> </a:t>
            </a:r>
            <a:r>
              <a:rPr lang="en-US" sz="2400" b="1" spc="65" dirty="0" err="1">
                <a:solidFill>
                  <a:srgbClr val="FFFFFF"/>
                </a:solidFill>
                <a:latin typeface="Bradley Hand ITC" panose="03070402050302030203" pitchFamily="66" charset="0"/>
                <a:cs typeface="Arial"/>
              </a:rPr>
              <a:t>reachout</a:t>
            </a:r>
            <a:r>
              <a:rPr lang="en-US" sz="2400" b="1" spc="65" dirty="0">
                <a:solidFill>
                  <a:srgbClr val="FFFFFF"/>
                </a:solidFill>
                <a:latin typeface="Bradley Hand ITC" panose="03070402050302030203" pitchFamily="66" charset="0"/>
                <a:cs typeface="Arial"/>
              </a:rPr>
              <a:t> earlier before. Understand me </a:t>
            </a:r>
            <a:r>
              <a:rPr lang="en-US" sz="2400" b="1" spc="65" dirty="0" err="1">
                <a:solidFill>
                  <a:srgbClr val="FFFFFF"/>
                </a:solidFill>
                <a:latin typeface="Bradley Hand ITC" panose="03070402050302030203" pitchFamily="66" charset="0"/>
                <a:cs typeface="Arial"/>
              </a:rPr>
              <a:t>bikoooo</a:t>
            </a:r>
            <a:r>
              <a:rPr lang="en-US" sz="2400" b="1" spc="65" dirty="0">
                <a:solidFill>
                  <a:srgbClr val="FFFFFF"/>
                </a:solidFill>
                <a:latin typeface="Bradley Hand ITC" panose="03070402050302030203" pitchFamily="66" charset="0"/>
                <a:cs typeface="Arial"/>
              </a:rPr>
              <a:t> </a:t>
            </a:r>
            <a:endParaRPr lang="en-US" sz="24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5C96AADA-C331-3A29-0A5D-46C36FF31BD1}"/>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C9FFFC05-DA0A-B13D-B2DB-105774ABE504}"/>
              </a:ext>
            </a:extLst>
          </p:cNvPr>
          <p:cNvSpPr>
            <a:spLocks noGrp="1"/>
          </p:cNvSpPr>
          <p:nvPr>
            <p:ph type="sldNum" sz="quarter" idx="12"/>
          </p:nvPr>
        </p:nvSpPr>
        <p:spPr/>
        <p:txBody>
          <a:bodyPr/>
          <a:lstStyle/>
          <a:p>
            <a:fld id="{7F537688-BEAE-4904-826F-1C1E0645A5D0}" type="slidenum">
              <a:rPr lang="en-US" sz="2000" smtClean="0"/>
              <a:t>53</a:t>
            </a:fld>
            <a:endParaRPr lang="en-US" sz="2000" dirty="0"/>
          </a:p>
        </p:txBody>
      </p:sp>
    </p:spTree>
    <p:extLst>
      <p:ext uri="{BB962C8B-B14F-4D97-AF65-F5344CB8AC3E}">
        <p14:creationId xmlns:p14="http://schemas.microsoft.com/office/powerpoint/2010/main" val="20407893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ABD2901-956E-39D7-2A77-ACB0D04B29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9E66-4327-E96C-636C-09233BC6BF75}"/>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9FE4E6DB-2D4F-526B-8F52-F4CF46DBFBF9}"/>
              </a:ext>
            </a:extLst>
          </p:cNvPr>
          <p:cNvSpPr>
            <a:spLocks noGrp="1"/>
          </p:cNvSpPr>
          <p:nvPr>
            <p:ph idx="1"/>
          </p:nvPr>
        </p:nvSpPr>
        <p:spPr>
          <a:xfrm>
            <a:off x="1097280" y="1767424"/>
            <a:ext cx="10742295" cy="4573690"/>
          </a:xfrm>
        </p:spPr>
        <p:txBody>
          <a:bodyPr>
            <a:normAutofit fontScale="85000" lnSpcReduction="10000"/>
          </a:bodyPr>
          <a:lstStyle/>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curious and ready to learn something new</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dream of becoming a Data Scientist. </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passionate about building the future as a Machine Learning Engineer.</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have a basic understanding of Python programming.</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You've worked with data and want to take your skills to the next level.</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a researcher exploring the exciting world of AI. </a:t>
            </a:r>
          </a:p>
        </p:txBody>
      </p:sp>
      <p:sp>
        <p:nvSpPr>
          <p:cNvPr id="5" name="TextBox 4">
            <a:extLst>
              <a:ext uri="{FF2B5EF4-FFF2-40B4-BE49-F238E27FC236}">
                <a16:creationId xmlns:a16="http://schemas.microsoft.com/office/drawing/2014/main" id="{24431D84-A2E7-BF06-64CB-B7C00A8D4C58}"/>
              </a:ext>
            </a:extLst>
          </p:cNvPr>
          <p:cNvSpPr txBox="1"/>
          <p:nvPr/>
        </p:nvSpPr>
        <p:spPr>
          <a:xfrm rot="21321536">
            <a:off x="9380975" y="5755909"/>
            <a:ext cx="294332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Which of these are you?</a:t>
            </a:r>
            <a:endParaRPr lang="en-US" sz="20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B65171BA-8B33-A345-D58F-E699E1FC38AA}"/>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D1A55797-FCB3-59FB-4861-C6D29FA7CFA1}"/>
              </a:ext>
            </a:extLst>
          </p:cNvPr>
          <p:cNvSpPr>
            <a:spLocks noGrp="1"/>
          </p:cNvSpPr>
          <p:nvPr>
            <p:ph type="sldNum" sz="quarter" idx="12"/>
          </p:nvPr>
        </p:nvSpPr>
        <p:spPr/>
        <p:txBody>
          <a:bodyPr/>
          <a:lstStyle/>
          <a:p>
            <a:fld id="{7F537688-BEAE-4904-826F-1C1E0645A5D0}" type="slidenum">
              <a:rPr lang="en-US" sz="2000" smtClean="0"/>
              <a:t>54</a:t>
            </a:fld>
            <a:endParaRPr lang="en-US" sz="2000" dirty="0"/>
          </a:p>
        </p:txBody>
      </p:sp>
      <p:pic>
        <p:nvPicPr>
          <p:cNvPr id="2052" name="Picture 4" descr="Check box with check - Free vector clipart images on creazilla.com">
            <a:extLst>
              <a:ext uri="{FF2B5EF4-FFF2-40B4-BE49-F238E27FC236}">
                <a16:creationId xmlns:a16="http://schemas.microsoft.com/office/drawing/2014/main" id="{8AC2D0F1-82CB-092F-2837-C03B145F8EE5}"/>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7359302" y="438576"/>
            <a:ext cx="1060798" cy="1146809"/>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38383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D7B448-07C1-610E-6331-D03A646410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6FA144-5DB2-1790-97A3-A05A54EE7E58}"/>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EDECDF0E-D169-7456-86BB-7CCC9452DCBD}"/>
              </a:ext>
            </a:extLst>
          </p:cNvPr>
          <p:cNvSpPr>
            <a:spLocks noGrp="1"/>
          </p:cNvSpPr>
          <p:nvPr>
            <p:ph idx="1"/>
          </p:nvPr>
        </p:nvSpPr>
        <p:spPr>
          <a:xfrm>
            <a:off x="1097280" y="1737358"/>
            <a:ext cx="10058400" cy="4462076"/>
          </a:xfrm>
        </p:spPr>
        <p:txBody>
          <a:bodyPr>
            <a:normAutofit fontScale="85000" lnSpcReduction="10000"/>
          </a:bodyPr>
          <a:lstStyle/>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familiar with the fundamentals of Machine Learning and Deep Learning.</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love problem solving and are excited to tackle real world problems with AI.</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want to understand the technology that is shaping the future.</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You're driven by a desire to learn and grow in the field of AI.</a:t>
            </a:r>
          </a:p>
          <a:p>
            <a:pPr>
              <a:lnSpc>
                <a:spcPct val="150000"/>
              </a:lnSpc>
              <a:buFont typeface="Wingdings" panose="05000000000000000000" pitchFamily="2" charset="2"/>
              <a:buChar char="§"/>
            </a:pPr>
            <a:r>
              <a:rPr lang="en-US" sz="2800" dirty="0">
                <a:solidFill>
                  <a:schemeClr val="bg1"/>
                </a:solidFill>
                <a:latin typeface="Century Gothic" panose="020B0502020202020204" pitchFamily="34" charset="0"/>
              </a:rPr>
              <a:t>You enjoy collaborating and learning from others.</a:t>
            </a:r>
          </a:p>
        </p:txBody>
      </p:sp>
      <p:sp>
        <p:nvSpPr>
          <p:cNvPr id="5" name="TextBox 4">
            <a:extLst>
              <a:ext uri="{FF2B5EF4-FFF2-40B4-BE49-F238E27FC236}">
                <a16:creationId xmlns:a16="http://schemas.microsoft.com/office/drawing/2014/main" id="{E2A7E351-10E8-2127-B498-CB32F73A25B2}"/>
              </a:ext>
            </a:extLst>
          </p:cNvPr>
          <p:cNvSpPr txBox="1"/>
          <p:nvPr/>
        </p:nvSpPr>
        <p:spPr>
          <a:xfrm rot="21321536">
            <a:off x="8519114" y="5269540"/>
            <a:ext cx="3696659"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Which of these are you?????</a:t>
            </a:r>
            <a:endParaRPr lang="en-US" sz="20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0B190728-EB42-CD22-2F26-5AFF07A1570F}"/>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DB5FC94D-C257-698C-E02D-F020B0729416}"/>
              </a:ext>
            </a:extLst>
          </p:cNvPr>
          <p:cNvSpPr>
            <a:spLocks noGrp="1"/>
          </p:cNvSpPr>
          <p:nvPr>
            <p:ph type="sldNum" sz="quarter" idx="12"/>
          </p:nvPr>
        </p:nvSpPr>
        <p:spPr/>
        <p:txBody>
          <a:bodyPr/>
          <a:lstStyle/>
          <a:p>
            <a:fld id="{7F537688-BEAE-4904-826F-1C1E0645A5D0}" type="slidenum">
              <a:rPr lang="en-US" sz="2000" smtClean="0"/>
              <a:t>55</a:t>
            </a:fld>
            <a:endParaRPr lang="en-US" sz="2000" dirty="0"/>
          </a:p>
        </p:txBody>
      </p:sp>
      <p:pic>
        <p:nvPicPr>
          <p:cNvPr id="2052" name="Picture 4" descr="Check box with check - Free vector clipart images on creazilla.com">
            <a:extLst>
              <a:ext uri="{FF2B5EF4-FFF2-40B4-BE49-F238E27FC236}">
                <a16:creationId xmlns:a16="http://schemas.microsoft.com/office/drawing/2014/main" id="{7CAAAAF9-2822-5B10-A0E8-116CAE184F94}"/>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7359302" y="438576"/>
            <a:ext cx="1060798" cy="1146809"/>
          </a:xfrm>
          <a:prstGeom prst="rect">
            <a:avLst/>
          </a:prstGeom>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B94B12-1E7A-C004-617D-29AEFC9E0FFB}"/>
              </a:ext>
            </a:extLst>
          </p:cNvPr>
          <p:cNvSpPr txBox="1"/>
          <p:nvPr/>
        </p:nvSpPr>
        <p:spPr>
          <a:xfrm rot="21321536">
            <a:off x="8636393" y="5604761"/>
            <a:ext cx="3665617"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You ticked any of these boxes? </a:t>
            </a:r>
          </a:p>
          <a:p>
            <a:pPr algn="ct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Gooooooo</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53574760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536633D-6D51-6881-FA91-0B73E9B4AA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6EC363-A454-B79D-FA74-BF3F7C6D0EF4}"/>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I am?</a:t>
            </a:r>
          </a:p>
        </p:txBody>
      </p:sp>
      <p:sp>
        <p:nvSpPr>
          <p:cNvPr id="3" name="Content Placeholder 2">
            <a:extLst>
              <a:ext uri="{FF2B5EF4-FFF2-40B4-BE49-F238E27FC236}">
                <a16:creationId xmlns:a16="http://schemas.microsoft.com/office/drawing/2014/main" id="{1D791AB6-3866-B761-A12D-5F58B28A0845}"/>
              </a:ext>
            </a:extLst>
          </p:cNvPr>
          <p:cNvSpPr>
            <a:spLocks noGrp="1"/>
          </p:cNvSpPr>
          <p:nvPr>
            <p:ph idx="1"/>
          </p:nvPr>
        </p:nvSpPr>
        <p:spPr/>
        <p:txBody>
          <a:bodyPr>
            <a:normAutofit/>
          </a:bodyPr>
          <a:lstStyle/>
          <a:p>
            <a:r>
              <a:rPr lang="en-US" sz="2400" dirty="0">
                <a:solidFill>
                  <a:schemeClr val="bg1"/>
                </a:solidFill>
                <a:latin typeface="Century Gothic" panose="020B0502020202020204" pitchFamily="34" charset="0"/>
              </a:rPr>
              <a:t>- A Machine Learning Engineer</a:t>
            </a:r>
          </a:p>
          <a:p>
            <a:r>
              <a:rPr lang="en-US" sz="2400" dirty="0">
                <a:solidFill>
                  <a:schemeClr val="bg1"/>
                </a:solidFill>
                <a:latin typeface="Century Gothic" panose="020B0502020202020204" pitchFamily="34" charset="0"/>
              </a:rPr>
              <a:t>- A young MAN eager to master AI</a:t>
            </a:r>
          </a:p>
          <a:p>
            <a:endParaRPr lang="en-US" sz="2400" dirty="0">
              <a:solidFill>
                <a:schemeClr val="bg1"/>
              </a:solidFill>
              <a:latin typeface="Century Gothic" panose="020B0502020202020204" pitchFamily="34" charset="0"/>
            </a:endParaRPr>
          </a:p>
          <a:p>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5AD49B54-71E0-30C9-E45E-01868FE6B47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8BD6556-4E8D-F8CD-A93C-04C5A06640FC}"/>
              </a:ext>
            </a:extLst>
          </p:cNvPr>
          <p:cNvSpPr>
            <a:spLocks noGrp="1"/>
          </p:cNvSpPr>
          <p:nvPr>
            <p:ph type="sldNum" sz="quarter" idx="12"/>
          </p:nvPr>
        </p:nvSpPr>
        <p:spPr/>
        <p:txBody>
          <a:bodyPr/>
          <a:lstStyle/>
          <a:p>
            <a:fld id="{7F537688-BEAE-4904-826F-1C1E0645A5D0}" type="slidenum">
              <a:rPr lang="en-US" sz="2000" smtClean="0"/>
              <a:t>56</a:t>
            </a:fld>
            <a:endParaRPr lang="en-US" sz="2000" dirty="0"/>
          </a:p>
        </p:txBody>
      </p:sp>
      <p:sp>
        <p:nvSpPr>
          <p:cNvPr id="7" name="TextBox 6">
            <a:extLst>
              <a:ext uri="{FF2B5EF4-FFF2-40B4-BE49-F238E27FC236}">
                <a16:creationId xmlns:a16="http://schemas.microsoft.com/office/drawing/2014/main" id="{5F824526-830C-022C-1A6B-2D10254D7980}"/>
              </a:ext>
            </a:extLst>
          </p:cNvPr>
          <p:cNvSpPr txBox="1"/>
          <p:nvPr/>
        </p:nvSpPr>
        <p:spPr>
          <a:xfrm rot="21321536">
            <a:off x="8109920" y="5288763"/>
            <a:ext cx="3581076"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Scan to visit my portfolio</a:t>
            </a:r>
          </a:p>
          <a:p>
            <a:pPr algn="ctr"/>
            <a:r>
              <a:rPr lang="en-US" sz="2000" b="1" spc="65" dirty="0">
                <a:solidFill>
                  <a:srgbClr val="FFFFFF"/>
                </a:solidFill>
                <a:latin typeface="Bradley Hand ITC" panose="03070402050302030203" pitchFamily="66" charset="0"/>
                <a:cs typeface="Arial"/>
              </a:rPr>
              <a:t>or</a:t>
            </a:r>
            <a:endParaRPr lang="en-US" sz="2000" b="1" dirty="0">
              <a:latin typeface="Bradley Hand ITC" panose="03070402050302030203" pitchFamily="66" charset="0"/>
              <a:cs typeface="Arial"/>
            </a:endParaRPr>
          </a:p>
        </p:txBody>
      </p:sp>
      <p:sp>
        <p:nvSpPr>
          <p:cNvPr id="4" name="TextBox 3">
            <a:extLst>
              <a:ext uri="{FF2B5EF4-FFF2-40B4-BE49-F238E27FC236}">
                <a16:creationId xmlns:a16="http://schemas.microsoft.com/office/drawing/2014/main" id="{583DE66E-168F-7BFB-D864-33283325186A}"/>
              </a:ext>
            </a:extLst>
          </p:cNvPr>
          <p:cNvSpPr txBox="1"/>
          <p:nvPr/>
        </p:nvSpPr>
        <p:spPr>
          <a:xfrm rot="21321536">
            <a:off x="461072" y="353347"/>
            <a:ext cx="2246046"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Before we begin</a:t>
            </a:r>
            <a:endParaRPr lang="en-US" sz="2000" b="1" dirty="0">
              <a:latin typeface="Bradley Hand ITC" panose="03070402050302030203" pitchFamily="66" charset="0"/>
              <a:cs typeface="Arial"/>
            </a:endParaRPr>
          </a:p>
        </p:txBody>
      </p:sp>
      <p:pic>
        <p:nvPicPr>
          <p:cNvPr id="8" name="Picture 7">
            <a:extLst>
              <a:ext uri="{FF2B5EF4-FFF2-40B4-BE49-F238E27FC236}">
                <a16:creationId xmlns:a16="http://schemas.microsoft.com/office/drawing/2014/main" id="{4F220B2F-1380-D9FC-0A80-7B3AE3B49BF0}"/>
              </a:ext>
            </a:extLst>
          </p:cNvPr>
          <p:cNvPicPr>
            <a:picLocks noChangeAspect="1"/>
          </p:cNvPicPr>
          <p:nvPr/>
        </p:nvPicPr>
        <p:blipFill>
          <a:blip r:embed="rId2"/>
          <a:stretch>
            <a:fillRect/>
          </a:stretch>
        </p:blipFill>
        <p:spPr>
          <a:xfrm>
            <a:off x="7792773" y="1760828"/>
            <a:ext cx="3419710" cy="3419710"/>
          </a:xfrm>
          <a:prstGeom prst="rect">
            <a:avLst/>
          </a:prstGeom>
        </p:spPr>
      </p:pic>
      <p:sp>
        <p:nvSpPr>
          <p:cNvPr id="10" name="TextBox 9">
            <a:extLst>
              <a:ext uri="{FF2B5EF4-FFF2-40B4-BE49-F238E27FC236}">
                <a16:creationId xmlns:a16="http://schemas.microsoft.com/office/drawing/2014/main" id="{ECE89B83-E796-351E-F286-CFF76963B24B}"/>
              </a:ext>
            </a:extLst>
          </p:cNvPr>
          <p:cNvSpPr txBox="1"/>
          <p:nvPr/>
        </p:nvSpPr>
        <p:spPr>
          <a:xfrm>
            <a:off x="8031073" y="5869094"/>
            <a:ext cx="3738770" cy="369332"/>
          </a:xfrm>
          <a:prstGeom prst="rect">
            <a:avLst/>
          </a:prstGeom>
          <a:noFill/>
        </p:spPr>
        <p:txBody>
          <a:bodyPr wrap="square">
            <a:spAutoFit/>
          </a:bodyPr>
          <a:lstStyle/>
          <a:p>
            <a:r>
              <a:rPr lang="en-US" dirty="0">
                <a:solidFill>
                  <a:schemeClr val="bg1"/>
                </a:solidFill>
                <a:latin typeface="Monospac821 BT" panose="020B0609020202020204" pitchFamily="50" charset="0"/>
                <a:cs typeface="Monospac821 Hebrew BT" panose="020B0609020202020204" pitchFamily="49" charset="-79"/>
              </a:rPr>
              <a:t>https://bheez.netlify.app</a:t>
            </a:r>
          </a:p>
        </p:txBody>
      </p:sp>
      <p:sp>
        <p:nvSpPr>
          <p:cNvPr id="11" name="TextBox 10">
            <a:extLst>
              <a:ext uri="{FF2B5EF4-FFF2-40B4-BE49-F238E27FC236}">
                <a16:creationId xmlns:a16="http://schemas.microsoft.com/office/drawing/2014/main" id="{6B8A6BE9-E5F3-5BAA-3CC2-C7CF3BAC69A4}"/>
              </a:ext>
            </a:extLst>
          </p:cNvPr>
          <p:cNvSpPr txBox="1"/>
          <p:nvPr/>
        </p:nvSpPr>
        <p:spPr>
          <a:xfrm>
            <a:off x="1125429" y="4607210"/>
            <a:ext cx="4822804" cy="163121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FUN FACT:</a:t>
            </a:r>
          </a:p>
          <a:p>
            <a:r>
              <a:rPr lang="en-US" sz="2000" b="1" spc="65" dirty="0">
                <a:solidFill>
                  <a:srgbClr val="FFFFFF"/>
                </a:solidFill>
                <a:latin typeface="Bradley Hand ITC" panose="03070402050302030203" pitchFamily="66" charset="0"/>
                <a:cs typeface="Arial"/>
              </a:rPr>
              <a:t>I've taught over 100 people Python, but I'm still learning new things every day. (Especially how to avoid typos when coding late at night!)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8302192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9927713-746A-3861-8568-2D1314E139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8F66C6-29AB-E766-6208-5008EE4271C4}"/>
              </a:ext>
            </a:extLst>
          </p:cNvPr>
          <p:cNvSpPr>
            <a:spLocks noGrp="1"/>
          </p:cNvSpPr>
          <p:nvPr>
            <p:ph type="title"/>
          </p:nvPr>
        </p:nvSpPr>
        <p:spPr/>
        <p:txBody>
          <a:bodyPr/>
          <a:lstStyle/>
          <a:p>
            <a:r>
              <a:rPr lang="en-US" dirty="0">
                <a:solidFill>
                  <a:srgbClr val="DD9C19"/>
                </a:solidFill>
                <a:latin typeface="Century Gothic" panose="020B0502020202020204" pitchFamily="34" charset="0"/>
              </a:rPr>
              <a:t>Quick Recap</a:t>
            </a:r>
          </a:p>
        </p:txBody>
      </p:sp>
      <p:sp>
        <p:nvSpPr>
          <p:cNvPr id="3" name="Content Placeholder 2">
            <a:extLst>
              <a:ext uri="{FF2B5EF4-FFF2-40B4-BE49-F238E27FC236}">
                <a16:creationId xmlns:a16="http://schemas.microsoft.com/office/drawing/2014/main" id="{A71FA317-4B24-0009-4855-0E12172BB608}"/>
              </a:ext>
            </a:extLst>
          </p:cNvPr>
          <p:cNvSpPr>
            <a:spLocks noGrp="1"/>
          </p:cNvSpPr>
          <p:nvPr>
            <p:ph idx="1"/>
          </p:nvPr>
        </p:nvSpPr>
        <p:spPr>
          <a:xfrm>
            <a:off x="1097279" y="1760828"/>
            <a:ext cx="10636011" cy="4576598"/>
          </a:xfrm>
        </p:spPr>
        <p:txBody>
          <a:bodyPr>
            <a:normAutofit fontScale="92500"/>
          </a:bodyPr>
          <a:lstStyle/>
          <a:p>
            <a:pPr>
              <a:lnSpc>
                <a:spcPct val="120000"/>
              </a:lnSpc>
            </a:pPr>
            <a:r>
              <a:rPr lang="en-US" sz="2400" b="1" dirty="0">
                <a:solidFill>
                  <a:schemeClr val="bg1"/>
                </a:solidFill>
                <a:latin typeface="Century Gothic" panose="020B0502020202020204" pitchFamily="34" charset="0"/>
              </a:rPr>
              <a:t>1️⃣ Understanding AI, ML, DL, and NLP</a:t>
            </a:r>
          </a:p>
          <a:p>
            <a:pPr>
              <a:lnSpc>
                <a:spcPct val="120000"/>
              </a:lnSpc>
            </a:pPr>
            <a:r>
              <a:rPr lang="en-US" sz="2400" b="1" dirty="0">
                <a:solidFill>
                  <a:schemeClr val="bg1"/>
                </a:solidFill>
                <a:latin typeface="Century Gothic" panose="020B0502020202020204" pitchFamily="34" charset="0"/>
              </a:rPr>
              <a:t>2️⃣ Introduction to NLP</a:t>
            </a:r>
          </a:p>
          <a:p>
            <a:pPr>
              <a:lnSpc>
                <a:spcPct val="120000"/>
              </a:lnSpc>
            </a:pPr>
            <a:r>
              <a:rPr lang="en-US" sz="2400" b="1" dirty="0">
                <a:solidFill>
                  <a:schemeClr val="bg1"/>
                </a:solidFill>
                <a:latin typeface="Century Gothic" panose="020B0502020202020204" pitchFamily="34" charset="0"/>
              </a:rPr>
              <a:t>3️⃣ NLP Use Cases: </a:t>
            </a:r>
            <a:r>
              <a:rPr lang="en-US" sz="2400" dirty="0">
                <a:solidFill>
                  <a:schemeClr val="bg1"/>
                </a:solidFill>
                <a:latin typeface="Century Gothic" panose="020B0502020202020204" pitchFamily="34" charset="0"/>
              </a:rPr>
              <a:t>Translation Apps 🌍, Spam Filters 📧, Search Engines 🔍, Sentiment Analysis 😃😡,</a:t>
            </a:r>
            <a:r>
              <a:rPr lang="en-US" sz="2400" dirty="0">
                <a:solidFill>
                  <a:schemeClr val="accent1"/>
                </a:solidFill>
                <a:effectLst/>
                <a:latin typeface="Calibri" panose="020F0502020204030204" pitchFamily="34" charset="0"/>
              </a:rPr>
              <a:t> </a:t>
            </a:r>
            <a:r>
              <a:rPr lang="en-US" sz="2400" kern="1200" dirty="0">
                <a:solidFill>
                  <a:srgbClr val="FFFFFF"/>
                </a:solidFill>
                <a:effectLst/>
                <a:latin typeface="Century Gothic" panose="020B0502020202020204" pitchFamily="34" charset="0"/>
                <a:ea typeface="+mn-ea"/>
                <a:cs typeface="+mn-cs"/>
              </a:rPr>
              <a:t>Voice Assistants 🎙️,</a:t>
            </a:r>
            <a:r>
              <a:rPr lang="en-US" sz="2400" dirty="0">
                <a:solidFill>
                  <a:schemeClr val="accent1"/>
                </a:solidFill>
                <a:effectLst/>
                <a:latin typeface="Calibri" panose="020F0502020204030204" pitchFamily="34" charset="0"/>
              </a:rPr>
              <a:t> </a:t>
            </a:r>
            <a:r>
              <a:rPr lang="en-US" sz="2400" kern="1200" dirty="0">
                <a:solidFill>
                  <a:srgbClr val="FFFFFF"/>
                </a:solidFill>
                <a:effectLst/>
                <a:latin typeface="Century Gothic" panose="020B0502020202020204" pitchFamily="34" charset="0"/>
                <a:ea typeface="+mn-ea"/>
                <a:cs typeface="+mn-cs"/>
              </a:rPr>
              <a:t>Chatbots 💬,</a:t>
            </a:r>
            <a:r>
              <a:rPr lang="en-US" sz="2400" dirty="0">
                <a:solidFill>
                  <a:schemeClr val="accent1"/>
                </a:solidFill>
                <a:effectLst/>
                <a:latin typeface="Calibri" panose="020F0502020204030204" pitchFamily="34" charset="0"/>
              </a:rPr>
              <a:t> </a:t>
            </a:r>
            <a:r>
              <a:rPr lang="en-US" sz="2400" kern="1200" dirty="0">
                <a:solidFill>
                  <a:srgbClr val="FFFFFF"/>
                </a:solidFill>
                <a:effectLst/>
                <a:latin typeface="Century Gothic" panose="020B0502020202020204" pitchFamily="34" charset="0"/>
                <a:ea typeface="+mn-ea"/>
                <a:cs typeface="+mn-cs"/>
              </a:rPr>
              <a:t>Autocorrect &amp; Predictive Text 📱.</a:t>
            </a:r>
            <a:endParaRPr lang="en-US" sz="2400" dirty="0">
              <a:solidFill>
                <a:schemeClr val="bg1"/>
              </a:solidFill>
              <a:latin typeface="Century Gothic" panose="020B0502020202020204" pitchFamily="34" charset="0"/>
            </a:endParaRPr>
          </a:p>
          <a:p>
            <a:pPr>
              <a:lnSpc>
                <a:spcPct val="120000"/>
              </a:lnSpc>
            </a:pPr>
            <a:r>
              <a:rPr lang="en-US" sz="2400" b="1" dirty="0">
                <a:solidFill>
                  <a:schemeClr val="bg1"/>
                </a:solidFill>
                <a:latin typeface="Century Gothic" panose="020B0502020202020204" pitchFamily="34" charset="0"/>
              </a:rPr>
              <a:t>4️⃣ How Computer Understands Text: </a:t>
            </a:r>
            <a:r>
              <a:rPr lang="en-US" sz="2400" dirty="0">
                <a:solidFill>
                  <a:schemeClr val="bg1"/>
                </a:solidFill>
                <a:latin typeface="Century Gothic" panose="020B0502020202020204" pitchFamily="34" charset="0"/>
              </a:rPr>
              <a:t>1. Text Preprocessing 2. Tokenization, 3. Numerical Representation (Word Embedding)</a:t>
            </a:r>
          </a:p>
          <a:p>
            <a:pPr>
              <a:lnSpc>
                <a:spcPct val="120000"/>
              </a:lnSpc>
            </a:pPr>
            <a:r>
              <a:rPr lang="en-US" sz="2400" b="1" dirty="0">
                <a:solidFill>
                  <a:schemeClr val="bg1"/>
                </a:solidFill>
                <a:latin typeface="Century Gothic" panose="020B0502020202020204" pitchFamily="34" charset="0"/>
              </a:rPr>
              <a:t>5️⃣ Text Preprocessing Techniques: </a:t>
            </a:r>
            <a:r>
              <a:rPr lang="en-US" sz="2400" dirty="0">
                <a:solidFill>
                  <a:schemeClr val="bg1"/>
                </a:solidFill>
                <a:latin typeface="Century Gothic" panose="020B0502020202020204" pitchFamily="34" charset="0"/>
              </a:rPr>
              <a:t>Lowercasing, Removing Punctuation Marks, Removing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(i.e. like A, of, in, </a:t>
            </a:r>
            <a:r>
              <a:rPr lang="en-US" sz="2400" dirty="0" err="1">
                <a:solidFill>
                  <a:schemeClr val="bg1"/>
                </a:solidFill>
                <a:latin typeface="Century Gothic" panose="020B0502020202020204" pitchFamily="34" charset="0"/>
              </a:rPr>
              <a:t>etc</a:t>
            </a:r>
            <a:r>
              <a:rPr lang="en-US" sz="2400" dirty="0">
                <a:solidFill>
                  <a:schemeClr val="bg1"/>
                </a:solidFill>
                <a:latin typeface="Century Gothic" panose="020B0502020202020204" pitchFamily="34" charset="0"/>
              </a:rPr>
              <a:t>), Stemming / Lemmatization.</a:t>
            </a:r>
          </a:p>
        </p:txBody>
      </p:sp>
      <p:sp>
        <p:nvSpPr>
          <p:cNvPr id="5" name="Footer Placeholder 4">
            <a:extLst>
              <a:ext uri="{FF2B5EF4-FFF2-40B4-BE49-F238E27FC236}">
                <a16:creationId xmlns:a16="http://schemas.microsoft.com/office/drawing/2014/main" id="{100D7340-190C-02F4-53CF-F4FE39482F5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8545B66-23F3-769E-ECB2-E5F6D7AC1A9C}"/>
              </a:ext>
            </a:extLst>
          </p:cNvPr>
          <p:cNvSpPr>
            <a:spLocks noGrp="1"/>
          </p:cNvSpPr>
          <p:nvPr>
            <p:ph type="sldNum" sz="quarter" idx="12"/>
          </p:nvPr>
        </p:nvSpPr>
        <p:spPr/>
        <p:txBody>
          <a:bodyPr/>
          <a:lstStyle/>
          <a:p>
            <a:fld id="{7F537688-BEAE-4904-826F-1C1E0645A5D0}" type="slidenum">
              <a:rPr lang="en-US" sz="2000" smtClean="0"/>
              <a:t>57</a:t>
            </a:fld>
            <a:endParaRPr lang="en-US" sz="2000" dirty="0"/>
          </a:p>
        </p:txBody>
      </p:sp>
      <p:sp>
        <p:nvSpPr>
          <p:cNvPr id="4" name="TextBox 3">
            <a:extLst>
              <a:ext uri="{FF2B5EF4-FFF2-40B4-BE49-F238E27FC236}">
                <a16:creationId xmlns:a16="http://schemas.microsoft.com/office/drawing/2014/main" id="{318B777F-DCBA-A3AC-DF4A-F86DB1E0139E}"/>
              </a:ext>
            </a:extLst>
          </p:cNvPr>
          <p:cNvSpPr txBox="1"/>
          <p:nvPr/>
        </p:nvSpPr>
        <p:spPr>
          <a:xfrm rot="21321536">
            <a:off x="461072" y="353347"/>
            <a:ext cx="2246046"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Before we begin</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9679839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40ADFDE-8EBF-DC16-C47D-0FA55EBD46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45425B-08B3-0D75-8660-F3E9C3A70802}"/>
              </a:ext>
            </a:extLst>
          </p:cNvPr>
          <p:cNvSpPr>
            <a:spLocks noGrp="1"/>
          </p:cNvSpPr>
          <p:nvPr>
            <p:ph type="title"/>
          </p:nvPr>
        </p:nvSpPr>
        <p:spPr/>
        <p:txBody>
          <a:bodyPr/>
          <a:lstStyle/>
          <a:p>
            <a:r>
              <a:rPr lang="en-US" dirty="0">
                <a:solidFill>
                  <a:srgbClr val="DD9C19"/>
                </a:solidFill>
                <a:latin typeface="Century Gothic" panose="020B0502020202020204" pitchFamily="34" charset="0"/>
              </a:rPr>
              <a:t>Course Structure</a:t>
            </a:r>
          </a:p>
        </p:txBody>
      </p:sp>
      <p:sp>
        <p:nvSpPr>
          <p:cNvPr id="3" name="Content Placeholder 2">
            <a:extLst>
              <a:ext uri="{FF2B5EF4-FFF2-40B4-BE49-F238E27FC236}">
                <a16:creationId xmlns:a16="http://schemas.microsoft.com/office/drawing/2014/main" id="{2BD7981A-BE83-7F02-CD19-AAD51F60B9AB}"/>
              </a:ext>
            </a:extLst>
          </p:cNvPr>
          <p:cNvSpPr>
            <a:spLocks noGrp="1"/>
          </p:cNvSpPr>
          <p:nvPr>
            <p:ph idx="1"/>
          </p:nvPr>
        </p:nvSpPr>
        <p:spPr/>
        <p:txBody>
          <a:bodyPr>
            <a:normAutofit fontScale="92500" lnSpcReduction="20000"/>
          </a:bodyPr>
          <a:lstStyle/>
          <a:p>
            <a:r>
              <a:rPr lang="en-US" dirty="0">
                <a:solidFill>
                  <a:schemeClr val="bg1"/>
                </a:solidFill>
                <a:latin typeface="Century Gothic" panose="020B0502020202020204" pitchFamily="34" charset="0"/>
              </a:rPr>
              <a:t>1️⃣ Text Preprocessing Techniques</a:t>
            </a:r>
          </a:p>
          <a:p>
            <a:r>
              <a:rPr lang="en-US" dirty="0">
                <a:solidFill>
                  <a:schemeClr val="bg1"/>
                </a:solidFill>
                <a:latin typeface="Century Gothic" panose="020B0502020202020204" pitchFamily="34" charset="0"/>
              </a:rPr>
              <a:t>2️⃣ Stemming and Lemmatization </a:t>
            </a:r>
          </a:p>
          <a:p>
            <a:r>
              <a:rPr lang="en-US" dirty="0">
                <a:solidFill>
                  <a:schemeClr val="bg1"/>
                </a:solidFill>
                <a:latin typeface="Century Gothic" panose="020B0502020202020204" pitchFamily="34" charset="0"/>
              </a:rPr>
              <a:t>3️⃣  Hands-on NLP Tasks</a:t>
            </a:r>
          </a:p>
          <a:p>
            <a:r>
              <a:rPr lang="en-US" dirty="0">
                <a:solidFill>
                  <a:schemeClr val="bg1"/>
                </a:solidFill>
                <a:latin typeface="Century Gothic" panose="020B0502020202020204" pitchFamily="34" charset="0"/>
              </a:rPr>
              <a:t>4️⃣ Brain Teasers &amp; Discussion </a:t>
            </a:r>
          </a:p>
          <a:p>
            <a:pPr marL="0" indent="0">
              <a:lnSpc>
                <a:spcPct val="100000"/>
              </a:lnSpc>
              <a:buNone/>
            </a:pPr>
            <a:r>
              <a:rPr lang="en-US" dirty="0">
                <a:solidFill>
                  <a:schemeClr val="bg1"/>
                </a:solidFill>
                <a:latin typeface="Century Gothic" panose="020B0502020202020204" pitchFamily="34" charset="0"/>
              </a:rPr>
              <a:t> 5️⃣ Tokenization: </a:t>
            </a:r>
            <a:r>
              <a:rPr lang="en-US" sz="2000" b="1" dirty="0">
                <a:solidFill>
                  <a:schemeClr val="bg1"/>
                </a:solidFill>
                <a:latin typeface="Century Gothic" panose="020B0502020202020204" pitchFamily="34" charset="0"/>
              </a:rPr>
              <a:t>Sentence Tokenization </a:t>
            </a:r>
            <a:r>
              <a:rPr lang="en-US" sz="2000" dirty="0">
                <a:solidFill>
                  <a:schemeClr val="bg1"/>
                </a:solidFill>
                <a:latin typeface="Century Gothic" panose="020B0502020202020204" pitchFamily="34" charset="0"/>
              </a:rPr>
              <a:t>(Sentence-Level Tokenization)</a:t>
            </a:r>
          </a:p>
          <a:p>
            <a:pPr marL="0" indent="0">
              <a:lnSpc>
                <a:spcPct val="100000"/>
              </a:lnSpc>
              <a:buNone/>
            </a:pPr>
            <a:r>
              <a:rPr lang="en-US" sz="2000" b="1" dirty="0">
                <a:solidFill>
                  <a:schemeClr val="bg1"/>
                </a:solidFill>
                <a:latin typeface="Century Gothic" panose="020B0502020202020204" pitchFamily="34" charset="0"/>
              </a:rPr>
              <a:t>	Word Tokenization </a:t>
            </a:r>
            <a:r>
              <a:rPr lang="en-US" sz="2000" dirty="0">
                <a:solidFill>
                  <a:schemeClr val="bg1"/>
                </a:solidFill>
                <a:latin typeface="Century Gothic" panose="020B0502020202020204" pitchFamily="34" charset="0"/>
              </a:rPr>
              <a:t>(Word-Level Tokenization)</a:t>
            </a:r>
          </a:p>
          <a:p>
            <a:pPr marL="0" indent="0">
              <a:lnSpc>
                <a:spcPct val="100000"/>
              </a:lnSpc>
              <a:buNone/>
            </a:pPr>
            <a:r>
              <a:rPr lang="en-US" sz="2000" b="1" dirty="0">
                <a:solidFill>
                  <a:schemeClr val="bg1"/>
                </a:solidFill>
                <a:latin typeface="Century Gothic" panose="020B0502020202020204" pitchFamily="34" charset="0"/>
              </a:rPr>
              <a:t>	</a:t>
            </a:r>
            <a:r>
              <a:rPr lang="en-US" sz="2000" b="1" dirty="0" err="1">
                <a:solidFill>
                  <a:schemeClr val="bg1"/>
                </a:solidFill>
                <a:latin typeface="Century Gothic" panose="020B0502020202020204" pitchFamily="34" charset="0"/>
              </a:rPr>
              <a:t>Subword</a:t>
            </a:r>
            <a:r>
              <a:rPr lang="en-US" sz="2000" b="1" dirty="0">
                <a:solidFill>
                  <a:schemeClr val="bg1"/>
                </a:solidFill>
                <a:latin typeface="Century Gothic" panose="020B0502020202020204" pitchFamily="34" charset="0"/>
              </a:rPr>
              <a:t> Tokenization</a:t>
            </a:r>
          </a:p>
          <a:p>
            <a:pPr marL="0" indent="0">
              <a:lnSpc>
                <a:spcPct val="100000"/>
              </a:lnSpc>
              <a:buNone/>
            </a:pPr>
            <a:r>
              <a:rPr lang="en-US" sz="2000" b="1" dirty="0">
                <a:solidFill>
                  <a:schemeClr val="bg1"/>
                </a:solidFill>
                <a:latin typeface="Century Gothic" panose="020B0502020202020204" pitchFamily="34" charset="0"/>
              </a:rPr>
              <a:t>	Character-level Tokenization</a:t>
            </a:r>
          </a:p>
          <a:p>
            <a:pPr marL="0" indent="0">
              <a:lnSpc>
                <a:spcPct val="100000"/>
              </a:lnSpc>
              <a:buNone/>
            </a:pPr>
            <a:r>
              <a:rPr lang="en-US" dirty="0">
                <a:solidFill>
                  <a:schemeClr val="bg1"/>
                </a:solidFill>
                <a:latin typeface="Century Gothic" panose="020B0502020202020204" pitchFamily="34" charset="0"/>
              </a:rPr>
              <a:t> 6️⃣ </a:t>
            </a:r>
            <a:r>
              <a:rPr lang="en-US" sz="2000" b="1" dirty="0">
                <a:solidFill>
                  <a:schemeClr val="bg1"/>
                </a:solidFill>
                <a:latin typeface="Century Gothic" panose="020B0502020202020204" pitchFamily="34" charset="0"/>
              </a:rPr>
              <a:t>Numerical Representation: </a:t>
            </a:r>
            <a:r>
              <a:rPr lang="en-US" sz="2000" dirty="0">
                <a:solidFill>
                  <a:schemeClr val="bg1"/>
                </a:solidFill>
                <a:latin typeface="Century Gothic" panose="020B0502020202020204" pitchFamily="34" charset="0"/>
              </a:rPr>
              <a:t>Vocabulary and Integer Encoding</a:t>
            </a:r>
          </a:p>
          <a:p>
            <a:r>
              <a:rPr lang="en-US" dirty="0">
                <a:solidFill>
                  <a:schemeClr val="bg1"/>
                </a:solidFill>
                <a:latin typeface="Century Gothic" panose="020B0502020202020204" pitchFamily="34" charset="0"/>
              </a:rPr>
              <a:t>7️⃣</a:t>
            </a:r>
            <a:r>
              <a:rPr lang="en-US" sz="2000" b="1" dirty="0">
                <a:solidFill>
                  <a:schemeClr val="bg1"/>
                </a:solidFill>
                <a:latin typeface="Century Gothic" panose="020B0502020202020204" pitchFamily="34" charset="0"/>
              </a:rPr>
              <a:t> Numerical Representation: </a:t>
            </a:r>
            <a:r>
              <a:rPr lang="en-US" sz="2000" dirty="0">
                <a:solidFill>
                  <a:schemeClr val="bg1"/>
                </a:solidFill>
                <a:latin typeface="Century Gothic" panose="020B0502020202020204" pitchFamily="34" charset="0"/>
              </a:rPr>
              <a:t>One-Hot Encoding</a:t>
            </a:r>
          </a:p>
          <a:p>
            <a:endParaRPr lang="en-US"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4B279036-06DD-578E-46A2-D9962C80198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25CF960-254D-34E7-02EE-9A06F8C95B77}"/>
              </a:ext>
            </a:extLst>
          </p:cNvPr>
          <p:cNvSpPr>
            <a:spLocks noGrp="1"/>
          </p:cNvSpPr>
          <p:nvPr>
            <p:ph type="sldNum" sz="quarter" idx="12"/>
          </p:nvPr>
        </p:nvSpPr>
        <p:spPr/>
        <p:txBody>
          <a:bodyPr/>
          <a:lstStyle/>
          <a:p>
            <a:fld id="{7F537688-BEAE-4904-826F-1C1E0645A5D0}" type="slidenum">
              <a:rPr lang="en-US" sz="2000" smtClean="0"/>
              <a:t>58</a:t>
            </a:fld>
            <a:endParaRPr lang="en-US" sz="2000" dirty="0"/>
          </a:p>
        </p:txBody>
      </p:sp>
      <p:sp>
        <p:nvSpPr>
          <p:cNvPr id="7" name="TextBox 6">
            <a:extLst>
              <a:ext uri="{FF2B5EF4-FFF2-40B4-BE49-F238E27FC236}">
                <a16:creationId xmlns:a16="http://schemas.microsoft.com/office/drawing/2014/main" id="{65D1CB20-2308-4540-2C85-BC236A6AD4B3}"/>
              </a:ext>
            </a:extLst>
          </p:cNvPr>
          <p:cNvSpPr txBox="1"/>
          <p:nvPr/>
        </p:nvSpPr>
        <p:spPr>
          <a:xfrm rot="21321536">
            <a:off x="6841258" y="5669039"/>
            <a:ext cx="1991081"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And lots more</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71933626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708930-F2A2-45BB-8268-BADE7DDA30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9C355C-C7DD-CCDF-45AF-0DBA433E39B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14A0FA7-2AC2-D8D5-1D8D-51BA64925028}"/>
              </a:ext>
            </a:extLst>
          </p:cNvPr>
          <p:cNvSpPr>
            <a:spLocks noGrp="1"/>
          </p:cNvSpPr>
          <p:nvPr>
            <p:ph idx="1"/>
          </p:nvPr>
        </p:nvSpPr>
        <p:spPr>
          <a:xfrm>
            <a:off x="1097280" y="1845734"/>
            <a:ext cx="10058400" cy="2832925"/>
          </a:xfrm>
        </p:spPr>
        <p:txBody>
          <a:bodyPr>
            <a:normAutofit fontScale="92500" lnSpcReduction="10000"/>
          </a:bodyPr>
          <a:lstStyle/>
          <a:p>
            <a:pPr marL="0" indent="0">
              <a:lnSpc>
                <a:spcPct val="100000"/>
              </a:lnSpc>
              <a:buNone/>
            </a:pPr>
            <a:r>
              <a:rPr lang="en-US" sz="2400" b="1" dirty="0">
                <a:solidFill>
                  <a:schemeClr val="bg1"/>
                </a:solidFill>
                <a:latin typeface="Century Gothic" panose="020B0502020202020204" pitchFamily="34" charset="0"/>
              </a:rPr>
              <a:t>4. Stemming / Lemmatization: </a:t>
            </a:r>
          </a:p>
          <a:p>
            <a:pPr marL="0" indent="0">
              <a:lnSpc>
                <a:spcPct val="100000"/>
              </a:lnSpc>
              <a:buNone/>
            </a:pPr>
            <a:r>
              <a:rPr lang="en-US" sz="2400" b="1" dirty="0">
                <a:solidFill>
                  <a:schemeClr val="bg1"/>
                </a:solidFill>
                <a:latin typeface="Century Gothic" panose="020B0502020202020204" pitchFamily="34" charset="0"/>
              </a:rPr>
              <a:t>Stemming: </a:t>
            </a:r>
            <a:r>
              <a:rPr lang="en-US" sz="2400" dirty="0">
                <a:solidFill>
                  <a:schemeClr val="bg1"/>
                </a:solidFill>
                <a:latin typeface="Century Gothic" panose="020B0502020202020204" pitchFamily="34" charset="0"/>
              </a:rPr>
              <a:t>Stemming is the truncation of words down to their stem, </a:t>
            </a:r>
            <a:r>
              <a:rPr lang="en-US" sz="2400" b="1" dirty="0" err="1">
                <a:solidFill>
                  <a:schemeClr val="bg1"/>
                </a:solidFill>
                <a:latin typeface="Century Gothic" panose="020B0502020202020204" pitchFamily="34" charset="0"/>
              </a:rPr>
              <a:t>i.e</a:t>
            </a:r>
            <a:r>
              <a:rPr lang="en-US" sz="2400" b="1" dirty="0">
                <a:solidFill>
                  <a:schemeClr val="bg1"/>
                </a:solidFill>
                <a:latin typeface="Century Gothic" panose="020B0502020202020204" pitchFamily="34" charset="0"/>
              </a:rPr>
              <a:t> their root form. </a:t>
            </a:r>
          </a:p>
          <a:p>
            <a:pPr marL="0" indent="0">
              <a:lnSpc>
                <a:spcPct val="100000"/>
              </a:lnSpc>
              <a:buNone/>
            </a:pPr>
            <a:r>
              <a:rPr lang="en-US" sz="2400" dirty="0">
                <a:solidFill>
                  <a:schemeClr val="bg1"/>
                </a:solidFill>
                <a:latin typeface="Century Gothic" panose="020B0502020202020204" pitchFamily="34" charset="0"/>
              </a:rPr>
              <a:t>For example, the words </a:t>
            </a:r>
            <a:r>
              <a:rPr lang="en-US" sz="2400" b="1" dirty="0">
                <a:solidFill>
                  <a:schemeClr val="bg1"/>
                </a:solidFill>
                <a:latin typeface="Century Gothic" panose="020B0502020202020204" pitchFamily="34" charset="0"/>
              </a:rPr>
              <a:t>house, housed </a:t>
            </a:r>
            <a:r>
              <a:rPr lang="en-US" sz="2400" dirty="0">
                <a:solidFill>
                  <a:schemeClr val="bg1"/>
                </a:solidFill>
                <a:latin typeface="Century Gothic" panose="020B0502020202020204" pitchFamily="34" charset="0"/>
              </a:rPr>
              <a:t>and </a:t>
            </a:r>
            <a:r>
              <a:rPr lang="en-US" sz="2400" b="1" dirty="0">
                <a:solidFill>
                  <a:schemeClr val="bg1"/>
                </a:solidFill>
                <a:latin typeface="Century Gothic" panose="020B0502020202020204" pitchFamily="34" charset="0"/>
              </a:rPr>
              <a:t>housing </a:t>
            </a:r>
            <a:r>
              <a:rPr lang="en-US" sz="2400" dirty="0">
                <a:solidFill>
                  <a:schemeClr val="bg1"/>
                </a:solidFill>
                <a:latin typeface="Century Gothic" panose="020B0502020202020204" pitchFamily="34" charset="0"/>
              </a:rPr>
              <a:t>both have the stem </a:t>
            </a:r>
            <a:r>
              <a:rPr lang="en-US" sz="2400" b="1" dirty="0" err="1">
                <a:solidFill>
                  <a:schemeClr val="bg1"/>
                </a:solidFill>
                <a:latin typeface="Century Gothic" panose="020B0502020202020204" pitchFamily="34" charset="0"/>
              </a:rPr>
              <a:t>hous</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With smaller datasets in particular, stemming can be productive because it pools words with similar meanings into a single token. </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733C5EA-1374-1673-6B50-54848154497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648BF70-6D90-734E-92FF-FB3839F6F4E9}"/>
              </a:ext>
            </a:extLst>
          </p:cNvPr>
          <p:cNvSpPr>
            <a:spLocks noGrp="1"/>
          </p:cNvSpPr>
          <p:nvPr>
            <p:ph type="sldNum" sz="quarter" idx="12"/>
          </p:nvPr>
        </p:nvSpPr>
        <p:spPr/>
        <p:txBody>
          <a:bodyPr/>
          <a:lstStyle/>
          <a:p>
            <a:fld id="{7F537688-BEAE-4904-826F-1C1E0645A5D0}" type="slidenum">
              <a:rPr lang="en-US" sz="2000" smtClean="0"/>
              <a:t>59</a:t>
            </a:fld>
            <a:endParaRPr lang="en-US" sz="2000" dirty="0"/>
          </a:p>
        </p:txBody>
      </p:sp>
      <p:sp>
        <p:nvSpPr>
          <p:cNvPr id="7" name="TextBox 6">
            <a:extLst>
              <a:ext uri="{FF2B5EF4-FFF2-40B4-BE49-F238E27FC236}">
                <a16:creationId xmlns:a16="http://schemas.microsoft.com/office/drawing/2014/main" id="{49EB0E6A-BC93-141B-BE78-C3CF5E3EC1DC}"/>
              </a:ext>
            </a:extLst>
          </p:cNvPr>
          <p:cNvSpPr txBox="1"/>
          <p:nvPr/>
        </p:nvSpPr>
        <p:spPr>
          <a:xfrm rot="21421172">
            <a:off x="7722317" y="4677346"/>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345DD9D-60C8-6C3E-9A80-3B773235721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B2147EE0-E1FB-F7EA-A408-44B26D875F38}"/>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4EC26786-8336-A5D8-869B-564A2DC2AAFC}"/>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36631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C75844A-0088-B0C5-3878-B68A7B0D00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B21AC5-8A7A-6343-2C6E-0B7818E20FA2}"/>
              </a:ext>
            </a:extLst>
          </p:cNvPr>
          <p:cNvSpPr>
            <a:spLocks noGrp="1"/>
          </p:cNvSpPr>
          <p:nvPr>
            <p:ph type="title"/>
          </p:nvPr>
        </p:nvSpPr>
        <p:spPr/>
        <p:txBody>
          <a:bodyPr/>
          <a:lstStyle/>
          <a:p>
            <a:r>
              <a:rPr lang="en-US" dirty="0">
                <a:solidFill>
                  <a:srgbClr val="DD9C19"/>
                </a:solidFill>
                <a:latin typeface="Century Gothic" panose="020B0502020202020204" pitchFamily="34" charset="0"/>
              </a:rPr>
              <a:t>Where Do We Begin</a:t>
            </a:r>
          </a:p>
        </p:txBody>
      </p:sp>
      <p:sp>
        <p:nvSpPr>
          <p:cNvPr id="3" name="Content Placeholder 2">
            <a:extLst>
              <a:ext uri="{FF2B5EF4-FFF2-40B4-BE49-F238E27FC236}">
                <a16:creationId xmlns:a16="http://schemas.microsoft.com/office/drawing/2014/main" id="{B2EA3749-4541-91B0-C4F7-D6B96C9E4764}"/>
              </a:ext>
            </a:extLst>
          </p:cNvPr>
          <p:cNvSpPr>
            <a:spLocks noGrp="1"/>
          </p:cNvSpPr>
          <p:nvPr>
            <p:ph idx="1"/>
          </p:nvPr>
        </p:nvSpPr>
        <p:spPr/>
        <p:txBody>
          <a:bodyPr>
            <a:normAutofit/>
          </a:bodyPr>
          <a:lstStyle/>
          <a:p>
            <a:r>
              <a:rPr lang="en-US" sz="2400" dirty="0">
                <a:solidFill>
                  <a:schemeClr val="bg1"/>
                </a:solidFill>
                <a:latin typeface="Century Gothic" panose="020B0502020202020204" pitchFamily="34" charset="0"/>
              </a:rPr>
              <a:t>- Know my audience</a:t>
            </a:r>
          </a:p>
          <a:p>
            <a:r>
              <a:rPr lang="en-US" sz="2400" dirty="0">
                <a:solidFill>
                  <a:schemeClr val="bg1"/>
                </a:solidFill>
                <a:latin typeface="Century Gothic" panose="020B0502020202020204" pitchFamily="34" charset="0"/>
              </a:rPr>
              <a:t>- Understand why they join this program</a:t>
            </a:r>
          </a:p>
          <a:p>
            <a:r>
              <a:rPr lang="en-US" sz="2400" dirty="0">
                <a:solidFill>
                  <a:schemeClr val="bg1"/>
                </a:solidFill>
                <a:latin typeface="Century Gothic" panose="020B0502020202020204" pitchFamily="34" charset="0"/>
              </a:rPr>
              <a:t>- Discuss previous projects and skills in AI</a:t>
            </a:r>
          </a:p>
          <a:p>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7BAD820-A035-9723-E45A-903C9FA83C2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ADC7EA-6B08-FFF9-14C2-EA9BE4C08CB7}"/>
              </a:ext>
            </a:extLst>
          </p:cNvPr>
          <p:cNvSpPr>
            <a:spLocks noGrp="1"/>
          </p:cNvSpPr>
          <p:nvPr>
            <p:ph type="sldNum" sz="quarter" idx="12"/>
          </p:nvPr>
        </p:nvSpPr>
        <p:spPr/>
        <p:txBody>
          <a:bodyPr/>
          <a:lstStyle/>
          <a:p>
            <a:fld id="{7F537688-BEAE-4904-826F-1C1E0645A5D0}" type="slidenum">
              <a:rPr lang="en-US" sz="2000" smtClean="0"/>
              <a:t>6</a:t>
            </a:fld>
            <a:endParaRPr lang="en-US" sz="2000" dirty="0"/>
          </a:p>
        </p:txBody>
      </p:sp>
      <p:sp>
        <p:nvSpPr>
          <p:cNvPr id="7" name="TextBox 6">
            <a:extLst>
              <a:ext uri="{FF2B5EF4-FFF2-40B4-BE49-F238E27FC236}">
                <a16:creationId xmlns:a16="http://schemas.microsoft.com/office/drawing/2014/main" id="{EF8DEF3B-0434-8EAE-B110-AB3B12AA401E}"/>
              </a:ext>
            </a:extLst>
          </p:cNvPr>
          <p:cNvSpPr txBox="1"/>
          <p:nvPr/>
        </p:nvSpPr>
        <p:spPr>
          <a:xfrm rot="21321536">
            <a:off x="3798265" y="4459120"/>
            <a:ext cx="6096000"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Let’s have some discussion here</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874645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39794A0-25BC-0311-411D-0B4EA9A603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9D6A48-50AD-28F1-85FC-FF69691D853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DFB21935-E986-4CE6-5E9F-6B2F93CA4B12}"/>
              </a:ext>
            </a:extLst>
          </p:cNvPr>
          <p:cNvSpPr>
            <a:spLocks noGrp="1"/>
          </p:cNvSpPr>
          <p:nvPr>
            <p:ph idx="1"/>
          </p:nvPr>
        </p:nvSpPr>
        <p:spPr>
          <a:xfrm>
            <a:off x="1097280" y="1845734"/>
            <a:ext cx="10058400" cy="2832925"/>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There will be more examples of  this stemmed token’s context, enabling techniques like </a:t>
            </a:r>
            <a:r>
              <a:rPr lang="en-US" sz="2400" b="1" dirty="0">
                <a:solidFill>
                  <a:schemeClr val="bg1"/>
                </a:solidFill>
                <a:latin typeface="Century Gothic" panose="020B0502020202020204" pitchFamily="34" charset="0"/>
              </a:rPr>
              <a:t>word2vec </a:t>
            </a:r>
            <a:r>
              <a:rPr lang="en-US" sz="2400" dirty="0">
                <a:solidFill>
                  <a:schemeClr val="bg1"/>
                </a:solidFill>
                <a:latin typeface="Century Gothic" panose="020B0502020202020204" pitchFamily="34" charset="0"/>
              </a:rPr>
              <a:t>or </a:t>
            </a:r>
            <a:r>
              <a:rPr lang="en-US" sz="2400" b="1"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to more accurately identify an appropriate location for the token in word-vector space</a:t>
            </a:r>
          </a:p>
          <a:p>
            <a:pPr marL="0" indent="0">
              <a:lnSpc>
                <a:spcPct val="100000"/>
              </a:lnSpc>
              <a:buNone/>
            </a:pPr>
            <a:r>
              <a:rPr lang="en-US" sz="2400" dirty="0">
                <a:solidFill>
                  <a:schemeClr val="bg1"/>
                </a:solidFill>
                <a:latin typeface="Century Gothic" panose="020B0502020202020204" pitchFamily="34" charset="0"/>
              </a:rPr>
              <a:t>To stem words, you can use the Porter algorithm5 provided by </a:t>
            </a:r>
            <a:r>
              <a:rPr lang="en-US" sz="2400" b="1" dirty="0" err="1">
                <a:solidFill>
                  <a:schemeClr val="bg1"/>
                </a:solidFill>
                <a:latin typeface="Century Gothic" panose="020B0502020202020204" pitchFamily="34" charset="0"/>
              </a:rPr>
              <a:t>nltk</a:t>
            </a:r>
            <a:r>
              <a:rPr lang="en-US" sz="2400" dirty="0">
                <a:solidFill>
                  <a:schemeClr val="bg1"/>
                </a:solidFill>
                <a:latin typeface="Century Gothic" panose="020B0502020202020204" pitchFamily="34" charset="0"/>
              </a:rPr>
              <a:t>. To do this, you create an instance of a </a:t>
            </a:r>
            <a:r>
              <a:rPr lang="en-US" sz="2400" b="1" dirty="0" err="1">
                <a:solidFill>
                  <a:schemeClr val="bg1"/>
                </a:solidFill>
                <a:latin typeface="Century Gothic" panose="020B0502020202020204" pitchFamily="34" charset="0"/>
              </a:rPr>
              <a:t>PorterStemmer</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object and then add its stem() method</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F206E77F-9F86-84AD-F0D7-32608628120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0CE4726-D375-22AC-3DE0-9D72904C00CF}"/>
              </a:ext>
            </a:extLst>
          </p:cNvPr>
          <p:cNvSpPr>
            <a:spLocks noGrp="1"/>
          </p:cNvSpPr>
          <p:nvPr>
            <p:ph type="sldNum" sz="quarter" idx="12"/>
          </p:nvPr>
        </p:nvSpPr>
        <p:spPr/>
        <p:txBody>
          <a:bodyPr/>
          <a:lstStyle/>
          <a:p>
            <a:fld id="{7F537688-BEAE-4904-826F-1C1E0645A5D0}" type="slidenum">
              <a:rPr lang="en-US" sz="2000" smtClean="0"/>
              <a:t>60</a:t>
            </a:fld>
            <a:endParaRPr lang="en-US" sz="2000" dirty="0"/>
          </a:p>
        </p:txBody>
      </p:sp>
      <p:sp>
        <p:nvSpPr>
          <p:cNvPr id="4" name="Content Placeholder 2">
            <a:extLst>
              <a:ext uri="{FF2B5EF4-FFF2-40B4-BE49-F238E27FC236}">
                <a16:creationId xmlns:a16="http://schemas.microsoft.com/office/drawing/2014/main" id="{FBED3FA3-FDA0-7CE8-BAD2-D49DACA63FC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9A92885-BF96-DF34-FC5F-CF63E396F2E4}"/>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05119E6F-613D-0D8A-DA1D-6BEB6BB88DC4}"/>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04C95E5-F328-9F54-5187-B5FFC41CD038}"/>
              </a:ext>
            </a:extLst>
          </p:cNvPr>
          <p:cNvSpPr txBox="1"/>
          <p:nvPr/>
        </p:nvSpPr>
        <p:spPr>
          <a:xfrm rot="21421172">
            <a:off x="7798680" y="5136954"/>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NLTK == Python Natural Language Toolkit. It’s a package</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33125602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69274C0-03AB-6350-B5EA-48551575B0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B2C659-1F4F-C930-07D4-7E4E077ACAE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pic>
        <p:nvPicPr>
          <p:cNvPr id="9" name="Content Placeholder 8">
            <a:extLst>
              <a:ext uri="{FF2B5EF4-FFF2-40B4-BE49-F238E27FC236}">
                <a16:creationId xmlns:a16="http://schemas.microsoft.com/office/drawing/2014/main" id="{6BC0C315-7C6E-0C9F-2E7B-4B80F78759A4}"/>
              </a:ext>
            </a:extLst>
          </p:cNvPr>
          <p:cNvPicPr>
            <a:picLocks noGrp="1" noChangeAspect="1"/>
          </p:cNvPicPr>
          <p:nvPr>
            <p:ph idx="1"/>
          </p:nvPr>
        </p:nvPicPr>
        <p:blipFill>
          <a:blip r:embed="rId2"/>
          <a:srcRect l="16369" t="24007" r="15044" b="9660"/>
          <a:stretch/>
        </p:blipFill>
        <p:spPr>
          <a:xfrm>
            <a:off x="1187815" y="1757450"/>
            <a:ext cx="8385610" cy="4561869"/>
          </a:xfrm>
        </p:spPr>
      </p:pic>
      <p:sp>
        <p:nvSpPr>
          <p:cNvPr id="5" name="Footer Placeholder 4">
            <a:extLst>
              <a:ext uri="{FF2B5EF4-FFF2-40B4-BE49-F238E27FC236}">
                <a16:creationId xmlns:a16="http://schemas.microsoft.com/office/drawing/2014/main" id="{8C81B02D-19C7-405E-639C-956DBF101A3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7E66C9E-4E1F-5F06-0CDE-A2D2358BE37F}"/>
              </a:ext>
            </a:extLst>
          </p:cNvPr>
          <p:cNvSpPr>
            <a:spLocks noGrp="1"/>
          </p:cNvSpPr>
          <p:nvPr>
            <p:ph type="sldNum" sz="quarter" idx="12"/>
          </p:nvPr>
        </p:nvSpPr>
        <p:spPr/>
        <p:txBody>
          <a:bodyPr/>
          <a:lstStyle/>
          <a:p>
            <a:fld id="{7F537688-BEAE-4904-826F-1C1E0645A5D0}" type="slidenum">
              <a:rPr lang="en-US" sz="2000" smtClean="0"/>
              <a:t>61</a:t>
            </a:fld>
            <a:endParaRPr lang="en-US" sz="2000" dirty="0"/>
          </a:p>
        </p:txBody>
      </p:sp>
      <p:sp>
        <p:nvSpPr>
          <p:cNvPr id="7" name="TextBox 6">
            <a:extLst>
              <a:ext uri="{FF2B5EF4-FFF2-40B4-BE49-F238E27FC236}">
                <a16:creationId xmlns:a16="http://schemas.microsoft.com/office/drawing/2014/main" id="{C346A922-246F-A5AD-6D60-AE68C16A4187}"/>
              </a:ext>
            </a:extLst>
          </p:cNvPr>
          <p:cNvSpPr txBox="1"/>
          <p:nvPr/>
        </p:nvSpPr>
        <p:spPr>
          <a:xfrm>
            <a:off x="9573425" y="5292655"/>
            <a:ext cx="2485791" cy="923330"/>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Choose based on the kind of words you have and your project.</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0267684F-D87B-C54C-BF7E-07C7650BF64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2" name="TextBox 11">
            <a:extLst>
              <a:ext uri="{FF2B5EF4-FFF2-40B4-BE49-F238E27FC236}">
                <a16:creationId xmlns:a16="http://schemas.microsoft.com/office/drawing/2014/main" id="{CAAC9D5D-5D62-4B63-62FD-7FC175A096AF}"/>
              </a:ext>
            </a:extLst>
          </p:cNvPr>
          <p:cNvSpPr txBox="1"/>
          <p:nvPr/>
        </p:nvSpPr>
        <p:spPr>
          <a:xfrm>
            <a:off x="9573425" y="1690928"/>
            <a:ext cx="2485791" cy="3498394"/>
          </a:xfrm>
          <a:prstGeom prst="rect">
            <a:avLst/>
          </a:prstGeom>
          <a:noFill/>
        </p:spPr>
        <p:txBody>
          <a:bodyPr wrap="square">
            <a:spAutoFit/>
          </a:bodyPr>
          <a:lstStyle/>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From this comparison, Stemming returns to its root form. Stemming is quite harsh</a:t>
            </a:r>
          </a:p>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While </a:t>
            </a:r>
          </a:p>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Lemmatization is quite flexible and return it to a common word.</a:t>
            </a:r>
          </a:p>
        </p:txBody>
      </p:sp>
    </p:spTree>
    <p:extLst>
      <p:ext uri="{BB962C8B-B14F-4D97-AF65-F5344CB8AC3E}">
        <p14:creationId xmlns:p14="http://schemas.microsoft.com/office/powerpoint/2010/main" val="650394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EA0ADA-21DC-7C34-719B-ACAFE7264C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E49FB3-2B6B-640F-6E24-36E630C1371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5" name="Footer Placeholder 4">
            <a:extLst>
              <a:ext uri="{FF2B5EF4-FFF2-40B4-BE49-F238E27FC236}">
                <a16:creationId xmlns:a16="http://schemas.microsoft.com/office/drawing/2014/main" id="{B74EA5CC-ADF8-34A6-6E35-3F69374472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F1D35D9-1A25-AA71-12E1-0533807E6A29}"/>
              </a:ext>
            </a:extLst>
          </p:cNvPr>
          <p:cNvSpPr>
            <a:spLocks noGrp="1"/>
          </p:cNvSpPr>
          <p:nvPr>
            <p:ph type="sldNum" sz="quarter" idx="12"/>
          </p:nvPr>
        </p:nvSpPr>
        <p:spPr/>
        <p:txBody>
          <a:bodyPr/>
          <a:lstStyle/>
          <a:p>
            <a:fld id="{7F537688-BEAE-4904-826F-1C1E0645A5D0}" type="slidenum">
              <a:rPr lang="en-US" sz="2000" smtClean="0"/>
              <a:t>62</a:t>
            </a:fld>
            <a:endParaRPr lang="en-US" sz="2000" dirty="0"/>
          </a:p>
        </p:txBody>
      </p:sp>
      <p:sp>
        <p:nvSpPr>
          <p:cNvPr id="7" name="TextBox 6">
            <a:extLst>
              <a:ext uri="{FF2B5EF4-FFF2-40B4-BE49-F238E27FC236}">
                <a16:creationId xmlns:a16="http://schemas.microsoft.com/office/drawing/2014/main" id="{9AC52B48-BD1C-9B9E-0AB9-3C1A0A07C191}"/>
              </a:ext>
            </a:extLst>
          </p:cNvPr>
          <p:cNvSpPr txBox="1"/>
          <p:nvPr/>
        </p:nvSpPr>
        <p:spPr>
          <a:xfrm>
            <a:off x="9446677" y="2614188"/>
            <a:ext cx="2485791" cy="2585323"/>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Stemming follows simple rules to cut off suffixes like -</a:t>
            </a:r>
            <a:r>
              <a:rPr lang="en-US" b="1" spc="65" dirty="0" err="1">
                <a:solidFill>
                  <a:srgbClr val="FFFFFF"/>
                </a:solidFill>
                <a:latin typeface="Bradley Hand ITC" panose="03070402050302030203" pitchFamily="66" charset="0"/>
                <a:cs typeface="Arial"/>
              </a:rPr>
              <a:t>ing</a:t>
            </a:r>
            <a:r>
              <a:rPr lang="en-US" b="1" spc="65" dirty="0">
                <a:solidFill>
                  <a:srgbClr val="FFFFFF"/>
                </a:solidFill>
                <a:latin typeface="Bradley Hand ITC" panose="03070402050302030203" pitchFamily="66" charset="0"/>
                <a:cs typeface="Arial"/>
              </a:rPr>
              <a:t>, -ed, or -</a:t>
            </a:r>
            <a:r>
              <a:rPr lang="en-US" b="1" spc="65" dirty="0" err="1">
                <a:solidFill>
                  <a:srgbClr val="FFFFFF"/>
                </a:solidFill>
                <a:latin typeface="Bradley Hand ITC" panose="03070402050302030203" pitchFamily="66" charset="0"/>
                <a:cs typeface="Arial"/>
              </a:rPr>
              <a:t>ly</a:t>
            </a:r>
            <a:r>
              <a:rPr lang="en-US" b="1" spc="65" dirty="0">
                <a:solidFill>
                  <a:srgbClr val="FFFFFF"/>
                </a:solidFill>
                <a:latin typeface="Bradley Hand ITC" panose="03070402050302030203" pitchFamily="66" charset="0"/>
                <a:cs typeface="Arial"/>
              </a:rPr>
              <a:t>.</a:t>
            </a:r>
          </a:p>
          <a:p>
            <a:pPr algn="ctr"/>
            <a:endParaRPr lang="en-US" b="1" spc="65" dirty="0">
              <a:solidFill>
                <a:srgbClr val="FFFFFF"/>
              </a:solidFill>
              <a:latin typeface="Bradley Hand ITC" panose="03070402050302030203" pitchFamily="66" charset="0"/>
              <a:cs typeface="Arial"/>
            </a:endParaRPr>
          </a:p>
          <a:p>
            <a:pPr algn="ctr"/>
            <a:r>
              <a:rPr lang="en-US" b="1" spc="65" dirty="0">
                <a:solidFill>
                  <a:srgbClr val="FFFFFF"/>
                </a:solidFill>
                <a:latin typeface="Bradley Hand ITC" panose="03070402050302030203" pitchFamily="66" charset="0"/>
                <a:cs typeface="Arial"/>
              </a:rPr>
              <a:t>Lemmatization uses linguistic knowledge to find the true root form of a word.</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F136D028-24B9-E8E4-F31B-8526FBCDD43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4" name="Content Placeholder 13">
            <a:extLst>
              <a:ext uri="{FF2B5EF4-FFF2-40B4-BE49-F238E27FC236}">
                <a16:creationId xmlns:a16="http://schemas.microsoft.com/office/drawing/2014/main" id="{D5F75D2D-3D93-777E-D50A-2F6F5095F188}"/>
              </a:ext>
            </a:extLst>
          </p:cNvPr>
          <p:cNvPicPr>
            <a:picLocks noGrp="1" noChangeAspect="1"/>
          </p:cNvPicPr>
          <p:nvPr>
            <p:ph idx="1"/>
          </p:nvPr>
        </p:nvPicPr>
        <p:blipFill>
          <a:blip r:embed="rId2"/>
          <a:srcRect l="36803" t="28018" r="17047" b="25039"/>
          <a:stretch/>
        </p:blipFill>
        <p:spPr>
          <a:xfrm>
            <a:off x="1232366" y="1775556"/>
            <a:ext cx="7968891" cy="4559573"/>
          </a:xfrm>
        </p:spPr>
      </p:pic>
    </p:spTree>
    <p:extLst>
      <p:ext uri="{BB962C8B-B14F-4D97-AF65-F5344CB8AC3E}">
        <p14:creationId xmlns:p14="http://schemas.microsoft.com/office/powerpoint/2010/main" val="114061598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5023C3C-1118-054E-426D-7D91DBEE6E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74B18A-F0D1-C9F7-1EF9-51C9F6D50FB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5" name="Footer Placeholder 4">
            <a:extLst>
              <a:ext uri="{FF2B5EF4-FFF2-40B4-BE49-F238E27FC236}">
                <a16:creationId xmlns:a16="http://schemas.microsoft.com/office/drawing/2014/main" id="{90D15BF9-62B3-3BA0-FA88-1AADDC282D3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8830255-914B-9207-FCD4-E7AB97DD1CD8}"/>
              </a:ext>
            </a:extLst>
          </p:cNvPr>
          <p:cNvSpPr>
            <a:spLocks noGrp="1"/>
          </p:cNvSpPr>
          <p:nvPr>
            <p:ph type="sldNum" sz="quarter" idx="12"/>
          </p:nvPr>
        </p:nvSpPr>
        <p:spPr/>
        <p:txBody>
          <a:bodyPr/>
          <a:lstStyle/>
          <a:p>
            <a:fld id="{7F537688-BEAE-4904-826F-1C1E0645A5D0}" type="slidenum">
              <a:rPr lang="en-US" sz="2000" smtClean="0"/>
              <a:t>63</a:t>
            </a:fld>
            <a:endParaRPr lang="en-US" sz="2000" dirty="0"/>
          </a:p>
        </p:txBody>
      </p:sp>
      <p:sp>
        <p:nvSpPr>
          <p:cNvPr id="7" name="TextBox 6">
            <a:extLst>
              <a:ext uri="{FF2B5EF4-FFF2-40B4-BE49-F238E27FC236}">
                <a16:creationId xmlns:a16="http://schemas.microsoft.com/office/drawing/2014/main" id="{6AE06C72-C3C4-2012-3B5B-B641672D8FBB}"/>
              </a:ext>
            </a:extLst>
          </p:cNvPr>
          <p:cNvSpPr txBox="1"/>
          <p:nvPr/>
        </p:nvSpPr>
        <p:spPr>
          <a:xfrm>
            <a:off x="1959590" y="5973427"/>
            <a:ext cx="5246968" cy="369332"/>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Love it Right????, I love it too</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4AFD80F4-D048-3AA1-8C6B-0B7C3C17C32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 name="Content Placeholder 9">
            <a:extLst>
              <a:ext uri="{FF2B5EF4-FFF2-40B4-BE49-F238E27FC236}">
                <a16:creationId xmlns:a16="http://schemas.microsoft.com/office/drawing/2014/main" id="{1171CA98-2F96-4797-8111-819FA89FA001}"/>
              </a:ext>
            </a:extLst>
          </p:cNvPr>
          <p:cNvPicPr>
            <a:picLocks noGrp="1" noChangeAspect="1"/>
          </p:cNvPicPr>
          <p:nvPr>
            <p:ph idx="1"/>
          </p:nvPr>
        </p:nvPicPr>
        <p:blipFill>
          <a:blip r:embed="rId2"/>
          <a:srcRect l="5981" t="21974" r="4265" b="20063"/>
          <a:stretch/>
        </p:blipFill>
        <p:spPr>
          <a:xfrm>
            <a:off x="1097280" y="1744553"/>
            <a:ext cx="10891320" cy="4190678"/>
          </a:xfrm>
        </p:spPr>
      </p:pic>
    </p:spTree>
    <p:extLst>
      <p:ext uri="{BB962C8B-B14F-4D97-AF65-F5344CB8AC3E}">
        <p14:creationId xmlns:p14="http://schemas.microsoft.com/office/powerpoint/2010/main" val="403877964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4A81368-F150-F160-B16F-2545343CB6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69497D-30E3-F2D0-E745-A78566679E3F}"/>
              </a:ext>
            </a:extLst>
          </p:cNvPr>
          <p:cNvSpPr>
            <a:spLocks noGrp="1"/>
          </p:cNvSpPr>
          <p:nvPr>
            <p:ph type="title"/>
          </p:nvPr>
        </p:nvSpPr>
        <p:spPr/>
        <p:txBody>
          <a:bodyPr/>
          <a:lstStyle/>
          <a:p>
            <a:r>
              <a:rPr lang="en-US" dirty="0">
                <a:solidFill>
                  <a:srgbClr val="DD9C19"/>
                </a:solidFill>
                <a:latin typeface="Century Gothic" panose="020B0502020202020204" pitchFamily="34" charset="0"/>
              </a:rPr>
              <a:t>Some Discussion</a:t>
            </a:r>
          </a:p>
        </p:txBody>
      </p:sp>
      <p:sp>
        <p:nvSpPr>
          <p:cNvPr id="5" name="Footer Placeholder 4">
            <a:extLst>
              <a:ext uri="{FF2B5EF4-FFF2-40B4-BE49-F238E27FC236}">
                <a16:creationId xmlns:a16="http://schemas.microsoft.com/office/drawing/2014/main" id="{8511C535-AC69-7510-2FD9-C77F9AA4883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648BDF9-49E9-4F7C-2774-642A7B67DE69}"/>
              </a:ext>
            </a:extLst>
          </p:cNvPr>
          <p:cNvSpPr>
            <a:spLocks noGrp="1"/>
          </p:cNvSpPr>
          <p:nvPr>
            <p:ph type="sldNum" sz="quarter" idx="12"/>
          </p:nvPr>
        </p:nvSpPr>
        <p:spPr/>
        <p:txBody>
          <a:bodyPr/>
          <a:lstStyle/>
          <a:p>
            <a:fld id="{7F537688-BEAE-4904-826F-1C1E0645A5D0}" type="slidenum">
              <a:rPr lang="en-US" sz="2000" smtClean="0"/>
              <a:t>64</a:t>
            </a:fld>
            <a:endParaRPr lang="en-US" sz="2000" dirty="0"/>
          </a:p>
        </p:txBody>
      </p:sp>
      <p:sp>
        <p:nvSpPr>
          <p:cNvPr id="7" name="TextBox 6">
            <a:extLst>
              <a:ext uri="{FF2B5EF4-FFF2-40B4-BE49-F238E27FC236}">
                <a16:creationId xmlns:a16="http://schemas.microsoft.com/office/drawing/2014/main" id="{A678E1FE-32F1-6DCF-E486-E13B58E3374E}"/>
              </a:ext>
            </a:extLst>
          </p:cNvPr>
          <p:cNvSpPr txBox="1"/>
          <p:nvPr/>
        </p:nvSpPr>
        <p:spPr>
          <a:xfrm rot="21435004">
            <a:off x="2316455" y="4773615"/>
            <a:ext cx="6731736" cy="523220"/>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That’s the flow</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2C519B47-3AEE-80A3-1310-E8305B01B7B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285503C8-B33A-737D-68FE-F52C485A8C1C}"/>
              </a:ext>
            </a:extLst>
          </p:cNvPr>
          <p:cNvSpPr>
            <a:spLocks noGrp="1"/>
          </p:cNvSpPr>
          <p:nvPr>
            <p:ph idx="1"/>
          </p:nvPr>
        </p:nvSpPr>
        <p:spPr>
          <a:xfrm>
            <a:off x="1097280" y="1845733"/>
            <a:ext cx="10058400" cy="3088405"/>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D32E39B6-F821-C924-2F6B-F3FA1FA21D63}"/>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t>🧠 🧠 🧠 🧠 🧠 🧠 🧠 🧠 🧠 🧠 🧠 🧠 🧠 🧠 🧠 🧠 🧠 🧠 🧠 🧠 🧠 🧠 🧠 🧠 🧠 🧠 🧠 🧠 🧠 🧠 🧠 🧠 🧠 🧠 🧠 🧠 🧠 🧠 🧠 🧠 🧠 🧠 🧠 🧠 🧠 🧠 🧠 🧠</a:t>
            </a:r>
            <a:endParaRPr lang="en-US" dirty="0"/>
          </a:p>
        </p:txBody>
      </p:sp>
    </p:spTree>
    <p:extLst>
      <p:ext uri="{BB962C8B-B14F-4D97-AF65-F5344CB8AC3E}">
        <p14:creationId xmlns:p14="http://schemas.microsoft.com/office/powerpoint/2010/main" val="41987534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CBCD8DD-9B76-1099-2154-684A53EBA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AF4C7B-C628-9126-F1CD-FD45B084B262}"/>
              </a:ext>
            </a:extLst>
          </p:cNvPr>
          <p:cNvSpPr>
            <a:spLocks noGrp="1"/>
          </p:cNvSpPr>
          <p:nvPr>
            <p:ph type="title"/>
          </p:nvPr>
        </p:nvSpPr>
        <p:spPr/>
        <p:txBody>
          <a:bodyPr/>
          <a:lstStyle/>
          <a:p>
            <a:r>
              <a:rPr lang="en-US" sz="4800" dirty="0">
                <a:solidFill>
                  <a:schemeClr val="bg1"/>
                </a:solidFill>
                <a:latin typeface="Century Gothic" panose="020B0502020202020204" pitchFamily="34" charset="0"/>
              </a:rPr>
              <a:t>📌 </a:t>
            </a:r>
            <a:r>
              <a:rPr lang="en-US" dirty="0">
                <a:solidFill>
                  <a:srgbClr val="DD9C19"/>
                </a:solidFill>
                <a:latin typeface="Century Gothic" panose="020B0502020202020204" pitchFamily="34" charset="0"/>
              </a:rPr>
              <a:t>Everything in a tip</a:t>
            </a:r>
          </a:p>
        </p:txBody>
      </p:sp>
      <p:sp>
        <p:nvSpPr>
          <p:cNvPr id="5" name="Footer Placeholder 4">
            <a:extLst>
              <a:ext uri="{FF2B5EF4-FFF2-40B4-BE49-F238E27FC236}">
                <a16:creationId xmlns:a16="http://schemas.microsoft.com/office/drawing/2014/main" id="{D7BEB6D9-6C35-4C61-3522-00E143D5ECF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0C7631-A8A5-D772-5084-9F7CEB193848}"/>
              </a:ext>
            </a:extLst>
          </p:cNvPr>
          <p:cNvSpPr>
            <a:spLocks noGrp="1"/>
          </p:cNvSpPr>
          <p:nvPr>
            <p:ph type="sldNum" sz="quarter" idx="12"/>
          </p:nvPr>
        </p:nvSpPr>
        <p:spPr/>
        <p:txBody>
          <a:bodyPr/>
          <a:lstStyle/>
          <a:p>
            <a:fld id="{7F537688-BEAE-4904-826F-1C1E0645A5D0}" type="slidenum">
              <a:rPr lang="en-US" sz="2000" smtClean="0"/>
              <a:t>65</a:t>
            </a:fld>
            <a:endParaRPr lang="en-US" sz="2000" dirty="0"/>
          </a:p>
        </p:txBody>
      </p:sp>
      <p:sp>
        <p:nvSpPr>
          <p:cNvPr id="4" name="Content Placeholder 2">
            <a:extLst>
              <a:ext uri="{FF2B5EF4-FFF2-40B4-BE49-F238E27FC236}">
                <a16:creationId xmlns:a16="http://schemas.microsoft.com/office/drawing/2014/main" id="{D6A39091-C8AA-6BA5-85AB-A21B5243739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DE16225E-EFE5-F395-2077-207AC4F1828B}"/>
              </a:ext>
            </a:extLst>
          </p:cNvPr>
          <p:cNvSpPr>
            <a:spLocks noGrp="1"/>
          </p:cNvSpPr>
          <p:nvPr>
            <p:ph idx="1"/>
          </p:nvPr>
        </p:nvSpPr>
        <p:spPr>
          <a:xfrm>
            <a:off x="1097280" y="1845733"/>
            <a:ext cx="10058400" cy="3957538"/>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You've successfully completed text preprocessing on customer feedback data. We've covered:</a:t>
            </a:r>
          </a:p>
          <a:p>
            <a:pPr marL="0" indent="0">
              <a:lnSpc>
                <a:spcPct val="150000"/>
              </a:lnSpc>
              <a:buNone/>
            </a:pPr>
            <a:r>
              <a:rPr lang="en-US" sz="2800" dirty="0">
                <a:solidFill>
                  <a:schemeClr val="bg1"/>
                </a:solidFill>
                <a:latin typeface="Century Gothic" panose="020B0502020202020204" pitchFamily="34" charset="0"/>
              </a:rPr>
              <a:t>✔️ Lowercasing – Ensuring consistency in text.</a:t>
            </a:r>
          </a:p>
          <a:p>
            <a:pPr marL="0" indent="0">
              <a:lnSpc>
                <a:spcPct val="150000"/>
              </a:lnSpc>
              <a:buNone/>
            </a:pPr>
            <a:r>
              <a:rPr lang="en-US" sz="2800" dirty="0">
                <a:solidFill>
                  <a:schemeClr val="bg1"/>
                </a:solidFill>
                <a:latin typeface="Century Gothic" panose="020B0502020202020204" pitchFamily="34" charset="0"/>
              </a:rPr>
              <a:t>✔️ Removing Punctuation &amp; Emojis – Cleaning unnecessary characters.</a:t>
            </a:r>
          </a:p>
          <a:p>
            <a:pPr marL="0" indent="0">
              <a:lnSpc>
                <a:spcPct val="150000"/>
              </a:lnSpc>
              <a:buNone/>
            </a:pP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 Keeping only meaningful words.</a:t>
            </a:r>
          </a:p>
          <a:p>
            <a:pPr marL="0" indent="0">
              <a:lnSpc>
                <a:spcPct val="150000"/>
              </a:lnSpc>
              <a:buNone/>
            </a:pPr>
            <a:r>
              <a:rPr lang="en-US" sz="2800" dirty="0">
                <a:solidFill>
                  <a:schemeClr val="bg1"/>
                </a:solidFill>
                <a:latin typeface="Century Gothic" panose="020B0502020202020204" pitchFamily="34" charset="0"/>
              </a:rPr>
              <a:t>✔️ Stemming &amp; Lemmatization – Reducing words to their root form for better NLP.</a:t>
            </a:r>
          </a:p>
        </p:txBody>
      </p:sp>
      <p:sp>
        <p:nvSpPr>
          <p:cNvPr id="9" name="Content Placeholder 7">
            <a:extLst>
              <a:ext uri="{FF2B5EF4-FFF2-40B4-BE49-F238E27FC236}">
                <a16:creationId xmlns:a16="http://schemas.microsoft.com/office/drawing/2014/main" id="{000189E8-691D-04AD-DACC-8239DB32E020}"/>
              </a:ext>
            </a:extLst>
          </p:cNvPr>
          <p:cNvSpPr txBox="1">
            <a:spLocks/>
          </p:cNvSpPr>
          <p:nvPr/>
        </p:nvSpPr>
        <p:spPr>
          <a:xfrm>
            <a:off x="1154083" y="5753903"/>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nSpc>
                <a:spcPct val="150000"/>
              </a:lnSpc>
              <a:buNone/>
            </a:pPr>
            <a:r>
              <a:rPr lang="en-US" sz="2000" dirty="0">
                <a:solidFill>
                  <a:schemeClr val="bg1"/>
                </a:solidFill>
                <a:latin typeface="Century Gothic" panose="020B0502020202020204" pitchFamily="34" charset="0"/>
              </a:rPr>
              <a:t>🔥🔥 🔥🔥🔥 🔥🔥🔥 🔥🔥🔥 🔥🔥🔥 🔥🔥🔥 🔥</a:t>
            </a:r>
          </a:p>
        </p:txBody>
      </p:sp>
    </p:spTree>
    <p:extLst>
      <p:ext uri="{BB962C8B-B14F-4D97-AF65-F5344CB8AC3E}">
        <p14:creationId xmlns:p14="http://schemas.microsoft.com/office/powerpoint/2010/main" val="122338853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29499D3-7839-4FDD-78D7-B9B1AD2C31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6D0394-9A5A-5471-B7C9-BEFEA047989C}"/>
              </a:ext>
            </a:extLst>
          </p:cNvPr>
          <p:cNvSpPr>
            <a:spLocks noGrp="1"/>
          </p:cNvSpPr>
          <p:nvPr>
            <p:ph type="title"/>
          </p:nvPr>
        </p:nvSpPr>
        <p:spPr/>
        <p:txBody>
          <a:bodyPr/>
          <a:lstStyle/>
          <a:p>
            <a:r>
              <a:rPr lang="en-US" dirty="0">
                <a:solidFill>
                  <a:srgbClr val="DD9C19"/>
                </a:solidFill>
                <a:latin typeface="Century Gothic" panose="020B0502020202020204" pitchFamily="34" charset="0"/>
              </a:rPr>
              <a:t>Let’s move on</a:t>
            </a:r>
          </a:p>
        </p:txBody>
      </p:sp>
      <p:sp>
        <p:nvSpPr>
          <p:cNvPr id="5" name="Footer Placeholder 4">
            <a:extLst>
              <a:ext uri="{FF2B5EF4-FFF2-40B4-BE49-F238E27FC236}">
                <a16:creationId xmlns:a16="http://schemas.microsoft.com/office/drawing/2014/main" id="{7FEF1BA0-41AF-C663-6BD7-68F1869CD10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4482B84-C902-0D72-E5B2-1006CFA7420C}"/>
              </a:ext>
            </a:extLst>
          </p:cNvPr>
          <p:cNvSpPr>
            <a:spLocks noGrp="1"/>
          </p:cNvSpPr>
          <p:nvPr>
            <p:ph type="sldNum" sz="quarter" idx="12"/>
          </p:nvPr>
        </p:nvSpPr>
        <p:spPr/>
        <p:txBody>
          <a:bodyPr/>
          <a:lstStyle/>
          <a:p>
            <a:fld id="{7F537688-BEAE-4904-826F-1C1E0645A5D0}" type="slidenum">
              <a:rPr lang="en-US" sz="2000" smtClean="0"/>
              <a:t>66</a:t>
            </a:fld>
            <a:endParaRPr lang="en-US" sz="2000" dirty="0"/>
          </a:p>
        </p:txBody>
      </p:sp>
      <p:sp>
        <p:nvSpPr>
          <p:cNvPr id="7" name="TextBox 6">
            <a:extLst>
              <a:ext uri="{FF2B5EF4-FFF2-40B4-BE49-F238E27FC236}">
                <a16:creationId xmlns:a16="http://schemas.microsoft.com/office/drawing/2014/main" id="{9023A672-8193-80D1-C6C5-CDC9294E36A6}"/>
              </a:ext>
            </a:extLst>
          </p:cNvPr>
          <p:cNvSpPr txBox="1"/>
          <p:nvPr/>
        </p:nvSpPr>
        <p:spPr>
          <a:xfrm rot="21435004">
            <a:off x="2285515" y="2804735"/>
            <a:ext cx="6731736" cy="2246769"/>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If you understand everything up to this point, identify yourself as a Machine Learning Engineer specializing in Natural Language Processing!</a:t>
            </a:r>
            <a:br>
              <a:rPr lang="en-US" sz="2800" b="1" spc="65" dirty="0">
                <a:solidFill>
                  <a:srgbClr val="FFFFFF"/>
                </a:solidFill>
                <a:latin typeface="Bradley Hand ITC" panose="03070402050302030203" pitchFamily="66" charset="0"/>
                <a:cs typeface="Arial"/>
              </a:rPr>
            </a:br>
            <a:r>
              <a:rPr lang="en-US" sz="2800" b="1" dirty="0">
                <a:solidFill>
                  <a:schemeClr val="bg1"/>
                </a:solidFill>
                <a:latin typeface="Century Gothic" panose="020B0502020202020204" pitchFamily="34" charset="0"/>
              </a:rPr>
              <a:t>😃😃😃😃</a:t>
            </a:r>
            <a:r>
              <a:rPr lang="en-US" sz="2800" b="1" spc="65" dirty="0">
                <a:solidFill>
                  <a:srgbClr val="FFFFFF"/>
                </a:solidFill>
                <a:latin typeface="Bradley Hand ITC" panose="03070402050302030203" pitchFamily="66" charset="0"/>
                <a:cs typeface="Arial"/>
              </a:rPr>
              <a:t> </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6897E94B-F507-F010-D28F-3D990F9AEFF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1AE3FCB8-C564-6364-BEDB-445D65F594DD}"/>
              </a:ext>
            </a:extLst>
          </p:cNvPr>
          <p:cNvSpPr>
            <a:spLocks noGrp="1"/>
          </p:cNvSpPr>
          <p:nvPr>
            <p:ph idx="1"/>
          </p:nvPr>
        </p:nvSpPr>
        <p:spPr>
          <a:xfrm>
            <a:off x="1097280" y="1845734"/>
            <a:ext cx="10058400" cy="817494"/>
          </a:xfrm>
        </p:spPr>
        <p:txBody>
          <a:bodyPr/>
          <a:lstStyle/>
          <a:p>
            <a:r>
              <a:rPr lang="en-US" dirty="0"/>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A9993B52-DFAA-D6DF-DEE8-C6B98975C7EB}"/>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 🧠 🧠 🧠 🧠 🧠 🧠 🧠 🧠 🧠 🧠 🧠 🧠 🧠 🧠 🧠 🧠 🧠 🧠 🧠 🧠 🧠 🧠 🧠 🧠 🧠 🧠 🧠 🧠 🧠 🧠 🧠 🧠 🧠 🧠 🧠 🧠 🧠 🧠 🧠 🧠 🧠 🧠 🧠 🧠 🧠 🧠 🧠</a:t>
            </a:r>
          </a:p>
        </p:txBody>
      </p:sp>
    </p:spTree>
    <p:extLst>
      <p:ext uri="{BB962C8B-B14F-4D97-AF65-F5344CB8AC3E}">
        <p14:creationId xmlns:p14="http://schemas.microsoft.com/office/powerpoint/2010/main" val="371522550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06F44C7-784E-2D91-716C-FA43882CAE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AC3AB4-03D9-70E3-E006-9ECAA0218F01}"/>
              </a:ext>
            </a:extLst>
          </p:cNvPr>
          <p:cNvSpPr>
            <a:spLocks noGrp="1"/>
          </p:cNvSpPr>
          <p:nvPr>
            <p:ph type="title"/>
          </p:nvPr>
        </p:nvSpPr>
        <p:spPr/>
        <p:txBody>
          <a:bodyPr/>
          <a:lstStyle/>
          <a:p>
            <a:r>
              <a:rPr lang="en-US" dirty="0">
                <a:solidFill>
                  <a:srgbClr val="DD9C19"/>
                </a:solidFill>
                <a:latin typeface="Century Gothic" panose="020B0502020202020204" pitchFamily="34" charset="0"/>
              </a:rPr>
              <a:t>QUESTIONS AND ANSWER</a:t>
            </a:r>
          </a:p>
        </p:txBody>
      </p:sp>
      <p:sp>
        <p:nvSpPr>
          <p:cNvPr id="5" name="Footer Placeholder 4">
            <a:extLst>
              <a:ext uri="{FF2B5EF4-FFF2-40B4-BE49-F238E27FC236}">
                <a16:creationId xmlns:a16="http://schemas.microsoft.com/office/drawing/2014/main" id="{18C204D8-4620-7F9C-9B94-1D84D1F2169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BA1B107-56B9-F8BA-74A6-52D67C7921E8}"/>
              </a:ext>
            </a:extLst>
          </p:cNvPr>
          <p:cNvSpPr>
            <a:spLocks noGrp="1"/>
          </p:cNvSpPr>
          <p:nvPr>
            <p:ph type="sldNum" sz="quarter" idx="12"/>
          </p:nvPr>
        </p:nvSpPr>
        <p:spPr/>
        <p:txBody>
          <a:bodyPr/>
          <a:lstStyle/>
          <a:p>
            <a:fld id="{7F537688-BEAE-4904-826F-1C1E0645A5D0}" type="slidenum">
              <a:rPr lang="en-US" sz="2000" smtClean="0"/>
              <a:t>67</a:t>
            </a:fld>
            <a:endParaRPr lang="en-US" sz="2000" dirty="0"/>
          </a:p>
        </p:txBody>
      </p:sp>
      <p:sp>
        <p:nvSpPr>
          <p:cNvPr id="4" name="Content Placeholder 2">
            <a:extLst>
              <a:ext uri="{FF2B5EF4-FFF2-40B4-BE49-F238E27FC236}">
                <a16:creationId xmlns:a16="http://schemas.microsoft.com/office/drawing/2014/main" id="{0A8B30E0-8685-2F08-8D0C-47DEAE03F02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26" name="Picture 2" descr="Questions And Answers Faq, Profile, Internet, Company PNG Transparent Image  and Clipart for Free Download">
            <a:extLst>
              <a:ext uri="{FF2B5EF4-FFF2-40B4-BE49-F238E27FC236}">
                <a16:creationId xmlns:a16="http://schemas.microsoft.com/office/drawing/2014/main" id="{8D9AE52E-306F-CDC7-1F10-709B256C75E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061918" y="2128149"/>
            <a:ext cx="4312538" cy="4312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079121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53D038-9D19-DA69-E99A-67148D70EB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644772-8C1B-751F-213C-0CB38D4FBF3D}"/>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2CFAE8D-2491-CBDD-5ECB-7380CE84727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F8E576F-843D-2C9F-E527-7DDCE887BF14}"/>
              </a:ext>
            </a:extLst>
          </p:cNvPr>
          <p:cNvSpPr>
            <a:spLocks noGrp="1"/>
          </p:cNvSpPr>
          <p:nvPr>
            <p:ph type="sldNum" sz="quarter" idx="12"/>
          </p:nvPr>
        </p:nvSpPr>
        <p:spPr/>
        <p:txBody>
          <a:bodyPr/>
          <a:lstStyle/>
          <a:p>
            <a:fld id="{7F537688-BEAE-4904-826F-1C1E0645A5D0}" type="slidenum">
              <a:rPr lang="en-US" sz="2000" smtClean="0"/>
              <a:t>68</a:t>
            </a:fld>
            <a:endParaRPr lang="en-US" sz="2000" dirty="0"/>
          </a:p>
        </p:txBody>
      </p:sp>
      <p:sp>
        <p:nvSpPr>
          <p:cNvPr id="4" name="Content Placeholder 2">
            <a:extLst>
              <a:ext uri="{FF2B5EF4-FFF2-40B4-BE49-F238E27FC236}">
                <a16:creationId xmlns:a16="http://schemas.microsoft.com/office/drawing/2014/main" id="{7499A6DB-9BCD-5C40-1EAD-3C2567C9355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BA3D8593-8A77-23FF-9FA7-0D88336A4DAB}"/>
              </a:ext>
            </a:extLst>
          </p:cNvPr>
          <p:cNvSpPr>
            <a:spLocks noGrp="1"/>
          </p:cNvSpPr>
          <p:nvPr>
            <p:ph idx="1"/>
          </p:nvPr>
        </p:nvSpPr>
        <p:spPr>
          <a:xfrm>
            <a:off x="1097279" y="1737360"/>
            <a:ext cx="10380617" cy="4593771"/>
          </a:xfrm>
        </p:spPr>
        <p:txBody>
          <a:bodyPr>
            <a:normAutofit fontScale="92500"/>
          </a:bodyPr>
          <a:lstStyle/>
          <a:p>
            <a:pPr marL="0" indent="0">
              <a:lnSpc>
                <a:spcPct val="150000"/>
              </a:lnSpc>
              <a:buNone/>
            </a:pPr>
            <a:r>
              <a:rPr lang="en-US" sz="2400" dirty="0">
                <a:solidFill>
                  <a:schemeClr val="bg1"/>
                </a:solidFill>
                <a:latin typeface="Century Gothic" panose="020B0502020202020204" pitchFamily="34" charset="0"/>
              </a:rPr>
              <a:t>We've cleaned, transformed, and optimized text like real NLP pros! Now, let's see how well you followed along.🧐 </a:t>
            </a:r>
          </a:p>
          <a:p>
            <a:pPr marL="0" indent="0">
              <a:lnSpc>
                <a:spcPct val="150000"/>
              </a:lnSpc>
              <a:buNone/>
            </a:pPr>
            <a:r>
              <a:rPr lang="en-US" sz="2400" dirty="0">
                <a:solidFill>
                  <a:schemeClr val="bg1"/>
                </a:solidFill>
                <a:latin typeface="Century Gothic" panose="020B0502020202020204" pitchFamily="34" charset="0"/>
              </a:rPr>
              <a:t>Question: Given this raw text:👉 </a:t>
            </a:r>
            <a:r>
              <a:rPr lang="en-US" sz="24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400"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sz="2400" dirty="0">
                <a:solidFill>
                  <a:schemeClr val="bg1"/>
                </a:solidFill>
                <a:latin typeface="Century Gothic" panose="020B0502020202020204" pitchFamily="34" charset="0"/>
              </a:rPr>
              <a:t>1️⃣ Lowercasing: What does the text look like after converting to lowercase?</a:t>
            </a:r>
          </a:p>
        </p:txBody>
      </p:sp>
    </p:spTree>
    <p:extLst>
      <p:ext uri="{BB962C8B-B14F-4D97-AF65-F5344CB8AC3E}">
        <p14:creationId xmlns:p14="http://schemas.microsoft.com/office/powerpoint/2010/main" val="189434880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4454D6B-359D-D407-99CC-93131CF3BD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8AF44B-CE0B-609B-AF21-EDB9ACFE6E01}"/>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C689E32C-0562-4597-583E-8DB99A1E7CB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B56157A-EF88-3D13-EE76-7312A70A2663}"/>
              </a:ext>
            </a:extLst>
          </p:cNvPr>
          <p:cNvSpPr>
            <a:spLocks noGrp="1"/>
          </p:cNvSpPr>
          <p:nvPr>
            <p:ph type="sldNum" sz="quarter" idx="12"/>
          </p:nvPr>
        </p:nvSpPr>
        <p:spPr/>
        <p:txBody>
          <a:bodyPr/>
          <a:lstStyle/>
          <a:p>
            <a:fld id="{7F537688-BEAE-4904-826F-1C1E0645A5D0}" type="slidenum">
              <a:rPr lang="en-US" sz="2000" smtClean="0"/>
              <a:t>69</a:t>
            </a:fld>
            <a:endParaRPr lang="en-US" sz="2000" dirty="0"/>
          </a:p>
        </p:txBody>
      </p:sp>
      <p:sp>
        <p:nvSpPr>
          <p:cNvPr id="4" name="Content Placeholder 2">
            <a:extLst>
              <a:ext uri="{FF2B5EF4-FFF2-40B4-BE49-F238E27FC236}">
                <a16:creationId xmlns:a16="http://schemas.microsoft.com/office/drawing/2014/main" id="{071EDAE9-B2FD-AF8E-0D67-F49F129F452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F89C1639-F093-A50F-C2B6-71E74CC41B3C}"/>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1️⃣ Lowercasing: What does the text look like after converting to lowercase?</a:t>
            </a:r>
          </a:p>
        </p:txBody>
      </p:sp>
      <p:sp>
        <p:nvSpPr>
          <p:cNvPr id="3" name="Title 1">
            <a:extLst>
              <a:ext uri="{FF2B5EF4-FFF2-40B4-BE49-F238E27FC236}">
                <a16:creationId xmlns:a16="http://schemas.microsoft.com/office/drawing/2014/main" id="{33209982-F107-25B7-CF32-5B7DB6061B47}"/>
              </a:ext>
            </a:extLst>
          </p:cNvPr>
          <p:cNvSpPr txBox="1">
            <a:spLocks/>
          </p:cNvSpPr>
          <p:nvPr/>
        </p:nvSpPr>
        <p:spPr>
          <a:xfrm>
            <a:off x="1154083" y="3296489"/>
            <a:ext cx="10058400" cy="3125099"/>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2800" dirty="0">
                <a:solidFill>
                  <a:srgbClr val="DD9C19"/>
                </a:solidFill>
                <a:latin typeface="Century Gothic" panose="020B0502020202020204" pitchFamily="34" charset="0"/>
              </a:rPr>
              <a:t> "I'm LOVING this NLP session!!! 😍🔥 It's AMAZING how we can clean text properly. But... is it always the best approach?“</a:t>
            </a:r>
          </a:p>
          <a:p>
            <a:endParaRPr lang="en-US" sz="2800" dirty="0">
              <a:solidFill>
                <a:srgbClr val="DD9C19"/>
              </a:solidFill>
              <a:latin typeface="Century Gothic" panose="020B0502020202020204" pitchFamily="34" charset="0"/>
            </a:endParaRPr>
          </a:p>
          <a:p>
            <a:endParaRPr lang="en-US" sz="2800" dirty="0">
              <a:solidFill>
                <a:srgbClr val="DD9C19"/>
              </a:solidFill>
              <a:latin typeface="Century Gothic" panose="020B0502020202020204" pitchFamily="34" charset="0"/>
            </a:endParaRPr>
          </a:p>
          <a:p>
            <a:r>
              <a:rPr lang="en-US" sz="2800" dirty="0">
                <a:solidFill>
                  <a:srgbClr val="DD9C19"/>
                </a:solidFill>
                <a:latin typeface="Century Gothic" panose="020B0502020202020204" pitchFamily="34" charset="0"/>
              </a:rPr>
              <a:t>✅ "</a:t>
            </a:r>
            <a:r>
              <a:rPr lang="en-US" sz="2800" dirty="0" err="1">
                <a:solidFill>
                  <a:srgbClr val="DD9C19"/>
                </a:solidFill>
                <a:latin typeface="Century Gothic" panose="020B0502020202020204" pitchFamily="34" charset="0"/>
              </a:rPr>
              <a:t>i'm</a:t>
            </a:r>
            <a:r>
              <a:rPr lang="en-US" sz="2800" dirty="0">
                <a:solidFill>
                  <a:srgbClr val="DD9C19"/>
                </a:solidFill>
                <a:latin typeface="Century Gothic" panose="020B0502020202020204" pitchFamily="34" charset="0"/>
              </a:rPr>
              <a:t> loving this </a:t>
            </a:r>
            <a:r>
              <a:rPr lang="en-US" sz="2800" dirty="0" err="1">
                <a:solidFill>
                  <a:srgbClr val="DD9C19"/>
                </a:solidFill>
                <a:latin typeface="Century Gothic" panose="020B0502020202020204" pitchFamily="34" charset="0"/>
              </a:rPr>
              <a:t>nlp</a:t>
            </a:r>
            <a:r>
              <a:rPr lang="en-US" sz="2800" dirty="0">
                <a:solidFill>
                  <a:srgbClr val="DD9C19"/>
                </a:solidFill>
                <a:latin typeface="Century Gothic" panose="020B0502020202020204" pitchFamily="34" charset="0"/>
              </a:rPr>
              <a:t> session!!! 😍🔥 it's amazing how we can clean text properly. but... is it always the best approach?"</a:t>
            </a:r>
          </a:p>
          <a:p>
            <a:endParaRPr lang="en-US" sz="2800" dirty="0">
              <a:solidFill>
                <a:srgbClr val="DD9C19"/>
              </a:solidFill>
              <a:latin typeface="Century Gothic" panose="020B0502020202020204" pitchFamily="34" charset="0"/>
            </a:endParaRPr>
          </a:p>
        </p:txBody>
      </p:sp>
    </p:spTree>
    <p:extLst>
      <p:ext uri="{BB962C8B-B14F-4D97-AF65-F5344CB8AC3E}">
        <p14:creationId xmlns:p14="http://schemas.microsoft.com/office/powerpoint/2010/main" val="1741763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3685D8E-9580-7857-7AFE-318C683A0F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8F0F95-238C-50B4-B7AB-74E6AE763762}"/>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I am?</a:t>
            </a:r>
          </a:p>
        </p:txBody>
      </p:sp>
      <p:sp>
        <p:nvSpPr>
          <p:cNvPr id="3" name="Content Placeholder 2">
            <a:extLst>
              <a:ext uri="{FF2B5EF4-FFF2-40B4-BE49-F238E27FC236}">
                <a16:creationId xmlns:a16="http://schemas.microsoft.com/office/drawing/2014/main" id="{B60F6152-E911-E815-21C5-A0CACB9BF32E}"/>
              </a:ext>
            </a:extLst>
          </p:cNvPr>
          <p:cNvSpPr>
            <a:spLocks noGrp="1"/>
          </p:cNvSpPr>
          <p:nvPr>
            <p:ph idx="1"/>
          </p:nvPr>
        </p:nvSpPr>
        <p:spPr/>
        <p:txBody>
          <a:bodyPr>
            <a:normAutofit/>
          </a:bodyPr>
          <a:lstStyle/>
          <a:p>
            <a:r>
              <a:rPr lang="en-US" sz="2400" dirty="0">
                <a:solidFill>
                  <a:schemeClr val="bg1"/>
                </a:solidFill>
                <a:latin typeface="Century Gothic" panose="020B0502020202020204" pitchFamily="34" charset="0"/>
              </a:rPr>
              <a:t>- A Machine Learning Engineer</a:t>
            </a:r>
          </a:p>
          <a:p>
            <a:r>
              <a:rPr lang="en-US" sz="2400" dirty="0">
                <a:solidFill>
                  <a:schemeClr val="bg1"/>
                </a:solidFill>
                <a:latin typeface="Century Gothic" panose="020B0502020202020204" pitchFamily="34" charset="0"/>
              </a:rPr>
              <a:t>- A young MAN eager to master AI</a:t>
            </a:r>
          </a:p>
          <a:p>
            <a:endParaRPr lang="en-US" sz="2400" dirty="0">
              <a:solidFill>
                <a:schemeClr val="bg1"/>
              </a:solidFill>
              <a:latin typeface="Century Gothic" panose="020B0502020202020204" pitchFamily="34" charset="0"/>
            </a:endParaRPr>
          </a:p>
          <a:p>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C7FCDA81-1F75-D281-218D-97445AD7C58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FE7D62E-8E41-0F46-8DBD-3033C72E7116}"/>
              </a:ext>
            </a:extLst>
          </p:cNvPr>
          <p:cNvSpPr>
            <a:spLocks noGrp="1"/>
          </p:cNvSpPr>
          <p:nvPr>
            <p:ph type="sldNum" sz="quarter" idx="12"/>
          </p:nvPr>
        </p:nvSpPr>
        <p:spPr/>
        <p:txBody>
          <a:bodyPr/>
          <a:lstStyle/>
          <a:p>
            <a:fld id="{7F537688-BEAE-4904-826F-1C1E0645A5D0}" type="slidenum">
              <a:rPr lang="en-US" sz="2000" smtClean="0"/>
              <a:t>7</a:t>
            </a:fld>
            <a:endParaRPr lang="en-US" sz="2000" dirty="0"/>
          </a:p>
        </p:txBody>
      </p:sp>
      <p:sp>
        <p:nvSpPr>
          <p:cNvPr id="7" name="TextBox 6">
            <a:extLst>
              <a:ext uri="{FF2B5EF4-FFF2-40B4-BE49-F238E27FC236}">
                <a16:creationId xmlns:a16="http://schemas.microsoft.com/office/drawing/2014/main" id="{37BBBEB4-50FC-3AD0-195B-3A85FBCE77AE}"/>
              </a:ext>
            </a:extLst>
          </p:cNvPr>
          <p:cNvSpPr txBox="1"/>
          <p:nvPr/>
        </p:nvSpPr>
        <p:spPr>
          <a:xfrm rot="21321536">
            <a:off x="8109920" y="5288763"/>
            <a:ext cx="3581076"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Scan to visit my portfolio</a:t>
            </a:r>
          </a:p>
          <a:p>
            <a:pPr algn="ctr"/>
            <a:r>
              <a:rPr lang="en-US" sz="2000" b="1" spc="65" dirty="0">
                <a:solidFill>
                  <a:srgbClr val="FFFFFF"/>
                </a:solidFill>
                <a:latin typeface="Bradley Hand ITC" panose="03070402050302030203" pitchFamily="66" charset="0"/>
                <a:cs typeface="Arial"/>
              </a:rPr>
              <a:t>or</a:t>
            </a:r>
            <a:endParaRPr lang="en-US" sz="2000" b="1" dirty="0">
              <a:latin typeface="Bradley Hand ITC" panose="03070402050302030203" pitchFamily="66" charset="0"/>
              <a:cs typeface="Arial"/>
            </a:endParaRPr>
          </a:p>
        </p:txBody>
      </p:sp>
      <p:sp>
        <p:nvSpPr>
          <p:cNvPr id="4" name="TextBox 3">
            <a:extLst>
              <a:ext uri="{FF2B5EF4-FFF2-40B4-BE49-F238E27FC236}">
                <a16:creationId xmlns:a16="http://schemas.microsoft.com/office/drawing/2014/main" id="{995D3CCF-2685-0F29-6967-409FDF8B0697}"/>
              </a:ext>
            </a:extLst>
          </p:cNvPr>
          <p:cNvSpPr txBox="1"/>
          <p:nvPr/>
        </p:nvSpPr>
        <p:spPr>
          <a:xfrm rot="21321536">
            <a:off x="461072" y="353347"/>
            <a:ext cx="2246046"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Before we begin</a:t>
            </a:r>
            <a:endParaRPr lang="en-US" sz="2000" b="1" dirty="0">
              <a:latin typeface="Bradley Hand ITC" panose="03070402050302030203" pitchFamily="66" charset="0"/>
              <a:cs typeface="Arial"/>
            </a:endParaRPr>
          </a:p>
        </p:txBody>
      </p:sp>
      <p:pic>
        <p:nvPicPr>
          <p:cNvPr id="8" name="Picture 7">
            <a:extLst>
              <a:ext uri="{FF2B5EF4-FFF2-40B4-BE49-F238E27FC236}">
                <a16:creationId xmlns:a16="http://schemas.microsoft.com/office/drawing/2014/main" id="{B789F507-42AA-60E8-92D2-995EFFBD7400}"/>
              </a:ext>
            </a:extLst>
          </p:cNvPr>
          <p:cNvPicPr>
            <a:picLocks noChangeAspect="1"/>
          </p:cNvPicPr>
          <p:nvPr/>
        </p:nvPicPr>
        <p:blipFill>
          <a:blip r:embed="rId2"/>
          <a:stretch>
            <a:fillRect/>
          </a:stretch>
        </p:blipFill>
        <p:spPr>
          <a:xfrm>
            <a:off x="7792773" y="1760828"/>
            <a:ext cx="3419710" cy="3419710"/>
          </a:xfrm>
          <a:prstGeom prst="rect">
            <a:avLst/>
          </a:prstGeom>
        </p:spPr>
      </p:pic>
      <p:sp>
        <p:nvSpPr>
          <p:cNvPr id="10" name="TextBox 9">
            <a:extLst>
              <a:ext uri="{FF2B5EF4-FFF2-40B4-BE49-F238E27FC236}">
                <a16:creationId xmlns:a16="http://schemas.microsoft.com/office/drawing/2014/main" id="{6EE6DA00-CC39-A82A-07D1-9E23DAA2A293}"/>
              </a:ext>
            </a:extLst>
          </p:cNvPr>
          <p:cNvSpPr txBox="1"/>
          <p:nvPr/>
        </p:nvSpPr>
        <p:spPr>
          <a:xfrm>
            <a:off x="8031073" y="5869094"/>
            <a:ext cx="3738770" cy="369332"/>
          </a:xfrm>
          <a:prstGeom prst="rect">
            <a:avLst/>
          </a:prstGeom>
          <a:noFill/>
        </p:spPr>
        <p:txBody>
          <a:bodyPr wrap="square">
            <a:spAutoFit/>
          </a:bodyPr>
          <a:lstStyle/>
          <a:p>
            <a:r>
              <a:rPr lang="en-US" dirty="0">
                <a:solidFill>
                  <a:schemeClr val="bg1"/>
                </a:solidFill>
                <a:latin typeface="Monospac821 BT" panose="020B0609020202020204" pitchFamily="50" charset="0"/>
                <a:cs typeface="Monospac821 Hebrew BT" panose="020B0609020202020204" pitchFamily="49" charset="-79"/>
              </a:rPr>
              <a:t>https://bheez.netlify.app</a:t>
            </a:r>
          </a:p>
        </p:txBody>
      </p:sp>
      <p:sp>
        <p:nvSpPr>
          <p:cNvPr id="11" name="TextBox 10">
            <a:extLst>
              <a:ext uri="{FF2B5EF4-FFF2-40B4-BE49-F238E27FC236}">
                <a16:creationId xmlns:a16="http://schemas.microsoft.com/office/drawing/2014/main" id="{9D562BFB-3698-A789-A2B6-B5CE8368DD91}"/>
              </a:ext>
            </a:extLst>
          </p:cNvPr>
          <p:cNvSpPr txBox="1"/>
          <p:nvPr/>
        </p:nvSpPr>
        <p:spPr>
          <a:xfrm>
            <a:off x="1125429" y="4607210"/>
            <a:ext cx="4822804" cy="163121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FUN FACT:</a:t>
            </a:r>
          </a:p>
          <a:p>
            <a:r>
              <a:rPr lang="en-US" sz="2000" b="1" spc="65" dirty="0">
                <a:solidFill>
                  <a:srgbClr val="FFFFFF"/>
                </a:solidFill>
                <a:latin typeface="Bradley Hand ITC" panose="03070402050302030203" pitchFamily="66" charset="0"/>
                <a:cs typeface="Arial"/>
              </a:rPr>
              <a:t>I've taught over 100 people Python, but I'm still learning new things every day. (Especially how to avoid typos when coding late at night!)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61892192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EF69787-D5DC-D043-61E4-375BEC3C85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FF9B7A-95D7-5F77-0431-16CEB4789CC0}"/>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693E37D-2D62-E639-ED89-47B34694FD1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3BB623A-AC4A-B440-D4A8-9C7822AC1A59}"/>
              </a:ext>
            </a:extLst>
          </p:cNvPr>
          <p:cNvSpPr>
            <a:spLocks noGrp="1"/>
          </p:cNvSpPr>
          <p:nvPr>
            <p:ph type="sldNum" sz="quarter" idx="12"/>
          </p:nvPr>
        </p:nvSpPr>
        <p:spPr/>
        <p:txBody>
          <a:bodyPr/>
          <a:lstStyle/>
          <a:p>
            <a:fld id="{7F537688-BEAE-4904-826F-1C1E0645A5D0}" type="slidenum">
              <a:rPr lang="en-US" sz="2000" smtClean="0"/>
              <a:t>70</a:t>
            </a:fld>
            <a:endParaRPr lang="en-US" sz="2000" dirty="0"/>
          </a:p>
        </p:txBody>
      </p:sp>
      <p:sp>
        <p:nvSpPr>
          <p:cNvPr id="4" name="Content Placeholder 2">
            <a:extLst>
              <a:ext uri="{FF2B5EF4-FFF2-40B4-BE49-F238E27FC236}">
                <a16:creationId xmlns:a16="http://schemas.microsoft.com/office/drawing/2014/main" id="{EB46049C-AB6D-DCF4-136F-1508C7C0881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960CB1EE-9D6C-1EB2-47F4-32B86B335796}"/>
              </a:ext>
            </a:extLst>
          </p:cNvPr>
          <p:cNvSpPr>
            <a:spLocks noGrp="1"/>
          </p:cNvSpPr>
          <p:nvPr>
            <p:ph idx="1"/>
          </p:nvPr>
        </p:nvSpPr>
        <p:spPr>
          <a:xfrm>
            <a:off x="1097280" y="1845732"/>
            <a:ext cx="10058400" cy="4494107"/>
          </a:xfrm>
        </p:spPr>
        <p:txBody>
          <a:bodyPr>
            <a:normAutofit fontScale="92500" lnSpcReduction="10000"/>
          </a:bodyPr>
          <a:lstStyle/>
          <a:p>
            <a:pPr marL="0" indent="0">
              <a:lnSpc>
                <a:spcPct val="150000"/>
              </a:lnSpc>
              <a:buNone/>
            </a:pPr>
            <a:r>
              <a:rPr lang="en-US" sz="2800" dirty="0">
                <a:solidFill>
                  <a:schemeClr val="bg1"/>
                </a:solidFill>
                <a:latin typeface="Century Gothic" panose="020B0502020202020204" pitchFamily="34" charset="0"/>
              </a:rPr>
              <a:t>Question: Given this raw text:👉</a:t>
            </a:r>
          </a:p>
          <a:p>
            <a:pPr marL="0" indent="0">
              <a:lnSpc>
                <a:spcPct val="150000"/>
              </a:lnSpc>
              <a:buNone/>
            </a:pPr>
            <a:r>
              <a:rPr lang="en-US" sz="28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800" dirty="0">
                <a:solidFill>
                  <a:schemeClr val="bg1"/>
                </a:solidFill>
                <a:latin typeface="Century Gothic" panose="020B0502020202020204" pitchFamily="34" charset="0"/>
              </a:rPr>
              <a:t>If we apply the following preprocessing steps, what the output?</a:t>
            </a:r>
          </a:p>
          <a:p>
            <a:pPr marL="0" indent="0">
              <a:lnSpc>
                <a:spcPct val="150000"/>
              </a:lnSpc>
              <a:buNone/>
            </a:pPr>
            <a:r>
              <a:rPr lang="en-US" sz="2800" dirty="0">
                <a:solidFill>
                  <a:schemeClr val="bg1"/>
                </a:solidFill>
                <a:latin typeface="Century Gothic" panose="020B0502020202020204" pitchFamily="34" charset="0"/>
              </a:rPr>
              <a:t>2️⃣ Removing Punctuation &amp; Emojis: What’s left after getting rid of #,!, 😍🔥, and other punctuation marks?</a:t>
            </a:r>
          </a:p>
        </p:txBody>
      </p:sp>
    </p:spTree>
    <p:extLst>
      <p:ext uri="{BB962C8B-B14F-4D97-AF65-F5344CB8AC3E}">
        <p14:creationId xmlns:p14="http://schemas.microsoft.com/office/powerpoint/2010/main" val="216513104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0517D6-1A28-6863-51A5-6F79A40E53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2E7461-C9FE-7A4A-FE57-4B10E47F63EC}"/>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120D3C27-CB05-2598-1707-B1E6A4A5871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FA850AA-CEE4-F271-3363-02B4B60643CB}"/>
              </a:ext>
            </a:extLst>
          </p:cNvPr>
          <p:cNvSpPr>
            <a:spLocks noGrp="1"/>
          </p:cNvSpPr>
          <p:nvPr>
            <p:ph type="sldNum" sz="quarter" idx="12"/>
          </p:nvPr>
        </p:nvSpPr>
        <p:spPr/>
        <p:txBody>
          <a:bodyPr/>
          <a:lstStyle/>
          <a:p>
            <a:fld id="{7F537688-BEAE-4904-826F-1C1E0645A5D0}" type="slidenum">
              <a:rPr lang="en-US" sz="2000" smtClean="0"/>
              <a:t>71</a:t>
            </a:fld>
            <a:endParaRPr lang="en-US" sz="2000" dirty="0"/>
          </a:p>
        </p:txBody>
      </p:sp>
      <p:sp>
        <p:nvSpPr>
          <p:cNvPr id="4" name="Content Placeholder 2">
            <a:extLst>
              <a:ext uri="{FF2B5EF4-FFF2-40B4-BE49-F238E27FC236}">
                <a16:creationId xmlns:a16="http://schemas.microsoft.com/office/drawing/2014/main" id="{C7267A8D-BE76-487A-F9C0-DB8F6576801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4FC19B14-013F-32E2-3ABD-ADCE3969D821}"/>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2️⃣ Removing Punctuation &amp; Emojis: What’s left after getting rid of #,!, 😍🔥, and other punctuation marks?</a:t>
            </a:r>
          </a:p>
        </p:txBody>
      </p:sp>
      <p:sp>
        <p:nvSpPr>
          <p:cNvPr id="3" name="Title 1">
            <a:extLst>
              <a:ext uri="{FF2B5EF4-FFF2-40B4-BE49-F238E27FC236}">
                <a16:creationId xmlns:a16="http://schemas.microsoft.com/office/drawing/2014/main" id="{CD478CC0-EA79-BDA8-FEA1-075F5E253CBF}"/>
              </a:ext>
            </a:extLst>
          </p:cNvPr>
          <p:cNvSpPr txBox="1">
            <a:spLocks/>
          </p:cNvSpPr>
          <p:nvPr/>
        </p:nvSpPr>
        <p:spPr>
          <a:xfrm>
            <a:off x="1154083" y="3296489"/>
            <a:ext cx="10058400" cy="3125099"/>
          </a:xfrm>
          <a:prstGeom prst="rect">
            <a:avLst/>
          </a:prstGeom>
        </p:spPr>
        <p:txBody>
          <a:bodyPr vert="horz" lIns="91440" tIns="45720" rIns="91440" bIns="45720" rtlCol="0" anchor="t">
            <a:normAutofit lnSpcReduction="1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200" dirty="0">
                <a:solidFill>
                  <a:srgbClr val="DD9C19"/>
                </a:solidFill>
                <a:latin typeface="Century Gothic" panose="020B0502020202020204" pitchFamily="34" charset="0"/>
              </a:rPr>
              <a:t> "I'm LOVING this NLP session!!! 😍🔥 It's AMAZING how we can clean text properly. But... is it always the best approach?“</a:t>
            </a:r>
          </a:p>
          <a:p>
            <a:endParaRPr lang="en-US" sz="3200" dirty="0">
              <a:solidFill>
                <a:srgbClr val="DD9C19"/>
              </a:solidFill>
              <a:latin typeface="Century Gothic" panose="020B0502020202020204" pitchFamily="34" charset="0"/>
            </a:endParaRPr>
          </a:p>
          <a:p>
            <a:endParaRPr lang="en-US" sz="3200" dirty="0">
              <a:solidFill>
                <a:srgbClr val="DD9C19"/>
              </a:solidFill>
              <a:latin typeface="Century Gothic" panose="020B0502020202020204" pitchFamily="34" charset="0"/>
            </a:endParaRPr>
          </a:p>
          <a:p>
            <a:r>
              <a:rPr lang="en-US" sz="3200" dirty="0">
                <a:solidFill>
                  <a:srgbClr val="DD9C19"/>
                </a:solidFill>
                <a:latin typeface="Century Gothic" panose="020B0502020202020204" pitchFamily="34" charset="0"/>
              </a:rPr>
              <a:t>✅ "</a:t>
            </a:r>
            <a:r>
              <a:rPr lang="en-US" sz="3200" dirty="0" err="1">
                <a:solidFill>
                  <a:srgbClr val="DD9C19"/>
                </a:solidFill>
                <a:latin typeface="Century Gothic" panose="020B0502020202020204" pitchFamily="34" charset="0"/>
              </a:rPr>
              <a:t>im</a:t>
            </a:r>
            <a:r>
              <a:rPr lang="en-US" sz="3200" dirty="0">
                <a:solidFill>
                  <a:srgbClr val="DD9C19"/>
                </a:solidFill>
                <a:latin typeface="Century Gothic" panose="020B0502020202020204" pitchFamily="34" charset="0"/>
              </a:rPr>
              <a:t> loving this </a:t>
            </a:r>
            <a:r>
              <a:rPr lang="en-US" sz="3200" dirty="0" err="1">
                <a:solidFill>
                  <a:srgbClr val="DD9C19"/>
                </a:solidFill>
                <a:latin typeface="Century Gothic" panose="020B0502020202020204" pitchFamily="34" charset="0"/>
              </a:rPr>
              <a:t>nlp</a:t>
            </a:r>
            <a:r>
              <a:rPr lang="en-US" sz="3200" dirty="0">
                <a:solidFill>
                  <a:srgbClr val="DD9C19"/>
                </a:solidFill>
                <a:latin typeface="Century Gothic" panose="020B0502020202020204" pitchFamily="34" charset="0"/>
              </a:rPr>
              <a:t> session its amazing how we can clean text properly but is it always the best approach"</a:t>
            </a:r>
          </a:p>
        </p:txBody>
      </p:sp>
    </p:spTree>
    <p:extLst>
      <p:ext uri="{BB962C8B-B14F-4D97-AF65-F5344CB8AC3E}">
        <p14:creationId xmlns:p14="http://schemas.microsoft.com/office/powerpoint/2010/main" val="190819692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4CE141E-C7EC-E120-3E65-4EF4D67294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A6CB9E-380D-53E2-11BA-55BC70F53CD2}"/>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FEDFF0C-FFCA-6A7E-2F10-0ABDBB0A37F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1D1234-0C23-5D4F-DDAB-F6C6020B54EE}"/>
              </a:ext>
            </a:extLst>
          </p:cNvPr>
          <p:cNvSpPr>
            <a:spLocks noGrp="1"/>
          </p:cNvSpPr>
          <p:nvPr>
            <p:ph type="sldNum" sz="quarter" idx="12"/>
          </p:nvPr>
        </p:nvSpPr>
        <p:spPr/>
        <p:txBody>
          <a:bodyPr/>
          <a:lstStyle/>
          <a:p>
            <a:fld id="{7F537688-BEAE-4904-826F-1C1E0645A5D0}" type="slidenum">
              <a:rPr lang="en-US" sz="2000" smtClean="0"/>
              <a:t>72</a:t>
            </a:fld>
            <a:endParaRPr lang="en-US" sz="2000" dirty="0"/>
          </a:p>
        </p:txBody>
      </p:sp>
      <p:sp>
        <p:nvSpPr>
          <p:cNvPr id="4" name="Content Placeholder 2">
            <a:extLst>
              <a:ext uri="{FF2B5EF4-FFF2-40B4-BE49-F238E27FC236}">
                <a16:creationId xmlns:a16="http://schemas.microsoft.com/office/drawing/2014/main" id="{C5D19A2C-AD0F-1B32-E55A-DCF4D3DFC1A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97F5A52-565B-5A05-7AE3-29A89090DD90}"/>
              </a:ext>
            </a:extLst>
          </p:cNvPr>
          <p:cNvSpPr>
            <a:spLocks noGrp="1"/>
          </p:cNvSpPr>
          <p:nvPr>
            <p:ph idx="1"/>
          </p:nvPr>
        </p:nvSpPr>
        <p:spPr>
          <a:xfrm>
            <a:off x="1097279" y="1737360"/>
            <a:ext cx="10293531" cy="4684229"/>
          </a:xfrm>
        </p:spPr>
        <p:txBody>
          <a:bodyPr>
            <a:normAutofit fontScale="92500"/>
          </a:bodyPr>
          <a:lstStyle/>
          <a:p>
            <a:pPr marL="0" indent="0">
              <a:lnSpc>
                <a:spcPct val="150000"/>
              </a:lnSpc>
              <a:buNone/>
            </a:pPr>
            <a:r>
              <a:rPr lang="en-US" sz="2800" dirty="0">
                <a:solidFill>
                  <a:schemeClr val="bg1"/>
                </a:solidFill>
                <a:latin typeface="Century Gothic" panose="020B0502020202020204" pitchFamily="34" charset="0"/>
              </a:rPr>
              <a:t>Question: Given this raw text:👉</a:t>
            </a:r>
          </a:p>
          <a:p>
            <a:pPr marL="0" indent="0">
              <a:lnSpc>
                <a:spcPct val="150000"/>
              </a:lnSpc>
              <a:buNone/>
            </a:pPr>
            <a:r>
              <a:rPr lang="en-US" sz="28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800" dirty="0">
                <a:solidFill>
                  <a:schemeClr val="bg1"/>
                </a:solidFill>
                <a:latin typeface="Century Gothic" panose="020B0502020202020204" pitchFamily="34" charset="0"/>
              </a:rPr>
              <a:t>If we apply the following preprocessing steps, what the output?</a:t>
            </a:r>
          </a:p>
          <a:p>
            <a:pPr marL="0" indent="0">
              <a:lnSpc>
                <a:spcPct val="150000"/>
              </a:lnSpc>
              <a:buNone/>
            </a:pPr>
            <a:r>
              <a:rPr lang="en-US" sz="2800" dirty="0">
                <a:solidFill>
                  <a:schemeClr val="bg1"/>
                </a:solidFill>
                <a:latin typeface="Century Gothic" panose="020B0502020202020204" pitchFamily="34" charset="0"/>
              </a:rPr>
              <a:t>3️⃣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Which words will be removed, and what remains?</a:t>
            </a:r>
          </a:p>
        </p:txBody>
      </p:sp>
    </p:spTree>
    <p:extLst>
      <p:ext uri="{BB962C8B-B14F-4D97-AF65-F5344CB8AC3E}">
        <p14:creationId xmlns:p14="http://schemas.microsoft.com/office/powerpoint/2010/main" val="416846126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94C3038-F6E0-290A-D32C-EB632514D5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BAB158-0C4B-CC11-AEF0-DB0E23D4A074}"/>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10CA78BF-C28F-53B5-6164-8BF31A6FDDD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12D2144-B644-75E7-E314-B3A23504C2FF}"/>
              </a:ext>
            </a:extLst>
          </p:cNvPr>
          <p:cNvSpPr>
            <a:spLocks noGrp="1"/>
          </p:cNvSpPr>
          <p:nvPr>
            <p:ph type="sldNum" sz="quarter" idx="12"/>
          </p:nvPr>
        </p:nvSpPr>
        <p:spPr/>
        <p:txBody>
          <a:bodyPr/>
          <a:lstStyle/>
          <a:p>
            <a:fld id="{7F537688-BEAE-4904-826F-1C1E0645A5D0}" type="slidenum">
              <a:rPr lang="en-US" sz="2000" smtClean="0"/>
              <a:t>73</a:t>
            </a:fld>
            <a:endParaRPr lang="en-US" sz="2000" dirty="0"/>
          </a:p>
        </p:txBody>
      </p:sp>
      <p:sp>
        <p:nvSpPr>
          <p:cNvPr id="4" name="Content Placeholder 2">
            <a:extLst>
              <a:ext uri="{FF2B5EF4-FFF2-40B4-BE49-F238E27FC236}">
                <a16:creationId xmlns:a16="http://schemas.microsoft.com/office/drawing/2014/main" id="{D78506A6-42E2-D8EF-77AA-24366D0B9F8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D954E0B-3FD8-510E-D416-E2542AC6BCD2}"/>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3️⃣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Which words will be removed, and what remains?</a:t>
            </a:r>
          </a:p>
        </p:txBody>
      </p:sp>
      <p:sp>
        <p:nvSpPr>
          <p:cNvPr id="3" name="Title 1">
            <a:extLst>
              <a:ext uri="{FF2B5EF4-FFF2-40B4-BE49-F238E27FC236}">
                <a16:creationId xmlns:a16="http://schemas.microsoft.com/office/drawing/2014/main" id="{220909FA-CD0A-0D4D-8E72-3762B9A388CD}"/>
              </a:ext>
            </a:extLst>
          </p:cNvPr>
          <p:cNvSpPr txBox="1">
            <a:spLocks/>
          </p:cNvSpPr>
          <p:nvPr/>
        </p:nvSpPr>
        <p:spPr>
          <a:xfrm>
            <a:off x="1154083" y="3296489"/>
            <a:ext cx="10058400" cy="3125099"/>
          </a:xfrm>
          <a:prstGeom prst="rect">
            <a:avLst/>
          </a:prstGeom>
        </p:spPr>
        <p:txBody>
          <a:bodyPr vert="horz" lIns="91440" tIns="45720" rIns="91440" bIns="45720" rtlCol="0" anchor="t">
            <a:normAutofit lnSpcReduction="1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dirty="0">
                <a:solidFill>
                  <a:srgbClr val="DD9C19"/>
                </a:solidFill>
                <a:latin typeface="Century Gothic" panose="020B0502020202020204" pitchFamily="34" charset="0"/>
              </a:rPr>
              <a:t> "I'm LOVING this NLP session!!! 😍🔥 It's AMAZING how we can clean text properly. But... is it always the best approach?“</a:t>
            </a:r>
          </a:p>
          <a:p>
            <a:endParaRPr lang="en-US" sz="3600" dirty="0">
              <a:solidFill>
                <a:srgbClr val="DD9C19"/>
              </a:solidFill>
              <a:latin typeface="Century Gothic" panose="020B0502020202020204" pitchFamily="34" charset="0"/>
            </a:endParaRPr>
          </a:p>
          <a:p>
            <a:endParaRPr lang="en-US" sz="3600" dirty="0">
              <a:solidFill>
                <a:srgbClr val="DD9C19"/>
              </a:solidFill>
              <a:latin typeface="Century Gothic" panose="020B0502020202020204" pitchFamily="34" charset="0"/>
            </a:endParaRPr>
          </a:p>
          <a:p>
            <a:r>
              <a:rPr lang="en-US" sz="3600" dirty="0">
                <a:solidFill>
                  <a:srgbClr val="DD9C19"/>
                </a:solidFill>
                <a:latin typeface="Century Gothic" panose="020B0502020202020204" pitchFamily="34" charset="0"/>
              </a:rPr>
              <a:t>✅ "loving </a:t>
            </a:r>
            <a:r>
              <a:rPr lang="en-US" sz="3600" dirty="0" err="1">
                <a:solidFill>
                  <a:srgbClr val="DD9C19"/>
                </a:solidFill>
                <a:latin typeface="Century Gothic" panose="020B0502020202020204" pitchFamily="34" charset="0"/>
              </a:rPr>
              <a:t>nlp</a:t>
            </a:r>
            <a:r>
              <a:rPr lang="en-US" sz="3600" dirty="0">
                <a:solidFill>
                  <a:srgbClr val="DD9C19"/>
                </a:solidFill>
                <a:latin typeface="Century Gothic" panose="020B0502020202020204" pitchFamily="34" charset="0"/>
              </a:rPr>
              <a:t> session amazing clean text properly always best approach"</a:t>
            </a:r>
          </a:p>
        </p:txBody>
      </p:sp>
    </p:spTree>
    <p:extLst>
      <p:ext uri="{BB962C8B-B14F-4D97-AF65-F5344CB8AC3E}">
        <p14:creationId xmlns:p14="http://schemas.microsoft.com/office/powerpoint/2010/main" val="191071607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656D36B-6C07-E288-04FD-20AB365310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91A1B5-CC3A-41C2-BDC1-F41BC88FED1B}"/>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05A980E2-5CED-49E7-AD36-4B9A39AE727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35B6D4D-EDC4-F338-41C2-2B2AD66153CF}"/>
              </a:ext>
            </a:extLst>
          </p:cNvPr>
          <p:cNvSpPr>
            <a:spLocks noGrp="1"/>
          </p:cNvSpPr>
          <p:nvPr>
            <p:ph type="sldNum" sz="quarter" idx="12"/>
          </p:nvPr>
        </p:nvSpPr>
        <p:spPr/>
        <p:txBody>
          <a:bodyPr/>
          <a:lstStyle/>
          <a:p>
            <a:fld id="{7F537688-BEAE-4904-826F-1C1E0645A5D0}" type="slidenum">
              <a:rPr lang="en-US" sz="2000" smtClean="0"/>
              <a:t>74</a:t>
            </a:fld>
            <a:endParaRPr lang="en-US" sz="2000" dirty="0"/>
          </a:p>
        </p:txBody>
      </p:sp>
      <p:sp>
        <p:nvSpPr>
          <p:cNvPr id="4" name="Content Placeholder 2">
            <a:extLst>
              <a:ext uri="{FF2B5EF4-FFF2-40B4-BE49-F238E27FC236}">
                <a16:creationId xmlns:a16="http://schemas.microsoft.com/office/drawing/2014/main" id="{98EB2C8E-C2BD-1826-4AE9-4363D2D5D1C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B4E1126-0610-E933-081A-1A0C0992B454}"/>
              </a:ext>
            </a:extLst>
          </p:cNvPr>
          <p:cNvSpPr>
            <a:spLocks noGrp="1"/>
          </p:cNvSpPr>
          <p:nvPr>
            <p:ph idx="1"/>
          </p:nvPr>
        </p:nvSpPr>
        <p:spPr>
          <a:xfrm>
            <a:off x="1097280" y="1737360"/>
            <a:ext cx="10058400" cy="4619897"/>
          </a:xfrm>
        </p:spPr>
        <p:txBody>
          <a:bodyPr>
            <a:normAutofit fontScale="92500"/>
          </a:bodyPr>
          <a:lstStyle/>
          <a:p>
            <a:pPr marL="0" indent="0">
              <a:lnSpc>
                <a:spcPct val="150000"/>
              </a:lnSpc>
              <a:buNone/>
            </a:pPr>
            <a:r>
              <a:rPr lang="en-US" sz="2400" dirty="0">
                <a:solidFill>
                  <a:schemeClr val="bg1"/>
                </a:solidFill>
                <a:latin typeface="Century Gothic" panose="020B0502020202020204" pitchFamily="34" charset="0"/>
              </a:rPr>
              <a:t>Question: Given this raw text:👉</a:t>
            </a:r>
          </a:p>
          <a:p>
            <a:pPr marL="0" indent="0">
              <a:lnSpc>
                <a:spcPct val="150000"/>
              </a:lnSpc>
              <a:buNone/>
            </a:pPr>
            <a:r>
              <a:rPr lang="en-US" sz="24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400" dirty="0">
                <a:solidFill>
                  <a:schemeClr val="bg1"/>
                </a:solidFill>
                <a:latin typeface="Century Gothic" panose="020B0502020202020204" pitchFamily="34" charset="0"/>
              </a:rPr>
              <a:t>If we apply the following preprocessing steps, whats the output?</a:t>
            </a:r>
          </a:p>
          <a:p>
            <a:pPr marL="0" indent="0">
              <a:lnSpc>
                <a:spcPct val="150000"/>
              </a:lnSpc>
              <a:buNone/>
            </a:pPr>
            <a:r>
              <a:rPr lang="en-US" sz="2400" dirty="0">
                <a:solidFill>
                  <a:schemeClr val="bg1"/>
                </a:solidFill>
                <a:latin typeface="Century Gothic" panose="020B0502020202020204" pitchFamily="34" charset="0"/>
              </a:rPr>
              <a:t>4️⃣ Stemming &amp; Lemmatization: If we use:</a:t>
            </a:r>
          </a:p>
          <a:p>
            <a:pPr marL="0" indent="0">
              <a:lnSpc>
                <a:spcPct val="150000"/>
              </a:lnSpc>
              <a:buNone/>
            </a:pPr>
            <a:r>
              <a:rPr lang="en-US" sz="2400" dirty="0">
                <a:solidFill>
                  <a:schemeClr val="bg1"/>
                </a:solidFill>
                <a:latin typeface="Century Gothic" panose="020B0502020202020204" pitchFamily="34" charset="0"/>
              </a:rPr>
              <a:t>Porter Stemmer, how would words like "loving" and "amazing" change?</a:t>
            </a:r>
          </a:p>
          <a:p>
            <a:pPr marL="0" indent="0">
              <a:lnSpc>
                <a:spcPct val="150000"/>
              </a:lnSpc>
              <a:buNone/>
            </a:pPr>
            <a:r>
              <a:rPr lang="en-US" sz="2400" dirty="0">
                <a:solidFill>
                  <a:schemeClr val="bg1"/>
                </a:solidFill>
                <a:latin typeface="Century Gothic" panose="020B0502020202020204" pitchFamily="34" charset="0"/>
              </a:rPr>
              <a:t>Lemmatization, what would be the base form of "loving" and "clean"?</a:t>
            </a:r>
          </a:p>
        </p:txBody>
      </p:sp>
    </p:spTree>
    <p:extLst>
      <p:ext uri="{BB962C8B-B14F-4D97-AF65-F5344CB8AC3E}">
        <p14:creationId xmlns:p14="http://schemas.microsoft.com/office/powerpoint/2010/main" val="338652270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D0F9F7B-B7C1-B9C8-7016-D0A9E6320E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F39112-F5BF-1BB3-964B-45054F19950A}"/>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B2F474F6-782D-3E62-D1FD-02EA8C37AB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2039DFF-908B-0BAE-0582-09E338EF1979}"/>
              </a:ext>
            </a:extLst>
          </p:cNvPr>
          <p:cNvSpPr>
            <a:spLocks noGrp="1"/>
          </p:cNvSpPr>
          <p:nvPr>
            <p:ph type="sldNum" sz="quarter" idx="12"/>
          </p:nvPr>
        </p:nvSpPr>
        <p:spPr/>
        <p:txBody>
          <a:bodyPr/>
          <a:lstStyle/>
          <a:p>
            <a:fld id="{7F537688-BEAE-4904-826F-1C1E0645A5D0}" type="slidenum">
              <a:rPr lang="en-US" sz="2000" smtClean="0"/>
              <a:t>75</a:t>
            </a:fld>
            <a:endParaRPr lang="en-US" sz="2000" dirty="0"/>
          </a:p>
        </p:txBody>
      </p:sp>
      <p:sp>
        <p:nvSpPr>
          <p:cNvPr id="4" name="Content Placeholder 2">
            <a:extLst>
              <a:ext uri="{FF2B5EF4-FFF2-40B4-BE49-F238E27FC236}">
                <a16:creationId xmlns:a16="http://schemas.microsoft.com/office/drawing/2014/main" id="{47149C59-D333-D17F-56E7-CC70A63276A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EB41B4E8-A169-3800-9A83-9E2216BC7EFE}"/>
              </a:ext>
            </a:extLst>
          </p:cNvPr>
          <p:cNvSpPr>
            <a:spLocks noGrp="1"/>
          </p:cNvSpPr>
          <p:nvPr>
            <p:ph idx="1"/>
          </p:nvPr>
        </p:nvSpPr>
        <p:spPr>
          <a:xfrm>
            <a:off x="1097280" y="1775556"/>
            <a:ext cx="10058400" cy="1161045"/>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4️⃣ Stemming &amp; Lemmatization: If we use:</a:t>
            </a:r>
          </a:p>
          <a:p>
            <a:pPr marL="0" indent="0">
              <a:lnSpc>
                <a:spcPct val="150000"/>
              </a:lnSpc>
              <a:buNone/>
            </a:pPr>
            <a:r>
              <a:rPr lang="en-US" sz="2800" dirty="0">
                <a:solidFill>
                  <a:schemeClr val="bg1"/>
                </a:solidFill>
                <a:latin typeface="Century Gothic" panose="020B0502020202020204" pitchFamily="34" charset="0"/>
              </a:rPr>
              <a:t>Porter Stemmer, how would words like "loving" and "amazing" change?</a:t>
            </a:r>
          </a:p>
        </p:txBody>
      </p:sp>
      <p:sp>
        <p:nvSpPr>
          <p:cNvPr id="3" name="Title 1">
            <a:extLst>
              <a:ext uri="{FF2B5EF4-FFF2-40B4-BE49-F238E27FC236}">
                <a16:creationId xmlns:a16="http://schemas.microsoft.com/office/drawing/2014/main" id="{0C3E5A81-ED36-1FD7-0E06-B6D8B45375D8}"/>
              </a:ext>
            </a:extLst>
          </p:cNvPr>
          <p:cNvSpPr txBox="1">
            <a:spLocks/>
          </p:cNvSpPr>
          <p:nvPr/>
        </p:nvSpPr>
        <p:spPr>
          <a:xfrm>
            <a:off x="1066799" y="2812869"/>
            <a:ext cx="10689771" cy="3463865"/>
          </a:xfrm>
          <a:prstGeom prst="rect">
            <a:avLst/>
          </a:prstGeom>
        </p:spPr>
        <p:txBody>
          <a:bodyPr vert="horz" lIns="91440" tIns="45720" rIns="91440" bIns="45720" rtlCol="0" anchor="t">
            <a:normAutofit fontScale="925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20000"/>
              </a:lnSpc>
            </a:pPr>
            <a:r>
              <a:rPr lang="en-US" sz="2800" dirty="0">
                <a:solidFill>
                  <a:srgbClr val="DD9C19"/>
                </a:solidFill>
                <a:latin typeface="Century Gothic" panose="020B0502020202020204" pitchFamily="34" charset="0"/>
              </a:rPr>
              <a:t> "I'm LOVING this NLP session!!! 😍🔥 It's AMAZING how we can clean text properly. But... is it always the best approach?“</a:t>
            </a:r>
          </a:p>
          <a:p>
            <a:pPr>
              <a:lnSpc>
                <a:spcPct val="120000"/>
              </a:lnSpc>
            </a:pPr>
            <a:endParaRPr lang="en-US" sz="2800" dirty="0">
              <a:solidFill>
                <a:srgbClr val="DD9C19"/>
              </a:solidFill>
              <a:latin typeface="Century Gothic" panose="020B0502020202020204" pitchFamily="34" charset="0"/>
            </a:endParaRPr>
          </a:p>
          <a:p>
            <a:pPr>
              <a:lnSpc>
                <a:spcPct val="120000"/>
              </a:lnSpc>
            </a:pPr>
            <a:r>
              <a:rPr lang="en-US" sz="2800" dirty="0">
                <a:solidFill>
                  <a:srgbClr val="DD9C19"/>
                </a:solidFill>
                <a:latin typeface="Century Gothic" panose="020B0502020202020204" pitchFamily="34" charset="0"/>
              </a:rPr>
              <a:t>loving" → "love“</a:t>
            </a:r>
          </a:p>
          <a:p>
            <a:pPr>
              <a:lnSpc>
                <a:spcPct val="120000"/>
              </a:lnSpc>
            </a:pPr>
            <a:r>
              <a:rPr lang="en-US" sz="2800" dirty="0">
                <a:solidFill>
                  <a:srgbClr val="DD9C19"/>
                </a:solidFill>
                <a:latin typeface="Century Gothic" panose="020B0502020202020204" pitchFamily="34" charset="0"/>
              </a:rPr>
              <a:t>"amazing" → "</a:t>
            </a:r>
            <a:r>
              <a:rPr lang="en-US" sz="2800" dirty="0" err="1">
                <a:solidFill>
                  <a:srgbClr val="DD9C19"/>
                </a:solidFill>
                <a:latin typeface="Century Gothic" panose="020B0502020202020204" pitchFamily="34" charset="0"/>
              </a:rPr>
              <a:t>amaz</a:t>
            </a:r>
            <a:r>
              <a:rPr lang="en-US" sz="2800" dirty="0">
                <a:solidFill>
                  <a:srgbClr val="DD9C19"/>
                </a:solidFill>
                <a:latin typeface="Century Gothic" panose="020B0502020202020204" pitchFamily="34" charset="0"/>
              </a:rPr>
              <a:t>“</a:t>
            </a:r>
          </a:p>
          <a:p>
            <a:pPr>
              <a:lnSpc>
                <a:spcPct val="120000"/>
              </a:lnSpc>
            </a:pPr>
            <a:r>
              <a:rPr lang="en-US" sz="2800" dirty="0">
                <a:solidFill>
                  <a:srgbClr val="DD9C19"/>
                </a:solidFill>
                <a:latin typeface="Century Gothic" panose="020B0502020202020204" pitchFamily="34" charset="0"/>
              </a:rPr>
              <a:t>"clean" → "clean" (remains the same)</a:t>
            </a:r>
          </a:p>
          <a:p>
            <a:pPr>
              <a:lnSpc>
                <a:spcPct val="120000"/>
              </a:lnSpc>
            </a:pPr>
            <a:r>
              <a:rPr lang="en-US" sz="2800" dirty="0">
                <a:solidFill>
                  <a:srgbClr val="DD9C19"/>
                </a:solidFill>
                <a:latin typeface="Century Gothic" panose="020B0502020202020204" pitchFamily="34" charset="0"/>
              </a:rPr>
              <a:t>✅ "love </a:t>
            </a:r>
            <a:r>
              <a:rPr lang="en-US" sz="2800" dirty="0" err="1">
                <a:solidFill>
                  <a:srgbClr val="DD9C19"/>
                </a:solidFill>
                <a:latin typeface="Century Gothic" panose="020B0502020202020204" pitchFamily="34" charset="0"/>
              </a:rPr>
              <a:t>nlp</a:t>
            </a:r>
            <a:r>
              <a:rPr lang="en-US" sz="2800" dirty="0">
                <a:solidFill>
                  <a:srgbClr val="DD9C19"/>
                </a:solidFill>
                <a:latin typeface="Century Gothic" panose="020B0502020202020204" pitchFamily="34" charset="0"/>
              </a:rPr>
              <a:t> session </a:t>
            </a:r>
            <a:r>
              <a:rPr lang="en-US" sz="2800" dirty="0" err="1">
                <a:solidFill>
                  <a:srgbClr val="DD9C19"/>
                </a:solidFill>
                <a:latin typeface="Century Gothic" panose="020B0502020202020204" pitchFamily="34" charset="0"/>
              </a:rPr>
              <a:t>amaz</a:t>
            </a:r>
            <a:r>
              <a:rPr lang="en-US" sz="2800" dirty="0">
                <a:solidFill>
                  <a:srgbClr val="DD9C19"/>
                </a:solidFill>
                <a:latin typeface="Century Gothic" panose="020B0502020202020204" pitchFamily="34" charset="0"/>
              </a:rPr>
              <a:t> clean text proper always best approach"</a:t>
            </a:r>
          </a:p>
        </p:txBody>
      </p:sp>
    </p:spTree>
    <p:extLst>
      <p:ext uri="{BB962C8B-B14F-4D97-AF65-F5344CB8AC3E}">
        <p14:creationId xmlns:p14="http://schemas.microsoft.com/office/powerpoint/2010/main" val="319245210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D087FF-522D-7925-31AC-8898B5E0F9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C22CC7-90F3-8321-2451-FC9C5C6787AA}"/>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03BFD14D-427C-0571-2DD8-AD800F101BD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C9BE0DF-9581-3FC3-795B-EA92A689D2A6}"/>
              </a:ext>
            </a:extLst>
          </p:cNvPr>
          <p:cNvSpPr>
            <a:spLocks noGrp="1"/>
          </p:cNvSpPr>
          <p:nvPr>
            <p:ph type="sldNum" sz="quarter" idx="12"/>
          </p:nvPr>
        </p:nvSpPr>
        <p:spPr/>
        <p:txBody>
          <a:bodyPr/>
          <a:lstStyle/>
          <a:p>
            <a:fld id="{7F537688-BEAE-4904-826F-1C1E0645A5D0}" type="slidenum">
              <a:rPr lang="en-US" sz="2000" smtClean="0"/>
              <a:t>76</a:t>
            </a:fld>
            <a:endParaRPr lang="en-US" sz="2000" dirty="0"/>
          </a:p>
        </p:txBody>
      </p:sp>
      <p:sp>
        <p:nvSpPr>
          <p:cNvPr id="4" name="Content Placeholder 2">
            <a:extLst>
              <a:ext uri="{FF2B5EF4-FFF2-40B4-BE49-F238E27FC236}">
                <a16:creationId xmlns:a16="http://schemas.microsoft.com/office/drawing/2014/main" id="{527A42F0-350E-A870-C8A7-934D54505C9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6654CC1F-A7B9-679A-42D7-F5AD5AE0B723}"/>
              </a:ext>
            </a:extLst>
          </p:cNvPr>
          <p:cNvSpPr>
            <a:spLocks noGrp="1"/>
          </p:cNvSpPr>
          <p:nvPr>
            <p:ph idx="1"/>
          </p:nvPr>
        </p:nvSpPr>
        <p:spPr>
          <a:xfrm>
            <a:off x="1154083" y="1712059"/>
            <a:ext cx="10058400" cy="1450757"/>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4️⃣ Stemming &amp; Lemmatization: If we use: Lemmatization (Using WordNet </a:t>
            </a:r>
            <a:r>
              <a:rPr lang="en-US" sz="2800" dirty="0" err="1">
                <a:solidFill>
                  <a:schemeClr val="bg1"/>
                </a:solidFill>
                <a:latin typeface="Century Gothic" panose="020B0502020202020204" pitchFamily="34" charset="0"/>
              </a:rPr>
              <a:t>Lemmatizer</a:t>
            </a:r>
            <a:r>
              <a:rPr lang="en-US" sz="2800" dirty="0">
                <a:solidFill>
                  <a:schemeClr val="bg1"/>
                </a:solidFill>
                <a:latin typeface="Century Gothic" panose="020B0502020202020204" pitchFamily="34" charset="0"/>
              </a:rPr>
              <a:t>), what would be the base form of "loving" and "clean"?</a:t>
            </a:r>
          </a:p>
        </p:txBody>
      </p:sp>
      <p:sp>
        <p:nvSpPr>
          <p:cNvPr id="3" name="Title 1">
            <a:extLst>
              <a:ext uri="{FF2B5EF4-FFF2-40B4-BE49-F238E27FC236}">
                <a16:creationId xmlns:a16="http://schemas.microsoft.com/office/drawing/2014/main" id="{97677FD4-3572-7AA3-2948-A6F12DB775AB}"/>
              </a:ext>
            </a:extLst>
          </p:cNvPr>
          <p:cNvSpPr txBox="1">
            <a:spLocks/>
          </p:cNvSpPr>
          <p:nvPr/>
        </p:nvSpPr>
        <p:spPr>
          <a:xfrm>
            <a:off x="1097280" y="2648048"/>
            <a:ext cx="10868298" cy="3880448"/>
          </a:xfrm>
          <a:prstGeom prst="rect">
            <a:avLst/>
          </a:prstGeom>
        </p:spPr>
        <p:txBody>
          <a:bodyPr vert="horz" lIns="91440" tIns="45720" rIns="91440" bIns="45720" rtlCol="0" anchor="t">
            <a:normAutofit lnSpcReduction="1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20000"/>
              </a:lnSpc>
            </a:pPr>
            <a:r>
              <a:rPr lang="en-US" sz="2800" dirty="0">
                <a:solidFill>
                  <a:srgbClr val="DD9C19"/>
                </a:solidFill>
                <a:latin typeface="Century Gothic" panose="020B0502020202020204" pitchFamily="34" charset="0"/>
              </a:rPr>
              <a:t> "I'm LOVING this NLP session!!! 😍🔥 It's AMAZING how we can clean text properly. But... is it always the best approach?“</a:t>
            </a:r>
          </a:p>
          <a:p>
            <a:pPr>
              <a:lnSpc>
                <a:spcPct val="120000"/>
              </a:lnSpc>
            </a:pPr>
            <a:endParaRPr lang="en-US" sz="1400" dirty="0">
              <a:solidFill>
                <a:srgbClr val="DD9C19"/>
              </a:solidFill>
              <a:latin typeface="Century Gothic" panose="020B0502020202020204" pitchFamily="34" charset="0"/>
            </a:endParaRPr>
          </a:p>
          <a:p>
            <a:pPr>
              <a:lnSpc>
                <a:spcPct val="120000"/>
              </a:lnSpc>
            </a:pPr>
            <a:r>
              <a:rPr lang="en-US" sz="2800" dirty="0">
                <a:solidFill>
                  <a:srgbClr val="DD9C19"/>
                </a:solidFill>
                <a:latin typeface="Century Gothic" panose="020B0502020202020204" pitchFamily="34" charset="0"/>
              </a:rPr>
              <a:t>"loving" → "love“</a:t>
            </a:r>
          </a:p>
          <a:p>
            <a:pPr>
              <a:lnSpc>
                <a:spcPct val="120000"/>
              </a:lnSpc>
            </a:pPr>
            <a:r>
              <a:rPr lang="en-US" sz="2800" dirty="0">
                <a:solidFill>
                  <a:srgbClr val="DD9C19"/>
                </a:solidFill>
                <a:latin typeface="Century Gothic" panose="020B0502020202020204" pitchFamily="34" charset="0"/>
              </a:rPr>
              <a:t>"amazing" → "amazing" (unchanged)</a:t>
            </a:r>
          </a:p>
          <a:p>
            <a:pPr>
              <a:lnSpc>
                <a:spcPct val="120000"/>
              </a:lnSpc>
            </a:pPr>
            <a:r>
              <a:rPr lang="en-US" sz="2800" dirty="0">
                <a:solidFill>
                  <a:srgbClr val="DD9C19"/>
                </a:solidFill>
                <a:latin typeface="Century Gothic" panose="020B0502020202020204" pitchFamily="34" charset="0"/>
              </a:rPr>
              <a:t>"clean" → "clean“</a:t>
            </a:r>
          </a:p>
          <a:p>
            <a:pPr>
              <a:lnSpc>
                <a:spcPct val="120000"/>
              </a:lnSpc>
            </a:pPr>
            <a:r>
              <a:rPr lang="en-US" sz="2800" dirty="0">
                <a:solidFill>
                  <a:srgbClr val="DD9C19"/>
                </a:solidFill>
                <a:latin typeface="Century Gothic" panose="020B0502020202020204" pitchFamily="34" charset="0"/>
              </a:rPr>
              <a:t>✅ "love </a:t>
            </a:r>
            <a:r>
              <a:rPr lang="en-US" sz="2800" dirty="0" err="1">
                <a:solidFill>
                  <a:srgbClr val="DD9C19"/>
                </a:solidFill>
                <a:latin typeface="Century Gothic" panose="020B0502020202020204" pitchFamily="34" charset="0"/>
              </a:rPr>
              <a:t>nlp</a:t>
            </a:r>
            <a:r>
              <a:rPr lang="en-US" sz="2800" dirty="0">
                <a:solidFill>
                  <a:srgbClr val="DD9C19"/>
                </a:solidFill>
                <a:latin typeface="Century Gothic" panose="020B0502020202020204" pitchFamily="34" charset="0"/>
              </a:rPr>
              <a:t> session amazing clean text properly always best approach"</a:t>
            </a:r>
          </a:p>
        </p:txBody>
      </p:sp>
    </p:spTree>
    <p:extLst>
      <p:ext uri="{BB962C8B-B14F-4D97-AF65-F5344CB8AC3E}">
        <p14:creationId xmlns:p14="http://schemas.microsoft.com/office/powerpoint/2010/main" val="22185240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66BC79F-3C75-FB90-3A3C-68E29A27A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EE753B-4E6A-79A2-50D7-D83BD664AB2F}"/>
              </a:ext>
            </a:extLst>
          </p:cNvPr>
          <p:cNvSpPr>
            <a:spLocks noGrp="1"/>
          </p:cNvSpPr>
          <p:nvPr>
            <p:ph type="title"/>
          </p:nvPr>
        </p:nvSpPr>
        <p:spPr/>
        <p:txBody>
          <a:bodyPr/>
          <a:lstStyle/>
          <a:p>
            <a:r>
              <a:rPr lang="en-US" dirty="0">
                <a:solidFill>
                  <a:srgbClr val="DD9C19"/>
                </a:solidFill>
                <a:latin typeface="Century Gothic" panose="020B0502020202020204" pitchFamily="34" charset="0"/>
              </a:rPr>
              <a:t>🧠 </a:t>
            </a:r>
            <a:r>
              <a:rPr lang="en-US" sz="4800" dirty="0">
                <a:solidFill>
                  <a:schemeClr val="bg1"/>
                </a:solidFill>
                <a:latin typeface="Century Gothic" panose="020B0502020202020204" pitchFamily="34" charset="0"/>
              </a:rPr>
              <a:t>🚀 Bonus Question: </a:t>
            </a:r>
            <a:r>
              <a:rPr lang="en-US" dirty="0">
                <a:solidFill>
                  <a:srgbClr val="DD9C19"/>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AEE1EA12-7040-5530-6676-B7C8D346826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FCA6D38-0AE3-084B-5449-6E0D863FE265}"/>
              </a:ext>
            </a:extLst>
          </p:cNvPr>
          <p:cNvSpPr>
            <a:spLocks noGrp="1"/>
          </p:cNvSpPr>
          <p:nvPr>
            <p:ph type="sldNum" sz="quarter" idx="12"/>
          </p:nvPr>
        </p:nvSpPr>
        <p:spPr/>
        <p:txBody>
          <a:bodyPr/>
          <a:lstStyle/>
          <a:p>
            <a:fld id="{7F537688-BEAE-4904-826F-1C1E0645A5D0}" type="slidenum">
              <a:rPr lang="en-US" sz="2000" smtClean="0"/>
              <a:t>77</a:t>
            </a:fld>
            <a:endParaRPr lang="en-US" sz="2000" dirty="0"/>
          </a:p>
        </p:txBody>
      </p:sp>
      <p:sp>
        <p:nvSpPr>
          <p:cNvPr id="4" name="Content Placeholder 2">
            <a:extLst>
              <a:ext uri="{FF2B5EF4-FFF2-40B4-BE49-F238E27FC236}">
                <a16:creationId xmlns:a16="http://schemas.microsoft.com/office/drawing/2014/main" id="{32423D1A-CBE5-1DAB-E1B1-2233BDEEAD7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129D61A9-C794-0B0E-911E-BC4BDFF962E7}"/>
              </a:ext>
            </a:extLst>
          </p:cNvPr>
          <p:cNvSpPr>
            <a:spLocks noGrp="1"/>
          </p:cNvSpPr>
          <p:nvPr>
            <p:ph idx="1"/>
          </p:nvPr>
        </p:nvSpPr>
        <p:spPr>
          <a:xfrm>
            <a:off x="1097280" y="1845733"/>
            <a:ext cx="10058400" cy="3720166"/>
          </a:xfrm>
        </p:spPr>
        <p:txBody>
          <a:bodyPr>
            <a:normAutofit fontScale="85000" lnSpcReduction="20000"/>
          </a:bodyPr>
          <a:lstStyle/>
          <a:p>
            <a:pPr marL="0" indent="0">
              <a:lnSpc>
                <a:spcPct val="150000"/>
              </a:lnSpc>
              <a:buNone/>
            </a:pPr>
            <a:r>
              <a:rPr lang="en-US" sz="2800" dirty="0">
                <a:solidFill>
                  <a:schemeClr val="bg1"/>
                </a:solidFill>
                <a:latin typeface="Century Gothic" panose="020B0502020202020204" pitchFamily="34" charset="0"/>
              </a:rPr>
              <a:t>We removed </a:t>
            </a:r>
            <a:r>
              <a:rPr lang="en-US" sz="2800" b="1" dirty="0" err="1">
                <a:solidFill>
                  <a:schemeClr val="bg1"/>
                </a:solidFill>
                <a:latin typeface="Century Gothic" panose="020B0502020202020204" pitchFamily="34" charset="0"/>
              </a:rPr>
              <a:t>Stopwords</a:t>
            </a:r>
            <a:r>
              <a:rPr lang="en-US" sz="2800" b="1" dirty="0">
                <a:solidFill>
                  <a:schemeClr val="bg1"/>
                </a:solidFill>
                <a:latin typeface="Century Gothic" panose="020B0502020202020204" pitchFamily="34" charset="0"/>
              </a:rPr>
              <a:t> </a:t>
            </a:r>
            <a:r>
              <a:rPr lang="en-US" sz="2800" dirty="0">
                <a:solidFill>
                  <a:schemeClr val="bg1"/>
                </a:solidFill>
                <a:latin typeface="Century Gothic" panose="020B0502020202020204" pitchFamily="34" charset="0"/>
              </a:rPr>
              <a:t>to clean up our text. But can you think of a situation where removing </a:t>
            </a:r>
            <a:r>
              <a:rPr lang="en-US" sz="2800" b="1"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might actually hurt the meaning or usefulness of our data?🤔</a:t>
            </a:r>
          </a:p>
          <a:p>
            <a:pPr marL="0" indent="0">
              <a:lnSpc>
                <a:spcPct val="150000"/>
              </a:lnSpc>
              <a:buNone/>
            </a:pPr>
            <a:r>
              <a:rPr lang="en-US" sz="2800" dirty="0">
                <a:solidFill>
                  <a:schemeClr val="bg1"/>
                </a:solidFill>
                <a:latin typeface="Century Gothic" panose="020B0502020202020204" pitchFamily="34" charset="0"/>
              </a:rPr>
              <a:t>What can be done in such case???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r>
              <a:rPr lang="en-US" sz="1900" dirty="0">
                <a:solidFill>
                  <a:srgbClr val="DD9C19"/>
                </a:solidFill>
                <a:latin typeface="Century Gothic" panose="020B0502020202020204" pitchFamily="34" charset="0"/>
              </a:rPr>
              <a:t>💡 Hint: Think about cases where small words like "not," "is," or "to" are important in understanding the sentence.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p:txBody>
      </p:sp>
      <p:sp>
        <p:nvSpPr>
          <p:cNvPr id="3" name="Title 1">
            <a:extLst>
              <a:ext uri="{FF2B5EF4-FFF2-40B4-BE49-F238E27FC236}">
                <a16:creationId xmlns:a16="http://schemas.microsoft.com/office/drawing/2014/main" id="{5B0637CB-915A-5967-357B-BE0C05E5B9F5}"/>
              </a:ext>
            </a:extLst>
          </p:cNvPr>
          <p:cNvSpPr txBox="1">
            <a:spLocks/>
          </p:cNvSpPr>
          <p:nvPr/>
        </p:nvSpPr>
        <p:spPr>
          <a:xfrm>
            <a:off x="1158240" y="5654977"/>
            <a:ext cx="10436835" cy="562943"/>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lnSpc>
                <a:spcPct val="120000"/>
              </a:lnSpc>
            </a:pPr>
            <a:r>
              <a:rPr lang="en-US" sz="2400" dirty="0">
                <a:solidFill>
                  <a:srgbClr val="DD9C19"/>
                </a:solidFill>
                <a:latin typeface="Century Gothic" panose="020B0502020202020204" pitchFamily="34" charset="0"/>
              </a:rPr>
              <a:t>Open-ended answers  are welcomed!!!</a:t>
            </a:r>
          </a:p>
        </p:txBody>
      </p:sp>
    </p:spTree>
    <p:extLst>
      <p:ext uri="{BB962C8B-B14F-4D97-AF65-F5344CB8AC3E}">
        <p14:creationId xmlns:p14="http://schemas.microsoft.com/office/powerpoint/2010/main" val="99936215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E11F605-5998-816E-7A3D-5D48E7A0FD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CAC562-36F9-4980-26E9-336A3AC24D5D}"/>
              </a:ext>
            </a:extLst>
          </p:cNvPr>
          <p:cNvSpPr>
            <a:spLocks noGrp="1"/>
          </p:cNvSpPr>
          <p:nvPr>
            <p:ph type="title"/>
          </p:nvPr>
        </p:nvSpPr>
        <p:spPr/>
        <p:txBody>
          <a:bodyPr/>
          <a:lstStyle/>
          <a:p>
            <a:r>
              <a:rPr lang="en-US" dirty="0">
                <a:solidFill>
                  <a:srgbClr val="DD9C19"/>
                </a:solidFill>
                <a:latin typeface="Century Gothic" panose="020B0502020202020204" pitchFamily="34" charset="0"/>
              </a:rPr>
              <a:t>🧠 </a:t>
            </a:r>
            <a:r>
              <a:rPr lang="en-US" sz="4800" dirty="0">
                <a:solidFill>
                  <a:schemeClr val="bg1"/>
                </a:solidFill>
                <a:latin typeface="Century Gothic" panose="020B0502020202020204" pitchFamily="34" charset="0"/>
              </a:rPr>
              <a:t>🚀 Bonus Question: </a:t>
            </a:r>
            <a:r>
              <a:rPr lang="en-US" dirty="0">
                <a:solidFill>
                  <a:srgbClr val="DD9C19"/>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075358A5-53C0-A016-7956-AABD5BBA254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8BBE225-5FFC-C55B-564A-5C83900C70A5}"/>
              </a:ext>
            </a:extLst>
          </p:cNvPr>
          <p:cNvSpPr>
            <a:spLocks noGrp="1"/>
          </p:cNvSpPr>
          <p:nvPr>
            <p:ph type="sldNum" sz="quarter" idx="12"/>
          </p:nvPr>
        </p:nvSpPr>
        <p:spPr/>
        <p:txBody>
          <a:bodyPr/>
          <a:lstStyle/>
          <a:p>
            <a:fld id="{7F537688-BEAE-4904-826F-1C1E0645A5D0}" type="slidenum">
              <a:rPr lang="en-US" sz="2000" smtClean="0"/>
              <a:t>78</a:t>
            </a:fld>
            <a:endParaRPr lang="en-US" sz="2000" dirty="0"/>
          </a:p>
        </p:txBody>
      </p:sp>
      <p:sp>
        <p:nvSpPr>
          <p:cNvPr id="4" name="Content Placeholder 2">
            <a:extLst>
              <a:ext uri="{FF2B5EF4-FFF2-40B4-BE49-F238E27FC236}">
                <a16:creationId xmlns:a16="http://schemas.microsoft.com/office/drawing/2014/main" id="{930F68CF-00CC-FA18-9F99-1C1A419FFFF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7D7B2CF9-60C2-D128-130D-8D3B3BB8E5AF}"/>
              </a:ext>
            </a:extLst>
          </p:cNvPr>
          <p:cNvSpPr>
            <a:spLocks noGrp="1"/>
          </p:cNvSpPr>
          <p:nvPr>
            <p:ph idx="1"/>
          </p:nvPr>
        </p:nvSpPr>
        <p:spPr>
          <a:xfrm>
            <a:off x="1097280" y="1775557"/>
            <a:ext cx="10058400" cy="1103446"/>
          </a:xfrm>
        </p:spPr>
        <p:txBody>
          <a:bodyPr>
            <a:normAutofit/>
          </a:bodyPr>
          <a:lstStyle/>
          <a:p>
            <a:pPr marL="0" indent="0">
              <a:lnSpc>
                <a:spcPct val="100000"/>
              </a:lnSpc>
              <a:buNone/>
            </a:pPr>
            <a:r>
              <a:rPr lang="en-US" sz="2800" dirty="0">
                <a:solidFill>
                  <a:schemeClr val="bg1"/>
                </a:solidFill>
                <a:latin typeface="Century Gothic" panose="020B0502020202020204" pitchFamily="34" charset="0"/>
              </a:rPr>
              <a:t>Answer: ✅ Yes! There are several cases where </a:t>
            </a:r>
            <a:r>
              <a:rPr lang="en-US" sz="2800"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play a crucial role: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p:txBody>
      </p:sp>
      <p:sp>
        <p:nvSpPr>
          <p:cNvPr id="3" name="Title 1">
            <a:extLst>
              <a:ext uri="{FF2B5EF4-FFF2-40B4-BE49-F238E27FC236}">
                <a16:creationId xmlns:a16="http://schemas.microsoft.com/office/drawing/2014/main" id="{7AC990E9-9DE5-09CA-AF20-60C5CF602059}"/>
              </a:ext>
            </a:extLst>
          </p:cNvPr>
          <p:cNvSpPr txBox="1">
            <a:spLocks/>
          </p:cNvSpPr>
          <p:nvPr/>
        </p:nvSpPr>
        <p:spPr>
          <a:xfrm>
            <a:off x="1097280" y="2769326"/>
            <a:ext cx="10436835" cy="3531886"/>
          </a:xfrm>
          <a:prstGeom prst="rect">
            <a:avLst/>
          </a:prstGeom>
        </p:spPr>
        <p:txBody>
          <a:bodyPr vert="horz" lIns="91440" tIns="45720" rIns="91440" bIns="45720" rtlCol="0" anchor="t">
            <a:normAutofit fontScale="85000" lnSpcReduction="2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10000"/>
              </a:lnSpc>
            </a:pPr>
            <a:r>
              <a:rPr lang="en-US" sz="2400" b="1" dirty="0">
                <a:solidFill>
                  <a:schemeClr val="bg1"/>
                </a:solidFill>
                <a:latin typeface="Century Gothic" panose="020B0502020202020204" pitchFamily="34" charset="0"/>
              </a:rPr>
              <a:t>1️⃣ Sentiment Analysis </a:t>
            </a:r>
            <a:r>
              <a:rPr lang="en-US" sz="2400" dirty="0">
                <a:solidFill>
                  <a:schemeClr val="bg1"/>
                </a:solidFill>
                <a:latin typeface="Century Gothic" panose="020B0502020202020204" pitchFamily="34" charset="0"/>
              </a:rPr>
              <a:t>– Words like "not" and "very" can change sentiment.</a:t>
            </a:r>
          </a:p>
          <a:p>
            <a:pPr>
              <a:lnSpc>
                <a:spcPct val="110000"/>
              </a:lnSpc>
            </a:pPr>
            <a:r>
              <a:rPr lang="en-US" sz="2400" dirty="0">
                <a:solidFill>
                  <a:schemeClr val="bg1"/>
                </a:solidFill>
                <a:latin typeface="Century Gothic" panose="020B0502020202020204" pitchFamily="34" charset="0"/>
              </a:rPr>
              <a:t>Example: "The movie is not bad" (removing "not" changes the meaning).</a:t>
            </a:r>
          </a:p>
          <a:p>
            <a:pPr>
              <a:lnSpc>
                <a:spcPct val="110000"/>
              </a:lnSpc>
            </a:pPr>
            <a:endParaRPr lang="en-US" sz="2400" dirty="0">
              <a:solidFill>
                <a:schemeClr val="bg1"/>
              </a:solidFill>
              <a:latin typeface="Century Gothic" panose="020B0502020202020204" pitchFamily="34" charset="0"/>
            </a:endParaRPr>
          </a:p>
          <a:p>
            <a:pPr>
              <a:lnSpc>
                <a:spcPct val="110000"/>
              </a:lnSpc>
            </a:pPr>
            <a:r>
              <a:rPr lang="en-US" sz="2400" b="1" dirty="0">
                <a:solidFill>
                  <a:schemeClr val="bg1"/>
                </a:solidFill>
                <a:latin typeface="Century Gothic" panose="020B0502020202020204" pitchFamily="34" charset="0"/>
              </a:rPr>
              <a:t>2️⃣ Question Answering –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help retain context in queries.</a:t>
            </a:r>
          </a:p>
          <a:p>
            <a:pPr>
              <a:lnSpc>
                <a:spcPct val="110000"/>
              </a:lnSpc>
            </a:pPr>
            <a:r>
              <a:rPr lang="en-US" sz="2400" dirty="0">
                <a:solidFill>
                  <a:schemeClr val="bg1"/>
                </a:solidFill>
                <a:latin typeface="Century Gothic" panose="020B0502020202020204" pitchFamily="34" charset="0"/>
              </a:rPr>
              <a:t>Example: "What is the capital of France?" makes more sense than just "capital France?’’</a:t>
            </a:r>
          </a:p>
          <a:p>
            <a:pPr>
              <a:lnSpc>
                <a:spcPct val="110000"/>
              </a:lnSpc>
            </a:pPr>
            <a:endParaRPr lang="en-US" sz="2400" dirty="0">
              <a:solidFill>
                <a:schemeClr val="bg1"/>
              </a:solidFill>
              <a:latin typeface="Century Gothic" panose="020B0502020202020204" pitchFamily="34" charset="0"/>
            </a:endParaRPr>
          </a:p>
          <a:p>
            <a:pPr>
              <a:lnSpc>
                <a:spcPct val="110000"/>
              </a:lnSpc>
            </a:pPr>
            <a:r>
              <a:rPr lang="en-US" sz="2400" b="1" dirty="0">
                <a:solidFill>
                  <a:schemeClr val="bg1"/>
                </a:solidFill>
                <a:latin typeface="Century Gothic" panose="020B0502020202020204" pitchFamily="34" charset="0"/>
              </a:rPr>
              <a:t>3️⃣ Machine Translation </a:t>
            </a:r>
            <a:r>
              <a:rPr lang="en-US" sz="2400" dirty="0">
                <a:solidFill>
                  <a:schemeClr val="bg1"/>
                </a:solidFill>
                <a:latin typeface="Century Gothic" panose="020B0502020202020204" pitchFamily="34" charset="0"/>
              </a:rPr>
              <a:t>– Removing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might lead to incorrect translations.</a:t>
            </a:r>
          </a:p>
          <a:p>
            <a:pPr>
              <a:lnSpc>
                <a:spcPct val="110000"/>
              </a:lnSpc>
            </a:pPr>
            <a:r>
              <a:rPr lang="en-US" sz="2400" dirty="0">
                <a:solidFill>
                  <a:schemeClr val="bg1"/>
                </a:solidFill>
                <a:latin typeface="Century Gothic" panose="020B0502020202020204" pitchFamily="34" charset="0"/>
              </a:rPr>
              <a:t>Example: Translating "I am going to the market" without "am" and "to" could alter the meaning.</a:t>
            </a:r>
          </a:p>
          <a:p>
            <a:pPr>
              <a:lnSpc>
                <a:spcPct val="110000"/>
              </a:lnSpc>
            </a:pPr>
            <a:endParaRPr lang="en-US" sz="2400" dirty="0">
              <a:solidFill>
                <a:schemeClr val="bg1"/>
              </a:solidFill>
              <a:latin typeface="Century Gothic" panose="020B0502020202020204" pitchFamily="34" charset="0"/>
            </a:endParaRPr>
          </a:p>
          <a:p>
            <a:pPr>
              <a:lnSpc>
                <a:spcPct val="110000"/>
              </a:lnSpc>
            </a:pPr>
            <a:r>
              <a:rPr lang="en-US" sz="2400" dirty="0">
                <a:solidFill>
                  <a:schemeClr val="bg1"/>
                </a:solidFill>
                <a:latin typeface="Century Gothic" panose="020B0502020202020204" pitchFamily="34" charset="0"/>
              </a:rPr>
              <a:t>So, while removing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often helps clean data, it's important to consider the task before blindly dropping them! 🚀</a:t>
            </a:r>
          </a:p>
        </p:txBody>
      </p:sp>
    </p:spTree>
    <p:extLst>
      <p:ext uri="{BB962C8B-B14F-4D97-AF65-F5344CB8AC3E}">
        <p14:creationId xmlns:p14="http://schemas.microsoft.com/office/powerpoint/2010/main" val="93287660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C434FD5-16F8-748A-47EF-00F1C1EB3E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37A57B-A30C-5A16-E1E7-6CF908F0378D}"/>
              </a:ext>
            </a:extLst>
          </p:cNvPr>
          <p:cNvSpPr>
            <a:spLocks noGrp="1"/>
          </p:cNvSpPr>
          <p:nvPr>
            <p:ph type="title"/>
          </p:nvPr>
        </p:nvSpPr>
        <p:spPr/>
        <p:txBody>
          <a:bodyPr/>
          <a:lstStyle/>
          <a:p>
            <a:r>
              <a:rPr lang="en-US" dirty="0"/>
              <a:t>🧠</a:t>
            </a:r>
            <a:r>
              <a:rPr lang="en-US" sz="4800" dirty="0">
                <a:solidFill>
                  <a:schemeClr val="bg1"/>
                </a:solidFill>
                <a:latin typeface="Century Gothic" panose="020B0502020202020204" pitchFamily="34" charset="0"/>
              </a:rPr>
              <a:t> </a:t>
            </a:r>
            <a:r>
              <a:rPr lang="en-US" dirty="0">
                <a:solidFill>
                  <a:srgbClr val="DD9C19"/>
                </a:solidFill>
                <a:latin typeface="Century Gothic" panose="020B0502020202020204" pitchFamily="34" charset="0"/>
              </a:rPr>
              <a:t>Try This</a:t>
            </a:r>
          </a:p>
        </p:txBody>
      </p:sp>
      <p:sp>
        <p:nvSpPr>
          <p:cNvPr id="5" name="Footer Placeholder 4">
            <a:extLst>
              <a:ext uri="{FF2B5EF4-FFF2-40B4-BE49-F238E27FC236}">
                <a16:creationId xmlns:a16="http://schemas.microsoft.com/office/drawing/2014/main" id="{E914F9E7-0360-851B-5AC0-7722D874792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7190A37-A101-70EA-C113-3F2500EF9B59}"/>
              </a:ext>
            </a:extLst>
          </p:cNvPr>
          <p:cNvSpPr>
            <a:spLocks noGrp="1"/>
          </p:cNvSpPr>
          <p:nvPr>
            <p:ph type="sldNum" sz="quarter" idx="12"/>
          </p:nvPr>
        </p:nvSpPr>
        <p:spPr/>
        <p:txBody>
          <a:bodyPr/>
          <a:lstStyle/>
          <a:p>
            <a:fld id="{7F537688-BEAE-4904-826F-1C1E0645A5D0}" type="slidenum">
              <a:rPr lang="en-US" sz="2000" smtClean="0"/>
              <a:t>79</a:t>
            </a:fld>
            <a:endParaRPr lang="en-US" sz="2000" dirty="0"/>
          </a:p>
        </p:txBody>
      </p:sp>
      <p:sp>
        <p:nvSpPr>
          <p:cNvPr id="4" name="Content Placeholder 2">
            <a:extLst>
              <a:ext uri="{FF2B5EF4-FFF2-40B4-BE49-F238E27FC236}">
                <a16:creationId xmlns:a16="http://schemas.microsoft.com/office/drawing/2014/main" id="{0F042C33-1500-D39B-57A6-F94AF0FAA5C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4B6F8D0A-BAC6-56F0-E02C-DE6C429C7FD4}"/>
              </a:ext>
            </a:extLst>
          </p:cNvPr>
          <p:cNvSpPr>
            <a:spLocks noGrp="1"/>
          </p:cNvSpPr>
          <p:nvPr>
            <p:ph idx="1"/>
          </p:nvPr>
        </p:nvSpPr>
        <p:spPr>
          <a:xfrm>
            <a:off x="1097280" y="1845733"/>
            <a:ext cx="10058400" cy="4057126"/>
          </a:xfrm>
        </p:spPr>
        <p:txBody>
          <a:bodyPr>
            <a:normAutofit fontScale="92500" lnSpcReduction="10000"/>
          </a:bodyPr>
          <a:lstStyle/>
          <a:p>
            <a:pPr marL="0" indent="0">
              <a:lnSpc>
                <a:spcPct val="150000"/>
              </a:lnSpc>
              <a:buNone/>
            </a:pPr>
            <a:r>
              <a:rPr lang="en-US" sz="2800" dirty="0">
                <a:solidFill>
                  <a:schemeClr val="bg1"/>
                </a:solidFill>
                <a:latin typeface="Century Gothic" panose="020B0502020202020204" pitchFamily="34" charset="0"/>
              </a:rPr>
              <a:t>💡 Try This! </a:t>
            </a:r>
          </a:p>
          <a:p>
            <a:pPr marL="0" indent="0">
              <a:lnSpc>
                <a:spcPct val="150000"/>
              </a:lnSpc>
              <a:buNone/>
            </a:pPr>
            <a:r>
              <a:rPr lang="en-US" sz="2800" dirty="0">
                <a:solidFill>
                  <a:schemeClr val="bg1"/>
                </a:solidFill>
                <a:latin typeface="Century Gothic" panose="020B0502020202020204" pitchFamily="34" charset="0"/>
              </a:rPr>
              <a:t>Modify the dataset with your own text and observe how preprocessing affects different types of input.</a:t>
            </a:r>
          </a:p>
          <a:p>
            <a:pPr marL="0" indent="0">
              <a:lnSpc>
                <a:spcPct val="150000"/>
              </a:lnSpc>
              <a:buNone/>
            </a:pPr>
            <a:r>
              <a:rPr lang="en-US" sz="2800" dirty="0">
                <a:solidFill>
                  <a:schemeClr val="bg1"/>
                </a:solidFill>
                <a:latin typeface="Century Gothic" panose="020B0502020202020204" pitchFamily="34" charset="0"/>
              </a:rPr>
              <a:t>Generate into a CSV File and share before the end of the program.</a:t>
            </a:r>
          </a:p>
          <a:p>
            <a:pPr marL="0" indent="0">
              <a:lnSpc>
                <a:spcPct val="150000"/>
              </a:lnSpc>
              <a:buNone/>
            </a:pPr>
            <a:r>
              <a:rPr lang="en-US" sz="2800" dirty="0">
                <a:solidFill>
                  <a:schemeClr val="bg1"/>
                </a:solidFill>
                <a:latin typeface="Century Gothic" panose="020B0502020202020204" pitchFamily="34" charset="0"/>
              </a:rPr>
              <a:t> Let’s keep building! 🔥🔥🔥</a:t>
            </a:r>
          </a:p>
        </p:txBody>
      </p:sp>
    </p:spTree>
    <p:extLst>
      <p:ext uri="{BB962C8B-B14F-4D97-AF65-F5344CB8AC3E}">
        <p14:creationId xmlns:p14="http://schemas.microsoft.com/office/powerpoint/2010/main" val="3458699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35CA3A9-A0FB-5074-7AD4-990F1844D3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E04A5D-AEFD-E94B-1A1A-5FDC696F8CAA}"/>
              </a:ext>
            </a:extLst>
          </p:cNvPr>
          <p:cNvSpPr>
            <a:spLocks noGrp="1"/>
          </p:cNvSpPr>
          <p:nvPr>
            <p:ph type="title"/>
          </p:nvPr>
        </p:nvSpPr>
        <p:spPr/>
        <p:txBody>
          <a:bodyPr/>
          <a:lstStyle/>
          <a:p>
            <a:r>
              <a:rPr lang="en-US" dirty="0">
                <a:solidFill>
                  <a:srgbClr val="DD9C19"/>
                </a:solidFill>
                <a:latin typeface="Century Gothic" panose="020B0502020202020204" pitchFamily="34" charset="0"/>
              </a:rPr>
              <a:t>Course Structure</a:t>
            </a:r>
          </a:p>
        </p:txBody>
      </p:sp>
      <p:sp>
        <p:nvSpPr>
          <p:cNvPr id="3" name="Content Placeholder 2">
            <a:extLst>
              <a:ext uri="{FF2B5EF4-FFF2-40B4-BE49-F238E27FC236}">
                <a16:creationId xmlns:a16="http://schemas.microsoft.com/office/drawing/2014/main" id="{3253176C-D2AE-7911-06A5-FD8BEBDEEE01}"/>
              </a:ext>
            </a:extLst>
          </p:cNvPr>
          <p:cNvSpPr>
            <a:spLocks noGrp="1"/>
          </p:cNvSpPr>
          <p:nvPr>
            <p:ph idx="1"/>
          </p:nvPr>
        </p:nvSpPr>
        <p:spPr/>
        <p:txBody>
          <a:bodyPr/>
          <a:lstStyle/>
          <a:p>
            <a:r>
              <a:rPr lang="en-US" dirty="0">
                <a:solidFill>
                  <a:schemeClr val="bg1"/>
                </a:solidFill>
                <a:latin typeface="Century Gothic" panose="020B0502020202020204" pitchFamily="34" charset="0"/>
              </a:rPr>
              <a:t>1️⃣ Introduction to AI, ML, DL, and NLP</a:t>
            </a:r>
          </a:p>
          <a:p>
            <a:r>
              <a:rPr lang="en-US" dirty="0">
                <a:solidFill>
                  <a:schemeClr val="bg1"/>
                </a:solidFill>
                <a:latin typeface="Century Gothic" panose="020B0502020202020204" pitchFamily="34" charset="0"/>
              </a:rPr>
              <a:t>2️⃣ Understanding AI vs ML vs DL</a:t>
            </a:r>
          </a:p>
          <a:p>
            <a:r>
              <a:rPr lang="en-US" dirty="0">
                <a:solidFill>
                  <a:schemeClr val="bg1"/>
                </a:solidFill>
                <a:latin typeface="Century Gothic" panose="020B0502020202020204" pitchFamily="34" charset="0"/>
              </a:rPr>
              <a:t>3️⃣ Introduction to NLP</a:t>
            </a:r>
          </a:p>
          <a:p>
            <a:r>
              <a:rPr lang="en-US" dirty="0">
                <a:solidFill>
                  <a:schemeClr val="bg1"/>
                </a:solidFill>
                <a:latin typeface="Century Gothic" panose="020B0502020202020204" pitchFamily="34" charset="0"/>
              </a:rPr>
              <a:t>4️⃣ NLP Use Cases</a:t>
            </a:r>
          </a:p>
          <a:p>
            <a:r>
              <a:rPr lang="en-US" dirty="0">
                <a:solidFill>
                  <a:schemeClr val="bg1"/>
                </a:solidFill>
                <a:latin typeface="Century Gothic" panose="020B0502020202020204" pitchFamily="34" charset="0"/>
              </a:rPr>
              <a:t>5️⃣ Text Preprocessing Techniques</a:t>
            </a:r>
          </a:p>
          <a:p>
            <a:r>
              <a:rPr lang="en-US" dirty="0">
                <a:solidFill>
                  <a:schemeClr val="bg1"/>
                </a:solidFill>
                <a:latin typeface="Century Gothic" panose="020B0502020202020204" pitchFamily="34" charset="0"/>
              </a:rPr>
              <a:t>6️⃣ Hands-on NLP Tasks</a:t>
            </a:r>
          </a:p>
          <a:p>
            <a:r>
              <a:rPr lang="en-US" dirty="0">
                <a:solidFill>
                  <a:schemeClr val="bg1"/>
                </a:solidFill>
                <a:latin typeface="Century Gothic" panose="020B0502020202020204" pitchFamily="34" charset="0"/>
              </a:rPr>
              <a:t>7️⃣ Brain Teasers &amp; Discussion</a:t>
            </a:r>
          </a:p>
        </p:txBody>
      </p:sp>
      <p:sp>
        <p:nvSpPr>
          <p:cNvPr id="5" name="Footer Placeholder 4">
            <a:extLst>
              <a:ext uri="{FF2B5EF4-FFF2-40B4-BE49-F238E27FC236}">
                <a16:creationId xmlns:a16="http://schemas.microsoft.com/office/drawing/2014/main" id="{405F7B5E-B6CC-AFEF-8607-6E5F9C42481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9CCC2D7-18C1-6AF3-0581-6F8AFFDBE2D8}"/>
              </a:ext>
            </a:extLst>
          </p:cNvPr>
          <p:cNvSpPr>
            <a:spLocks noGrp="1"/>
          </p:cNvSpPr>
          <p:nvPr>
            <p:ph type="sldNum" sz="quarter" idx="12"/>
          </p:nvPr>
        </p:nvSpPr>
        <p:spPr/>
        <p:txBody>
          <a:bodyPr/>
          <a:lstStyle/>
          <a:p>
            <a:fld id="{7F537688-BEAE-4904-826F-1C1E0645A5D0}" type="slidenum">
              <a:rPr lang="en-US" sz="2000" smtClean="0"/>
              <a:t>8</a:t>
            </a:fld>
            <a:endParaRPr lang="en-US" sz="2000" dirty="0"/>
          </a:p>
        </p:txBody>
      </p:sp>
      <p:sp>
        <p:nvSpPr>
          <p:cNvPr id="7" name="TextBox 6">
            <a:extLst>
              <a:ext uri="{FF2B5EF4-FFF2-40B4-BE49-F238E27FC236}">
                <a16:creationId xmlns:a16="http://schemas.microsoft.com/office/drawing/2014/main" id="{06CD2E41-8C13-75F1-AC46-108D6BB3F310}"/>
              </a:ext>
            </a:extLst>
          </p:cNvPr>
          <p:cNvSpPr txBox="1"/>
          <p:nvPr/>
        </p:nvSpPr>
        <p:spPr>
          <a:xfrm rot="21321536">
            <a:off x="4402857" y="5110964"/>
            <a:ext cx="1991081"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And lots more</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65945568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B884068-84F3-FB5A-E2D1-2AD3BD578C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30AE8B-D802-54B7-ECAD-29A46CA3FC61}"/>
              </a:ext>
            </a:extLst>
          </p:cNvPr>
          <p:cNvSpPr>
            <a:spLocks noGrp="1"/>
          </p:cNvSpPr>
          <p:nvPr>
            <p:ph type="title"/>
          </p:nvPr>
        </p:nvSpPr>
        <p:spPr/>
        <p:txBody>
          <a:bodyPr/>
          <a:lstStyle/>
          <a:p>
            <a:r>
              <a:rPr lang="en-US" dirty="0">
                <a:solidFill>
                  <a:srgbClr val="DD9C19"/>
                </a:solidFill>
                <a:latin typeface="Century Gothic" panose="020B0502020202020204" pitchFamily="34" charset="0"/>
              </a:rPr>
              <a:t>Let’s move on</a:t>
            </a:r>
          </a:p>
        </p:txBody>
      </p:sp>
      <p:sp>
        <p:nvSpPr>
          <p:cNvPr id="5" name="Footer Placeholder 4">
            <a:extLst>
              <a:ext uri="{FF2B5EF4-FFF2-40B4-BE49-F238E27FC236}">
                <a16:creationId xmlns:a16="http://schemas.microsoft.com/office/drawing/2014/main" id="{E0003548-6F4B-5E12-6D6B-2FF89FA4D15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C7485A4-39D7-8025-FF64-FC0D80010037}"/>
              </a:ext>
            </a:extLst>
          </p:cNvPr>
          <p:cNvSpPr>
            <a:spLocks noGrp="1"/>
          </p:cNvSpPr>
          <p:nvPr>
            <p:ph type="sldNum" sz="quarter" idx="12"/>
          </p:nvPr>
        </p:nvSpPr>
        <p:spPr/>
        <p:txBody>
          <a:bodyPr/>
          <a:lstStyle/>
          <a:p>
            <a:fld id="{7F537688-BEAE-4904-826F-1C1E0645A5D0}" type="slidenum">
              <a:rPr lang="en-US" sz="2000" smtClean="0"/>
              <a:t>80</a:t>
            </a:fld>
            <a:endParaRPr lang="en-US" sz="2000" dirty="0"/>
          </a:p>
        </p:txBody>
      </p:sp>
      <p:sp>
        <p:nvSpPr>
          <p:cNvPr id="7" name="TextBox 6">
            <a:extLst>
              <a:ext uri="{FF2B5EF4-FFF2-40B4-BE49-F238E27FC236}">
                <a16:creationId xmlns:a16="http://schemas.microsoft.com/office/drawing/2014/main" id="{6124BC8A-4812-0E9B-A224-F2295128BBBA}"/>
              </a:ext>
            </a:extLst>
          </p:cNvPr>
          <p:cNvSpPr txBox="1"/>
          <p:nvPr/>
        </p:nvSpPr>
        <p:spPr>
          <a:xfrm rot="21435004">
            <a:off x="2285515" y="2589292"/>
            <a:ext cx="6731736" cy="2677656"/>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If you get the questions and attempts right to this extent, identify yourself as a Machine Learning Engineer specializing in Natural Language Processing!</a:t>
            </a:r>
            <a:br>
              <a:rPr lang="en-US" sz="2800" b="1" spc="65" dirty="0">
                <a:solidFill>
                  <a:srgbClr val="FFFFFF"/>
                </a:solidFill>
                <a:latin typeface="Bradley Hand ITC" panose="03070402050302030203" pitchFamily="66" charset="0"/>
                <a:cs typeface="Arial"/>
              </a:rPr>
            </a:br>
            <a:r>
              <a:rPr lang="en-US" sz="2800" b="1" dirty="0">
                <a:solidFill>
                  <a:schemeClr val="bg1"/>
                </a:solidFill>
                <a:latin typeface="Century Gothic" panose="020B0502020202020204" pitchFamily="34" charset="0"/>
              </a:rPr>
              <a:t>😃😃😃😃</a:t>
            </a:r>
            <a:r>
              <a:rPr lang="en-US" sz="2800" b="1" spc="65" dirty="0">
                <a:solidFill>
                  <a:srgbClr val="FFFFFF"/>
                </a:solidFill>
                <a:latin typeface="Bradley Hand ITC" panose="03070402050302030203" pitchFamily="66" charset="0"/>
                <a:cs typeface="Arial"/>
              </a:rPr>
              <a:t> </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F85529BC-C8ED-F50B-9C9D-589AE75E01D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77D5B55A-F5D7-8992-D638-C6C63BB33EBB}"/>
              </a:ext>
            </a:extLst>
          </p:cNvPr>
          <p:cNvSpPr>
            <a:spLocks noGrp="1"/>
          </p:cNvSpPr>
          <p:nvPr>
            <p:ph idx="1"/>
          </p:nvPr>
        </p:nvSpPr>
        <p:spPr>
          <a:xfrm>
            <a:off x="1097280" y="1845734"/>
            <a:ext cx="10058400" cy="817494"/>
          </a:xfrm>
        </p:spPr>
        <p:txBody>
          <a:bodyPr/>
          <a:lstStyle/>
          <a:p>
            <a:r>
              <a:rPr lang="en-US" dirty="0"/>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319C2C64-E539-B546-F0AC-A563ECEB850B}"/>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t>🧠 🧠 🧠 🧠 🧠 🧠 🧠 🧠 🧠 🧠 🧠 🧠 🧠 🧠 🧠 🧠 🧠 🧠 🧠 🧠 🧠 🧠 🧠 🧠 🧠 🧠 🧠 🧠 🧠 🧠 🧠 🧠 🧠 🧠 🧠 🧠 🧠 🧠 🧠 🧠 🧠 🧠 🧠 🧠 🧠 🧠 🧠 🧠</a:t>
            </a:r>
            <a:endParaRPr lang="en-US" dirty="0"/>
          </a:p>
        </p:txBody>
      </p:sp>
    </p:spTree>
    <p:extLst>
      <p:ext uri="{BB962C8B-B14F-4D97-AF65-F5344CB8AC3E}">
        <p14:creationId xmlns:p14="http://schemas.microsoft.com/office/powerpoint/2010/main" val="45631653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FF7DE0C-3F05-15EB-FF74-D87AE32CBC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660FE0-E79F-3C57-0A9F-9C50695D00A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2815BFD3-B497-F17B-AAE3-B622B2D7F191}"/>
              </a:ext>
            </a:extLst>
          </p:cNvPr>
          <p:cNvSpPr>
            <a:spLocks noGrp="1"/>
          </p:cNvSpPr>
          <p:nvPr>
            <p:ph idx="1"/>
          </p:nvPr>
        </p:nvSpPr>
        <p:spPr>
          <a:xfrm>
            <a:off x="1097280" y="1737360"/>
            <a:ext cx="10404244" cy="4684229"/>
          </a:xfrm>
        </p:spPr>
        <p:txBody>
          <a:bodyPr>
            <a:normAutofit fontScale="92500" lnSpcReduction="20000"/>
          </a:bodyPr>
          <a:lstStyle/>
          <a:p>
            <a:pPr marL="0" indent="0">
              <a:lnSpc>
                <a:spcPct val="150000"/>
              </a:lnSpc>
              <a:buNone/>
            </a:pPr>
            <a:r>
              <a:rPr lang="en-US" sz="3200" b="1" dirty="0">
                <a:solidFill>
                  <a:schemeClr val="bg1"/>
                </a:solidFill>
                <a:latin typeface="Century Gothic" panose="020B0502020202020204" pitchFamily="34" charset="0"/>
              </a:rPr>
              <a:t>What is Tokenization?</a:t>
            </a:r>
          </a:p>
          <a:p>
            <a:pPr marL="0" indent="0">
              <a:lnSpc>
                <a:spcPct val="150000"/>
              </a:lnSpc>
              <a:buNone/>
            </a:pPr>
            <a:r>
              <a:rPr lang="en-US" sz="3200" dirty="0">
                <a:solidFill>
                  <a:schemeClr val="bg1"/>
                </a:solidFill>
                <a:latin typeface="Century Gothic" panose="020B0502020202020204" pitchFamily="34" charset="0"/>
              </a:rPr>
              <a:t>Tokenization is the process of </a:t>
            </a:r>
            <a:r>
              <a:rPr lang="en-US" sz="3200" b="1" dirty="0">
                <a:solidFill>
                  <a:schemeClr val="bg1"/>
                </a:solidFill>
                <a:latin typeface="Century Gothic" panose="020B0502020202020204" pitchFamily="34" charset="0"/>
              </a:rPr>
              <a:t>splitting</a:t>
            </a:r>
            <a:r>
              <a:rPr lang="en-US" sz="3200" dirty="0">
                <a:solidFill>
                  <a:schemeClr val="bg1"/>
                </a:solidFill>
                <a:latin typeface="Century Gothic" panose="020B0502020202020204" pitchFamily="34" charset="0"/>
              </a:rPr>
              <a:t> a </a:t>
            </a:r>
            <a:r>
              <a:rPr lang="en-US" sz="3200" b="1" dirty="0">
                <a:solidFill>
                  <a:schemeClr val="bg1"/>
                </a:solidFill>
                <a:latin typeface="Century Gothic" panose="020B0502020202020204" pitchFamily="34" charset="0"/>
              </a:rPr>
              <a:t>text</a:t>
            </a:r>
            <a:r>
              <a:rPr lang="en-US" sz="3200" dirty="0">
                <a:solidFill>
                  <a:schemeClr val="bg1"/>
                </a:solidFill>
                <a:latin typeface="Century Gothic" panose="020B0502020202020204" pitchFamily="34" charset="0"/>
              </a:rPr>
              <a:t> into individual units, called </a:t>
            </a:r>
            <a:r>
              <a:rPr lang="en-US" sz="3200" b="1" dirty="0">
                <a:solidFill>
                  <a:schemeClr val="bg1"/>
                </a:solidFill>
                <a:latin typeface="Century Gothic" panose="020B0502020202020204" pitchFamily="34" charset="0"/>
              </a:rPr>
              <a:t>tokens</a:t>
            </a:r>
            <a:r>
              <a:rPr lang="en-US" sz="3200" dirty="0">
                <a:solidFill>
                  <a:schemeClr val="bg1"/>
                </a:solidFill>
                <a:latin typeface="Century Gothic" panose="020B0502020202020204" pitchFamily="34" charset="0"/>
              </a:rPr>
              <a:t>. </a:t>
            </a:r>
          </a:p>
          <a:p>
            <a:pPr marL="0" indent="0">
              <a:lnSpc>
                <a:spcPct val="150000"/>
              </a:lnSpc>
              <a:buNone/>
            </a:pPr>
            <a:r>
              <a:rPr lang="en-US" sz="3200" dirty="0">
                <a:solidFill>
                  <a:schemeClr val="bg1"/>
                </a:solidFill>
                <a:latin typeface="Century Gothic" panose="020B0502020202020204" pitchFamily="34" charset="0"/>
              </a:rPr>
              <a:t>These tokens can be words, </a:t>
            </a:r>
            <a:r>
              <a:rPr lang="en-US" sz="3200" dirty="0" err="1">
                <a:solidFill>
                  <a:schemeClr val="bg1"/>
                </a:solidFill>
                <a:latin typeface="Century Gothic" panose="020B0502020202020204" pitchFamily="34" charset="0"/>
              </a:rPr>
              <a:t>subwords</a:t>
            </a:r>
            <a:r>
              <a:rPr lang="en-US" sz="3200" dirty="0">
                <a:solidFill>
                  <a:schemeClr val="bg1"/>
                </a:solidFill>
                <a:latin typeface="Century Gothic" panose="020B0502020202020204" pitchFamily="34" charset="0"/>
              </a:rPr>
              <a:t>, characters, or even punctuation marks.  It’s an important step in most NLP pipelines, as it prepares the text for further processing. </a:t>
            </a:r>
          </a:p>
        </p:txBody>
      </p:sp>
      <p:sp>
        <p:nvSpPr>
          <p:cNvPr id="5" name="Footer Placeholder 4">
            <a:extLst>
              <a:ext uri="{FF2B5EF4-FFF2-40B4-BE49-F238E27FC236}">
                <a16:creationId xmlns:a16="http://schemas.microsoft.com/office/drawing/2014/main" id="{6F0A920B-47B0-A30D-EBA7-D185376273A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80F9E3F-32AF-7F4E-C66E-02868A74BE03}"/>
              </a:ext>
            </a:extLst>
          </p:cNvPr>
          <p:cNvSpPr>
            <a:spLocks noGrp="1"/>
          </p:cNvSpPr>
          <p:nvPr>
            <p:ph type="sldNum" sz="quarter" idx="12"/>
          </p:nvPr>
        </p:nvSpPr>
        <p:spPr/>
        <p:txBody>
          <a:bodyPr/>
          <a:lstStyle/>
          <a:p>
            <a:fld id="{7F537688-BEAE-4904-826F-1C1E0645A5D0}" type="slidenum">
              <a:rPr lang="en-US" sz="2000" smtClean="0"/>
              <a:t>81</a:t>
            </a:fld>
            <a:endParaRPr lang="en-US" sz="2000" dirty="0"/>
          </a:p>
        </p:txBody>
      </p:sp>
      <p:sp>
        <p:nvSpPr>
          <p:cNvPr id="4" name="Content Placeholder 2">
            <a:extLst>
              <a:ext uri="{FF2B5EF4-FFF2-40B4-BE49-F238E27FC236}">
                <a16:creationId xmlns:a16="http://schemas.microsoft.com/office/drawing/2014/main" id="{6ED5DCEB-504D-855A-C0A6-A7F5E4E242D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51189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ACBDA95-05A0-192F-71AB-F8F241DE4A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E042DF-2B9A-A184-8F70-D00B5CD1D47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DB4D6BD9-D5B6-CB8F-819F-E37000DECE2D}"/>
              </a:ext>
            </a:extLst>
          </p:cNvPr>
          <p:cNvSpPr>
            <a:spLocks noGrp="1"/>
          </p:cNvSpPr>
          <p:nvPr>
            <p:ph idx="1"/>
          </p:nvPr>
        </p:nvSpPr>
        <p:spPr>
          <a:xfrm>
            <a:off x="1097280" y="1845735"/>
            <a:ext cx="3817620" cy="4575854"/>
          </a:xfrm>
        </p:spPr>
        <p:txBody>
          <a:bodyPr>
            <a:normAutofit fontScale="92500" lnSpcReduction="10000"/>
          </a:bodyPr>
          <a:lstStyle/>
          <a:p>
            <a:pPr marL="0" indent="0">
              <a:lnSpc>
                <a:spcPct val="150000"/>
              </a:lnSpc>
              <a:buNone/>
            </a:pPr>
            <a:r>
              <a:rPr lang="en-US" sz="3200" b="1" dirty="0">
                <a:solidFill>
                  <a:schemeClr val="bg1"/>
                </a:solidFill>
                <a:latin typeface="Century Gothic" panose="020B0502020202020204" pitchFamily="34" charset="0"/>
              </a:rPr>
              <a:t>What is a Token?</a:t>
            </a:r>
          </a:p>
          <a:p>
            <a:pPr marL="0" indent="0">
              <a:lnSpc>
                <a:spcPct val="150000"/>
              </a:lnSpc>
              <a:buNone/>
            </a:pPr>
            <a:r>
              <a:rPr lang="en-US" sz="3200" dirty="0">
                <a:solidFill>
                  <a:schemeClr val="bg1"/>
                </a:solidFill>
                <a:latin typeface="Century Gothic" panose="020B0502020202020204" pitchFamily="34" charset="0"/>
              </a:rPr>
              <a:t>Tokens make it easier for computers to analyze text.</a:t>
            </a:r>
          </a:p>
          <a:p>
            <a:pPr marL="0" indent="0">
              <a:lnSpc>
                <a:spcPct val="150000"/>
              </a:lnSpc>
              <a:buNone/>
            </a:pPr>
            <a:r>
              <a:rPr lang="en-US" sz="3200" dirty="0">
                <a:solidFill>
                  <a:schemeClr val="bg1"/>
                </a:solidFill>
                <a:latin typeface="Century Gothic" panose="020B0502020202020204" pitchFamily="34" charset="0"/>
              </a:rPr>
              <a:t>E.G: </a:t>
            </a:r>
            <a:r>
              <a:rPr lang="en-US" sz="3200" b="1" dirty="0">
                <a:solidFill>
                  <a:schemeClr val="bg1"/>
                </a:solidFill>
                <a:latin typeface="Century Gothic" panose="020B0502020202020204" pitchFamily="34" charset="0"/>
              </a:rPr>
              <a:t>grew</a:t>
            </a:r>
            <a:r>
              <a:rPr lang="en-US" sz="3200" dirty="0">
                <a:solidFill>
                  <a:schemeClr val="bg1"/>
                </a:solidFill>
                <a:latin typeface="Century Gothic" panose="020B0502020202020204" pitchFamily="34" charset="0"/>
              </a:rPr>
              <a:t> is a token.</a:t>
            </a:r>
          </a:p>
          <a:p>
            <a:pPr marL="0" indent="0">
              <a:lnSpc>
                <a:spcPct val="150000"/>
              </a:lnSpc>
              <a:buNone/>
            </a:pPr>
            <a:r>
              <a:rPr lang="en-US" sz="3200" b="1" dirty="0">
                <a:solidFill>
                  <a:schemeClr val="bg1"/>
                </a:solidFill>
                <a:latin typeface="Century Gothic" panose="020B0502020202020204" pitchFamily="34" charset="0"/>
              </a:rPr>
              <a:t>Pretty</a:t>
            </a:r>
            <a:r>
              <a:rPr lang="en-US" sz="3200" dirty="0">
                <a:solidFill>
                  <a:schemeClr val="bg1"/>
                </a:solidFill>
                <a:latin typeface="Century Gothic" panose="020B0502020202020204" pitchFamily="34" charset="0"/>
              </a:rPr>
              <a:t> is a token</a:t>
            </a:r>
          </a:p>
        </p:txBody>
      </p:sp>
      <p:sp>
        <p:nvSpPr>
          <p:cNvPr id="5" name="Footer Placeholder 4">
            <a:extLst>
              <a:ext uri="{FF2B5EF4-FFF2-40B4-BE49-F238E27FC236}">
                <a16:creationId xmlns:a16="http://schemas.microsoft.com/office/drawing/2014/main" id="{1ACDF3AF-4BE7-96BC-B39D-EF463AC1E3F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03E422-4FE7-5F03-CD8E-E64A52B84C5B}"/>
              </a:ext>
            </a:extLst>
          </p:cNvPr>
          <p:cNvSpPr>
            <a:spLocks noGrp="1"/>
          </p:cNvSpPr>
          <p:nvPr>
            <p:ph type="sldNum" sz="quarter" idx="12"/>
          </p:nvPr>
        </p:nvSpPr>
        <p:spPr/>
        <p:txBody>
          <a:bodyPr/>
          <a:lstStyle/>
          <a:p>
            <a:fld id="{7F537688-BEAE-4904-826F-1C1E0645A5D0}" type="slidenum">
              <a:rPr lang="en-US" sz="2000" smtClean="0"/>
              <a:t>82</a:t>
            </a:fld>
            <a:endParaRPr lang="en-US" sz="2000" dirty="0"/>
          </a:p>
        </p:txBody>
      </p:sp>
      <p:sp>
        <p:nvSpPr>
          <p:cNvPr id="4" name="Content Placeholder 2">
            <a:extLst>
              <a:ext uri="{FF2B5EF4-FFF2-40B4-BE49-F238E27FC236}">
                <a16:creationId xmlns:a16="http://schemas.microsoft.com/office/drawing/2014/main" id="{098802F5-968C-D9C0-AD46-8644BBF8289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26" name="Picture 2" descr="Chapter 2 Tokenization | Supervised Machine Learning for Text Analysis in R">
            <a:extLst>
              <a:ext uri="{FF2B5EF4-FFF2-40B4-BE49-F238E27FC236}">
                <a16:creationId xmlns:a16="http://schemas.microsoft.com/office/drawing/2014/main" id="{F17247F4-BE5B-627D-C8D1-88C42D98FE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9378" y="1717751"/>
            <a:ext cx="6675448" cy="4575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479728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8B614A5-6E5D-0B50-FEFC-524E35D30F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2A2C8C-3719-649E-CD71-A9693835E25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404DD59B-2076-6C7C-DDE7-9533AB5E7A8A}"/>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3200" dirty="0">
                <a:solidFill>
                  <a:schemeClr val="bg1"/>
                </a:solidFill>
                <a:latin typeface="Century Gothic" panose="020B0502020202020204" pitchFamily="34" charset="0"/>
              </a:rPr>
              <a:t>There are different types of tokenization:</a:t>
            </a:r>
          </a:p>
          <a:p>
            <a:pPr>
              <a:lnSpc>
                <a:spcPct val="100000"/>
              </a:lnSpc>
              <a:buFontTx/>
              <a:buChar char="-"/>
            </a:pPr>
            <a:r>
              <a:rPr lang="en-US" sz="3200" b="1" dirty="0">
                <a:solidFill>
                  <a:schemeClr val="bg1"/>
                </a:solidFill>
                <a:latin typeface="Century Gothic" panose="020B0502020202020204" pitchFamily="34" charset="0"/>
              </a:rPr>
              <a:t>Sentence Tokenization </a:t>
            </a:r>
            <a:r>
              <a:rPr lang="en-US" sz="3200" dirty="0">
                <a:solidFill>
                  <a:schemeClr val="bg1"/>
                </a:solidFill>
                <a:latin typeface="Century Gothic" panose="020B0502020202020204" pitchFamily="34" charset="0"/>
              </a:rPr>
              <a:t>(Sentence-Level Tokenization)</a:t>
            </a:r>
          </a:p>
          <a:p>
            <a:pPr>
              <a:lnSpc>
                <a:spcPct val="100000"/>
              </a:lnSpc>
              <a:buFontTx/>
              <a:buChar char="-"/>
            </a:pPr>
            <a:r>
              <a:rPr lang="en-US" sz="3200" b="1" dirty="0">
                <a:solidFill>
                  <a:schemeClr val="bg1"/>
                </a:solidFill>
                <a:latin typeface="Century Gothic" panose="020B0502020202020204" pitchFamily="34" charset="0"/>
              </a:rPr>
              <a:t>Word Tokenization </a:t>
            </a:r>
            <a:r>
              <a:rPr lang="en-US" sz="3200" dirty="0">
                <a:solidFill>
                  <a:schemeClr val="bg1"/>
                </a:solidFill>
                <a:latin typeface="Century Gothic" panose="020B0502020202020204" pitchFamily="34" charset="0"/>
              </a:rPr>
              <a:t>(Word-Level Tokenization)</a:t>
            </a:r>
          </a:p>
          <a:p>
            <a:pPr>
              <a:lnSpc>
                <a:spcPct val="100000"/>
              </a:lnSpc>
              <a:buFontTx/>
              <a:buChar char="-"/>
            </a:pPr>
            <a:r>
              <a:rPr lang="en-US" sz="3200" b="1" dirty="0" err="1">
                <a:solidFill>
                  <a:schemeClr val="bg1"/>
                </a:solidFill>
                <a:latin typeface="Century Gothic" panose="020B0502020202020204" pitchFamily="34" charset="0"/>
              </a:rPr>
              <a:t>Subword</a:t>
            </a:r>
            <a:r>
              <a:rPr lang="en-US" sz="3200" b="1" dirty="0">
                <a:solidFill>
                  <a:schemeClr val="bg1"/>
                </a:solidFill>
                <a:latin typeface="Century Gothic" panose="020B0502020202020204" pitchFamily="34" charset="0"/>
              </a:rPr>
              <a:t> Tokenization</a:t>
            </a:r>
          </a:p>
          <a:p>
            <a:pPr>
              <a:lnSpc>
                <a:spcPct val="100000"/>
              </a:lnSpc>
              <a:buFontTx/>
              <a:buChar char="-"/>
            </a:pPr>
            <a:r>
              <a:rPr lang="en-US" sz="3200" b="1" dirty="0">
                <a:solidFill>
                  <a:schemeClr val="bg1"/>
                </a:solidFill>
                <a:latin typeface="Century Gothic" panose="020B0502020202020204" pitchFamily="34" charset="0"/>
              </a:rPr>
              <a:t>Character-level Tokenization</a:t>
            </a:r>
          </a:p>
        </p:txBody>
      </p:sp>
      <p:sp>
        <p:nvSpPr>
          <p:cNvPr id="5" name="Footer Placeholder 4">
            <a:extLst>
              <a:ext uri="{FF2B5EF4-FFF2-40B4-BE49-F238E27FC236}">
                <a16:creationId xmlns:a16="http://schemas.microsoft.com/office/drawing/2014/main" id="{855CD637-AAC3-208D-0C12-CE7D22CE3FE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548B74C-B9A0-6532-043C-A5E0E8AD869B}"/>
              </a:ext>
            </a:extLst>
          </p:cNvPr>
          <p:cNvSpPr>
            <a:spLocks noGrp="1"/>
          </p:cNvSpPr>
          <p:nvPr>
            <p:ph type="sldNum" sz="quarter" idx="12"/>
          </p:nvPr>
        </p:nvSpPr>
        <p:spPr/>
        <p:txBody>
          <a:bodyPr/>
          <a:lstStyle/>
          <a:p>
            <a:fld id="{7F537688-BEAE-4904-826F-1C1E0645A5D0}" type="slidenum">
              <a:rPr lang="en-US" sz="2000" smtClean="0"/>
              <a:t>83</a:t>
            </a:fld>
            <a:endParaRPr lang="en-US" sz="2000" dirty="0"/>
          </a:p>
        </p:txBody>
      </p:sp>
      <p:sp>
        <p:nvSpPr>
          <p:cNvPr id="4" name="Content Placeholder 2">
            <a:extLst>
              <a:ext uri="{FF2B5EF4-FFF2-40B4-BE49-F238E27FC236}">
                <a16:creationId xmlns:a16="http://schemas.microsoft.com/office/drawing/2014/main" id="{D895B1C5-F4C9-5E1D-E880-F1B350EAAD1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080350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AFAAB87-0C01-DEA5-EF0E-408FB278A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27C79A-FC5C-4162-C019-E55F80776C9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AB69C12E-6EAB-5C5A-6D14-3DB117E62197}"/>
              </a:ext>
            </a:extLst>
          </p:cNvPr>
          <p:cNvSpPr>
            <a:spLocks noGrp="1"/>
          </p:cNvSpPr>
          <p:nvPr>
            <p:ph idx="1"/>
          </p:nvPr>
        </p:nvSpPr>
        <p:spPr>
          <a:xfrm>
            <a:off x="1097280" y="1845735"/>
            <a:ext cx="10404244" cy="4575854"/>
          </a:xfrm>
        </p:spPr>
        <p:txBody>
          <a:bodyPr>
            <a:normAutofit lnSpcReduction="10000"/>
          </a:bodyPr>
          <a:lstStyle/>
          <a:p>
            <a:pPr>
              <a:lnSpc>
                <a:spcPct val="100000"/>
              </a:lnSpc>
              <a:buFontTx/>
              <a:buChar char="-"/>
            </a:pPr>
            <a:r>
              <a:rPr lang="en-US" sz="2800" b="1" dirty="0">
                <a:solidFill>
                  <a:schemeClr val="bg1"/>
                </a:solidFill>
                <a:latin typeface="Century Gothic" panose="020B0502020202020204" pitchFamily="34" charset="0"/>
              </a:rPr>
              <a:t>Sentence Tokenization </a:t>
            </a:r>
            <a:r>
              <a:rPr lang="en-US" sz="2800" dirty="0">
                <a:solidFill>
                  <a:schemeClr val="bg1"/>
                </a:solidFill>
                <a:latin typeface="Century Gothic" panose="020B0502020202020204" pitchFamily="34" charset="0"/>
              </a:rPr>
              <a:t>(Sentence-Level Tokenization): Splits text into individual sentences.  Important for tasks like text summarization or machine translation.</a:t>
            </a:r>
          </a:p>
          <a:p>
            <a:pPr marL="0" indent="0">
              <a:lnSpc>
                <a:spcPct val="100000"/>
              </a:lnSpc>
              <a:buNone/>
            </a:pPr>
            <a:r>
              <a:rPr lang="en-US" sz="2800" dirty="0">
                <a:solidFill>
                  <a:schemeClr val="bg1"/>
                </a:solidFill>
                <a:latin typeface="Century Gothic" panose="020B0502020202020204" pitchFamily="34" charset="0"/>
              </a:rPr>
              <a:t>Example:</a:t>
            </a:r>
          </a:p>
          <a:p>
            <a:pPr marL="0" indent="0">
              <a:lnSpc>
                <a:spcPct val="100000"/>
              </a:lnSpc>
              <a:buNone/>
            </a:pPr>
            <a:r>
              <a:rPr lang="en-US" sz="2800" dirty="0">
                <a:solidFill>
                  <a:schemeClr val="bg1"/>
                </a:solidFill>
                <a:latin typeface="Century Gothic" panose="020B0502020202020204" pitchFamily="34" charset="0"/>
              </a:rPr>
              <a:t>"The cat sat on the mat. The dog barked." </a:t>
            </a:r>
          </a:p>
          <a:p>
            <a:pPr marL="0" indent="0">
              <a:lnSpc>
                <a:spcPct val="100000"/>
              </a:lnSpc>
              <a:buNone/>
            </a:pPr>
            <a:r>
              <a:rPr lang="en-US" sz="2800" b="1" dirty="0">
                <a:solidFill>
                  <a:schemeClr val="bg1"/>
                </a:solidFill>
                <a:latin typeface="Century Gothic" panose="020B0502020202020204" pitchFamily="34" charset="0"/>
              </a:rPr>
              <a:t>becomes</a:t>
            </a:r>
            <a:r>
              <a:rPr lang="en-US" sz="2800" dirty="0">
                <a:solidFill>
                  <a:schemeClr val="bg1"/>
                </a:solidFill>
                <a:latin typeface="Century Gothic" panose="020B0502020202020204" pitchFamily="34" charset="0"/>
              </a:rPr>
              <a:t> </a:t>
            </a:r>
          </a:p>
          <a:p>
            <a:pPr marL="0" indent="0">
              <a:lnSpc>
                <a:spcPct val="100000"/>
              </a:lnSpc>
              <a:buNone/>
            </a:pPr>
            <a:r>
              <a:rPr lang="en-US" sz="2800" dirty="0">
                <a:solidFill>
                  <a:schemeClr val="bg1"/>
                </a:solidFill>
                <a:latin typeface="Century Gothic" panose="020B0502020202020204" pitchFamily="34" charset="0"/>
              </a:rPr>
              <a:t>["The cat sat on the mat.", "The dog barked."]</a:t>
            </a:r>
          </a:p>
          <a:p>
            <a:pPr>
              <a:lnSpc>
                <a:spcPct val="100000"/>
              </a:lnSpc>
              <a:buFontTx/>
              <a:buChar char="-"/>
            </a:pPr>
            <a:r>
              <a:rPr lang="en-US" sz="2800" dirty="0">
                <a:solidFill>
                  <a:schemeClr val="bg1"/>
                </a:solidFill>
                <a:latin typeface="Century Gothic" panose="020B0502020202020204" pitchFamily="34" charset="0"/>
              </a:rPr>
              <a:t>Uses the </a:t>
            </a:r>
            <a:r>
              <a:rPr lang="en-US" sz="2800" dirty="0" err="1">
                <a:solidFill>
                  <a:schemeClr val="bg1"/>
                </a:solidFill>
                <a:latin typeface="Courier New" panose="02070309020205020404" pitchFamily="49" charset="0"/>
                <a:cs typeface="Courier New" panose="02070309020205020404" pitchFamily="49" charset="0"/>
              </a:rPr>
              <a:t>sent_tokenize</a:t>
            </a:r>
            <a:r>
              <a:rPr lang="en-US" sz="2800" dirty="0">
                <a:solidFill>
                  <a:schemeClr val="bg1"/>
                </a:solidFill>
                <a:latin typeface="Courier New" panose="02070309020205020404" pitchFamily="49" charset="0"/>
                <a:cs typeface="Courier New" panose="02070309020205020404" pitchFamily="49" charset="0"/>
              </a:rPr>
              <a:t>()</a:t>
            </a:r>
            <a:r>
              <a:rPr lang="en-US" sz="2800" dirty="0">
                <a:solidFill>
                  <a:schemeClr val="bg1"/>
                </a:solidFill>
                <a:latin typeface="Century Gothic" panose="020B0502020202020204" pitchFamily="34" charset="0"/>
              </a:rPr>
              <a:t>function of the </a:t>
            </a:r>
            <a:r>
              <a:rPr lang="en-US" sz="2800" dirty="0" err="1">
                <a:solidFill>
                  <a:schemeClr val="bg1"/>
                </a:solidFill>
                <a:latin typeface="Century Gothic" panose="020B0502020202020204" pitchFamily="34" charset="0"/>
              </a:rPr>
              <a:t>nltk.tokenize</a:t>
            </a:r>
            <a:r>
              <a:rPr lang="en-US" sz="2800" dirty="0">
                <a:solidFill>
                  <a:schemeClr val="bg1"/>
                </a:solidFill>
                <a:latin typeface="Century Gothic" panose="020B0502020202020204" pitchFamily="34" charset="0"/>
              </a:rPr>
              <a:t> library</a:t>
            </a:r>
          </a:p>
          <a:p>
            <a:pPr marL="0" indent="0">
              <a:lnSpc>
                <a:spcPct val="100000"/>
              </a:lnSpc>
              <a:buNone/>
            </a:pP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B3F3160F-F98C-E75D-6820-0779A5FAC84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DFA2670-6698-87B8-5FB1-B7BB5D108BC1}"/>
              </a:ext>
            </a:extLst>
          </p:cNvPr>
          <p:cNvSpPr>
            <a:spLocks noGrp="1"/>
          </p:cNvSpPr>
          <p:nvPr>
            <p:ph type="sldNum" sz="quarter" idx="12"/>
          </p:nvPr>
        </p:nvSpPr>
        <p:spPr/>
        <p:txBody>
          <a:bodyPr/>
          <a:lstStyle/>
          <a:p>
            <a:fld id="{7F537688-BEAE-4904-826F-1C1E0645A5D0}" type="slidenum">
              <a:rPr lang="en-US" sz="2000" smtClean="0"/>
              <a:t>84</a:t>
            </a:fld>
            <a:endParaRPr lang="en-US" sz="2000" dirty="0"/>
          </a:p>
        </p:txBody>
      </p:sp>
      <p:sp>
        <p:nvSpPr>
          <p:cNvPr id="4" name="Content Placeholder 2">
            <a:extLst>
              <a:ext uri="{FF2B5EF4-FFF2-40B4-BE49-F238E27FC236}">
                <a16:creationId xmlns:a16="http://schemas.microsoft.com/office/drawing/2014/main" id="{5DE511A5-7CEE-C886-6D2E-8752613536E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8098145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8B22909-6145-9462-D66C-4B9AA21026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8A778F-9C75-6073-37E9-15049966FC5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6361E8A-3780-3FD3-A75A-1AF17F96C942}"/>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46979156-CE0F-E3EC-F0D1-788BDFCA896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B94E962-DAF1-D798-324B-358849643913}"/>
              </a:ext>
            </a:extLst>
          </p:cNvPr>
          <p:cNvSpPr>
            <a:spLocks noGrp="1"/>
          </p:cNvSpPr>
          <p:nvPr>
            <p:ph type="sldNum" sz="quarter" idx="12"/>
          </p:nvPr>
        </p:nvSpPr>
        <p:spPr/>
        <p:txBody>
          <a:bodyPr/>
          <a:lstStyle/>
          <a:p>
            <a:fld id="{7F537688-BEAE-4904-826F-1C1E0645A5D0}" type="slidenum">
              <a:rPr lang="en-US" sz="2000" smtClean="0"/>
              <a:t>85</a:t>
            </a:fld>
            <a:endParaRPr lang="en-US" sz="2000" dirty="0"/>
          </a:p>
        </p:txBody>
      </p:sp>
      <p:sp>
        <p:nvSpPr>
          <p:cNvPr id="4" name="Content Placeholder 2">
            <a:extLst>
              <a:ext uri="{FF2B5EF4-FFF2-40B4-BE49-F238E27FC236}">
                <a16:creationId xmlns:a16="http://schemas.microsoft.com/office/drawing/2014/main" id="{32B24033-C65C-26BE-78B6-D4EA4597064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D360E1CE-871D-2FEF-A685-22E9CF3FB1CD}"/>
              </a:ext>
            </a:extLst>
          </p:cNvPr>
          <p:cNvPicPr>
            <a:picLocks noChangeAspect="1"/>
          </p:cNvPicPr>
          <p:nvPr/>
        </p:nvPicPr>
        <p:blipFill>
          <a:blip r:embed="rId2"/>
          <a:srcRect l="9000" t="33016" r="39000" b="23174"/>
          <a:stretch/>
        </p:blipFill>
        <p:spPr>
          <a:xfrm>
            <a:off x="1097279" y="2236704"/>
            <a:ext cx="8638904" cy="4093987"/>
          </a:xfrm>
          <a:prstGeom prst="rect">
            <a:avLst/>
          </a:prstGeom>
        </p:spPr>
      </p:pic>
    </p:spTree>
    <p:extLst>
      <p:ext uri="{BB962C8B-B14F-4D97-AF65-F5344CB8AC3E}">
        <p14:creationId xmlns:p14="http://schemas.microsoft.com/office/powerpoint/2010/main" val="87257704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6767A86-63FF-C173-A9DE-FEAAA7C2AD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444A9F-68E7-1DB9-D665-22DDB39C9B5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A6837F2-A05D-82D4-48B8-62179F6BA418}"/>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800" b="1" dirty="0">
                <a:solidFill>
                  <a:schemeClr val="bg1"/>
                </a:solidFill>
                <a:latin typeface="Century Gothic" panose="020B0502020202020204" pitchFamily="34" charset="0"/>
              </a:rPr>
              <a:t>Word Tokenization </a:t>
            </a:r>
            <a:r>
              <a:rPr lang="en-US" sz="2800" dirty="0">
                <a:solidFill>
                  <a:schemeClr val="bg1"/>
                </a:solidFill>
                <a:latin typeface="Century Gothic" panose="020B0502020202020204" pitchFamily="34" charset="0"/>
              </a:rPr>
              <a:t>(Word-Level Tokenization): Splits text into individual words.  This is the most common type. </a:t>
            </a:r>
          </a:p>
          <a:p>
            <a:pPr marL="0" indent="0">
              <a:lnSpc>
                <a:spcPct val="100000"/>
              </a:lnSpc>
              <a:buNone/>
            </a:pPr>
            <a:r>
              <a:rPr lang="en-US" sz="2800" dirty="0">
                <a:solidFill>
                  <a:schemeClr val="bg1"/>
                </a:solidFill>
                <a:latin typeface="Century Gothic" panose="020B0502020202020204" pitchFamily="34" charset="0"/>
              </a:rPr>
              <a:t>Example: </a:t>
            </a:r>
          </a:p>
          <a:p>
            <a:pPr marL="0" indent="0">
              <a:lnSpc>
                <a:spcPct val="100000"/>
              </a:lnSpc>
              <a:buNone/>
            </a:pPr>
            <a:r>
              <a:rPr lang="en-US" sz="2800" dirty="0">
                <a:solidFill>
                  <a:schemeClr val="bg1"/>
                </a:solidFill>
                <a:latin typeface="Century Gothic" panose="020B0502020202020204" pitchFamily="34" charset="0"/>
              </a:rPr>
              <a:t>"The cat sat on the mat. The dog barked." </a:t>
            </a:r>
          </a:p>
          <a:p>
            <a:pPr marL="0" indent="0">
              <a:lnSpc>
                <a:spcPct val="100000"/>
              </a:lnSpc>
              <a:buNone/>
            </a:pPr>
            <a:r>
              <a:rPr lang="en-US" sz="2800" b="1" dirty="0">
                <a:solidFill>
                  <a:schemeClr val="bg1"/>
                </a:solidFill>
                <a:latin typeface="Century Gothic" panose="020B0502020202020204" pitchFamily="34" charset="0"/>
              </a:rPr>
              <a:t>becomes </a:t>
            </a:r>
          </a:p>
          <a:p>
            <a:pPr marL="0" indent="0">
              <a:lnSpc>
                <a:spcPct val="100000"/>
              </a:lnSpc>
              <a:buNone/>
            </a:pPr>
            <a:r>
              <a:rPr lang="en-US" sz="2800" dirty="0">
                <a:solidFill>
                  <a:schemeClr val="bg1"/>
                </a:solidFill>
                <a:latin typeface="Century Gothic" panose="020B0502020202020204" pitchFamily="34" charset="0"/>
              </a:rPr>
              <a:t>['The', 'cat', 'sat', 'on', 'the', 'mat', '.', 'The', 'dog', 'barked', '.’] </a:t>
            </a:r>
          </a:p>
          <a:p>
            <a:pPr>
              <a:lnSpc>
                <a:spcPct val="100000"/>
              </a:lnSpc>
              <a:buFontTx/>
              <a:buChar char="-"/>
            </a:pPr>
            <a:r>
              <a:rPr lang="en-US" sz="2800" dirty="0">
                <a:solidFill>
                  <a:schemeClr val="bg1"/>
                </a:solidFill>
                <a:latin typeface="Century Gothic" panose="020B0502020202020204" pitchFamily="34" charset="0"/>
              </a:rPr>
              <a:t>Uses the </a:t>
            </a:r>
            <a:r>
              <a:rPr lang="en-US" sz="2800" dirty="0" err="1">
                <a:solidFill>
                  <a:schemeClr val="bg1"/>
                </a:solidFill>
                <a:latin typeface="Courier New" panose="02070309020205020404" pitchFamily="49" charset="0"/>
                <a:cs typeface="Courier New" panose="02070309020205020404" pitchFamily="49" charset="0"/>
              </a:rPr>
              <a:t>word_tokenize</a:t>
            </a:r>
            <a:r>
              <a:rPr lang="en-US" sz="2800" dirty="0">
                <a:solidFill>
                  <a:schemeClr val="bg1"/>
                </a:solidFill>
                <a:latin typeface="Courier New" panose="02070309020205020404" pitchFamily="49" charset="0"/>
                <a:cs typeface="Courier New" panose="02070309020205020404" pitchFamily="49" charset="0"/>
              </a:rPr>
              <a:t>()</a:t>
            </a:r>
            <a:r>
              <a:rPr lang="en-US" sz="2800" dirty="0">
                <a:solidFill>
                  <a:schemeClr val="bg1"/>
                </a:solidFill>
                <a:latin typeface="Century Gothic" panose="020B0502020202020204" pitchFamily="34" charset="0"/>
                <a:cs typeface="Courier New" panose="02070309020205020404" pitchFamily="49" charset="0"/>
              </a:rPr>
              <a:t>function</a:t>
            </a:r>
            <a:r>
              <a:rPr lang="en-US" sz="2800" dirty="0">
                <a:solidFill>
                  <a:schemeClr val="bg1"/>
                </a:solidFill>
                <a:latin typeface="Century Gothic" panose="020B0502020202020204" pitchFamily="34" charset="0"/>
              </a:rPr>
              <a:t> of the </a:t>
            </a:r>
            <a:r>
              <a:rPr lang="en-US" sz="2800" dirty="0" err="1">
                <a:solidFill>
                  <a:schemeClr val="bg1"/>
                </a:solidFill>
                <a:latin typeface="Century Gothic" panose="020B0502020202020204" pitchFamily="34" charset="0"/>
              </a:rPr>
              <a:t>nltk.tokenize</a:t>
            </a:r>
            <a:r>
              <a:rPr lang="en-US" sz="2800" dirty="0">
                <a:solidFill>
                  <a:schemeClr val="bg1"/>
                </a:solidFill>
                <a:latin typeface="Century Gothic" panose="020B0502020202020204" pitchFamily="34" charset="0"/>
              </a:rPr>
              <a:t> library</a:t>
            </a:r>
          </a:p>
          <a:p>
            <a:pPr marL="0" indent="0">
              <a:lnSpc>
                <a:spcPct val="100000"/>
              </a:lnSpc>
              <a:buNone/>
            </a:pP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E513883-0460-3224-1A12-8396276ECFF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08ACDCA-1940-49C9-3D55-557E74B4A3DB}"/>
              </a:ext>
            </a:extLst>
          </p:cNvPr>
          <p:cNvSpPr>
            <a:spLocks noGrp="1"/>
          </p:cNvSpPr>
          <p:nvPr>
            <p:ph type="sldNum" sz="quarter" idx="12"/>
          </p:nvPr>
        </p:nvSpPr>
        <p:spPr/>
        <p:txBody>
          <a:bodyPr/>
          <a:lstStyle/>
          <a:p>
            <a:fld id="{7F537688-BEAE-4904-826F-1C1E0645A5D0}" type="slidenum">
              <a:rPr lang="en-US" sz="2000" smtClean="0"/>
              <a:t>86</a:t>
            </a:fld>
            <a:endParaRPr lang="en-US" sz="2000" dirty="0"/>
          </a:p>
        </p:txBody>
      </p:sp>
      <p:sp>
        <p:nvSpPr>
          <p:cNvPr id="4" name="Content Placeholder 2">
            <a:extLst>
              <a:ext uri="{FF2B5EF4-FFF2-40B4-BE49-F238E27FC236}">
                <a16:creationId xmlns:a16="http://schemas.microsoft.com/office/drawing/2014/main" id="{EBCA3E84-6D93-4DC6-84F9-D8C20C9CFBB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3695797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B18AB1E-8D75-7396-59BC-A2EAA41206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AA7475-AD55-18A4-17A5-C9595CCAD1A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390A5A65-8CF5-2AAE-A00A-E8881BEB8D3F}"/>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BA387FC0-1A26-EF10-C375-8D9E91581A5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D776206-D5F8-F858-246D-BAA1DA83EFCE}"/>
              </a:ext>
            </a:extLst>
          </p:cNvPr>
          <p:cNvSpPr>
            <a:spLocks noGrp="1"/>
          </p:cNvSpPr>
          <p:nvPr>
            <p:ph type="sldNum" sz="quarter" idx="12"/>
          </p:nvPr>
        </p:nvSpPr>
        <p:spPr/>
        <p:txBody>
          <a:bodyPr/>
          <a:lstStyle/>
          <a:p>
            <a:fld id="{7F537688-BEAE-4904-826F-1C1E0645A5D0}" type="slidenum">
              <a:rPr lang="en-US" sz="2000" smtClean="0"/>
              <a:t>87</a:t>
            </a:fld>
            <a:endParaRPr lang="en-US" sz="2000" dirty="0"/>
          </a:p>
        </p:txBody>
      </p:sp>
      <p:sp>
        <p:nvSpPr>
          <p:cNvPr id="4" name="Content Placeholder 2">
            <a:extLst>
              <a:ext uri="{FF2B5EF4-FFF2-40B4-BE49-F238E27FC236}">
                <a16:creationId xmlns:a16="http://schemas.microsoft.com/office/drawing/2014/main" id="{79F958A0-5F16-1711-97F6-B733C07F113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782DBA50-58D1-0FD6-D3A9-6ED11E7D5472}"/>
              </a:ext>
            </a:extLst>
          </p:cNvPr>
          <p:cNvPicPr>
            <a:picLocks noChangeAspect="1"/>
          </p:cNvPicPr>
          <p:nvPr/>
        </p:nvPicPr>
        <p:blipFill>
          <a:blip r:embed="rId2"/>
          <a:srcRect l="8999" t="46349" r="30930" b="9254"/>
          <a:stretch/>
        </p:blipFill>
        <p:spPr>
          <a:xfrm>
            <a:off x="1097278" y="2233704"/>
            <a:ext cx="9596848" cy="3989686"/>
          </a:xfrm>
          <a:prstGeom prst="rect">
            <a:avLst/>
          </a:prstGeom>
        </p:spPr>
      </p:pic>
    </p:spTree>
    <p:extLst>
      <p:ext uri="{BB962C8B-B14F-4D97-AF65-F5344CB8AC3E}">
        <p14:creationId xmlns:p14="http://schemas.microsoft.com/office/powerpoint/2010/main" val="407601208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858A2B8-2E26-4C46-6E94-4E80592799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DAC0B2-20B7-27E9-125F-2A0DBF2F164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9B69651C-2B47-1C1B-271C-2712B67A4DE5}"/>
              </a:ext>
            </a:extLst>
          </p:cNvPr>
          <p:cNvSpPr>
            <a:spLocks noGrp="1"/>
          </p:cNvSpPr>
          <p:nvPr>
            <p:ph idx="1"/>
          </p:nvPr>
        </p:nvSpPr>
        <p:spPr>
          <a:xfrm>
            <a:off x="1097279" y="1845735"/>
            <a:ext cx="10672225" cy="4575854"/>
          </a:xfrm>
        </p:spPr>
        <p:txBody>
          <a:bodyPr>
            <a:normAutofit lnSpcReduction="10000"/>
          </a:bodyPr>
          <a:lstStyle/>
          <a:p>
            <a:pPr marL="0" indent="0">
              <a:lnSpc>
                <a:spcPct val="100000"/>
              </a:lnSpc>
              <a:buNone/>
            </a:pPr>
            <a:r>
              <a:rPr lang="en-US" sz="2400" dirty="0">
                <a:solidFill>
                  <a:schemeClr val="bg1"/>
                </a:solidFill>
                <a:latin typeface="Century Gothic" panose="020B0502020202020204" pitchFamily="34" charset="0"/>
              </a:rPr>
              <a:t>Word tokenization and other examples are great, but what happens when our computer encounters a word it hasn't seen before?  </a:t>
            </a:r>
          </a:p>
          <a:p>
            <a:pPr marL="0" indent="0">
              <a:lnSpc>
                <a:spcPct val="100000"/>
              </a:lnSpc>
              <a:buNone/>
            </a:pPr>
            <a:r>
              <a:rPr lang="en-US" sz="2400" dirty="0">
                <a:solidFill>
                  <a:schemeClr val="bg1"/>
                </a:solidFill>
                <a:latin typeface="Century Gothic" panose="020B0502020202020204" pitchFamily="34" charset="0"/>
              </a:rPr>
              <a:t>Imagine you're learning English and you come across the word 'unbreakable.' You might not know it, but you know 'break' and 'able’.</a:t>
            </a:r>
          </a:p>
          <a:p>
            <a:pPr marL="0" indent="0">
              <a:lnSpc>
                <a:spcPct val="100000"/>
              </a:lnSpc>
              <a:buNone/>
            </a:pPr>
            <a:r>
              <a:rPr lang="en-US" sz="2400" dirty="0">
                <a:solidFill>
                  <a:schemeClr val="bg1"/>
                </a:solidFill>
                <a:latin typeface="Century Gothic" panose="020B0502020202020204" pitchFamily="34" charset="0"/>
              </a:rPr>
              <a:t>Think of learning a new language. You might not know every single word, but you can often figure out the meaning of a new word if you recognize parts of it, Here is where </a:t>
            </a:r>
            <a:r>
              <a:rPr lang="en-US" sz="2400" dirty="0" err="1">
                <a:solidFill>
                  <a:schemeClr val="bg1"/>
                </a:solidFill>
                <a:latin typeface="Century Gothic" panose="020B0502020202020204" pitchFamily="34" charset="0"/>
              </a:rPr>
              <a:t>Subword</a:t>
            </a:r>
            <a:r>
              <a:rPr lang="en-US" sz="2400" dirty="0">
                <a:solidFill>
                  <a:schemeClr val="bg1"/>
                </a:solidFill>
                <a:latin typeface="Century Gothic" panose="020B0502020202020204" pitchFamily="34" charset="0"/>
              </a:rPr>
              <a:t> Tokenization comes in.</a:t>
            </a:r>
          </a:p>
          <a:p>
            <a:pPr marL="0" indent="0">
              <a:lnSpc>
                <a:spcPct val="100000"/>
              </a:lnSpc>
              <a:buNone/>
            </a:pP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 </a:t>
            </a:r>
            <a:r>
              <a:rPr lang="en-US" sz="2400" dirty="0">
                <a:solidFill>
                  <a:schemeClr val="bg1"/>
                </a:solidFill>
                <a:latin typeface="Century Gothic" panose="020B0502020202020204" pitchFamily="34" charset="0"/>
              </a:rPr>
              <a:t>is a way to handle these </a:t>
            </a:r>
            <a:r>
              <a:rPr lang="en-US" sz="2400" b="1" dirty="0">
                <a:solidFill>
                  <a:schemeClr val="bg1"/>
                </a:solidFill>
                <a:latin typeface="Century Gothic" panose="020B0502020202020204" pitchFamily="34" charset="0"/>
              </a:rPr>
              <a:t>'out-of-vocabulary' </a:t>
            </a:r>
            <a:r>
              <a:rPr lang="en-US" sz="2400" dirty="0">
                <a:solidFill>
                  <a:schemeClr val="bg1"/>
                </a:solidFill>
                <a:latin typeface="Century Gothic" panose="020B0502020202020204" pitchFamily="34" charset="0"/>
              </a:rPr>
              <a:t>(OOV) words. It breaks words into smaller parts, called </a:t>
            </a:r>
            <a:r>
              <a:rPr lang="en-US" sz="2400" b="1" dirty="0" err="1">
                <a:solidFill>
                  <a:schemeClr val="bg1"/>
                </a:solidFill>
                <a:latin typeface="Century Gothic" panose="020B0502020202020204" pitchFamily="34" charset="0"/>
              </a:rPr>
              <a:t>subwords</a:t>
            </a:r>
            <a:r>
              <a:rPr lang="en-US" sz="2400" dirty="0">
                <a:solidFill>
                  <a:schemeClr val="bg1"/>
                </a:solidFill>
                <a:latin typeface="Century Gothic" panose="020B0502020202020204" pitchFamily="34" charset="0"/>
              </a:rPr>
              <a:t>, so the computer can understand them even if it hasn't seen the whole word before.</a:t>
            </a:r>
          </a:p>
        </p:txBody>
      </p:sp>
      <p:sp>
        <p:nvSpPr>
          <p:cNvPr id="5" name="Footer Placeholder 4">
            <a:extLst>
              <a:ext uri="{FF2B5EF4-FFF2-40B4-BE49-F238E27FC236}">
                <a16:creationId xmlns:a16="http://schemas.microsoft.com/office/drawing/2014/main" id="{0778F487-8036-C779-8F9D-BBB2902DA7B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EEFF2BB-C29A-D599-8C8D-E228425688E1}"/>
              </a:ext>
            </a:extLst>
          </p:cNvPr>
          <p:cNvSpPr>
            <a:spLocks noGrp="1"/>
          </p:cNvSpPr>
          <p:nvPr>
            <p:ph type="sldNum" sz="quarter" idx="12"/>
          </p:nvPr>
        </p:nvSpPr>
        <p:spPr/>
        <p:txBody>
          <a:bodyPr/>
          <a:lstStyle/>
          <a:p>
            <a:fld id="{7F537688-BEAE-4904-826F-1C1E0645A5D0}" type="slidenum">
              <a:rPr lang="en-US" sz="2000" smtClean="0"/>
              <a:t>88</a:t>
            </a:fld>
            <a:endParaRPr lang="en-US" sz="2000" dirty="0"/>
          </a:p>
        </p:txBody>
      </p:sp>
      <p:sp>
        <p:nvSpPr>
          <p:cNvPr id="4" name="Content Placeholder 2">
            <a:extLst>
              <a:ext uri="{FF2B5EF4-FFF2-40B4-BE49-F238E27FC236}">
                <a16:creationId xmlns:a16="http://schemas.microsoft.com/office/drawing/2014/main" id="{10FB411A-7E1F-C6A9-C16E-A7F0CD48A77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80941627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2A5CA9D-34CE-CF23-0568-177BFECE39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E805A7-296B-AA84-324F-8045CD66F4C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FCDB0D1-2458-F259-606D-4C7D90B9B067}"/>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 </a:t>
            </a:r>
            <a:r>
              <a:rPr lang="en-US" sz="2400" dirty="0">
                <a:solidFill>
                  <a:schemeClr val="bg1"/>
                </a:solidFill>
                <a:latin typeface="Century Gothic" panose="020B0502020202020204" pitchFamily="34" charset="0"/>
              </a:rPr>
              <a:t>Splits words into smaller units (</a:t>
            </a:r>
            <a:r>
              <a:rPr lang="en-US" sz="2400" dirty="0" err="1">
                <a:solidFill>
                  <a:schemeClr val="bg1"/>
                </a:solidFill>
                <a:latin typeface="Century Gothic" panose="020B0502020202020204" pitchFamily="34" charset="0"/>
              </a:rPr>
              <a:t>subwords</a:t>
            </a:r>
            <a:r>
              <a:rPr lang="en-US" sz="2400" dirty="0">
                <a:solidFill>
                  <a:schemeClr val="bg1"/>
                </a:solidFill>
                <a:latin typeface="Century Gothic" panose="020B0502020202020204" pitchFamily="34" charset="0"/>
              </a:rPr>
              <a:t>).  This is crucial for handling out-of-vocabulary words and morphologically rich languages.  Common methods include </a:t>
            </a:r>
            <a:r>
              <a:rPr lang="en-US" sz="2400" b="1" dirty="0">
                <a:solidFill>
                  <a:schemeClr val="bg1"/>
                </a:solidFill>
                <a:latin typeface="Century Gothic" panose="020B0502020202020204" pitchFamily="34" charset="0"/>
              </a:rPr>
              <a:t>Byte Pair Encoding (BPE) </a:t>
            </a:r>
            <a:r>
              <a:rPr lang="en-US" sz="2400" dirty="0">
                <a:solidFill>
                  <a:schemeClr val="bg1"/>
                </a:solidFill>
                <a:latin typeface="Century Gothic" panose="020B0502020202020204" pitchFamily="34" charset="0"/>
              </a:rPr>
              <a:t>and </a:t>
            </a:r>
            <a:r>
              <a:rPr lang="en-US" sz="2400" b="1" dirty="0" err="1">
                <a:solidFill>
                  <a:schemeClr val="bg1"/>
                </a:solidFill>
                <a:latin typeface="Century Gothic" panose="020B0502020202020204" pitchFamily="34" charset="0"/>
              </a:rPr>
              <a:t>WordPiece</a:t>
            </a:r>
            <a:r>
              <a:rPr lang="en-US" sz="2400" b="1"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Example: </a:t>
            </a:r>
          </a:p>
          <a:p>
            <a:pPr marL="0" indent="0">
              <a:lnSpc>
                <a:spcPct val="100000"/>
              </a:lnSpc>
              <a:buNone/>
            </a:pPr>
            <a:r>
              <a:rPr lang="en-US" sz="2400" b="1" dirty="0">
                <a:solidFill>
                  <a:schemeClr val="bg1"/>
                </a:solidFill>
                <a:latin typeface="Century Gothic" panose="020B0502020202020204" pitchFamily="34" charset="0"/>
              </a:rPr>
              <a:t>"unbreakable" </a:t>
            </a:r>
          </a:p>
          <a:p>
            <a:pPr marL="0" indent="0">
              <a:lnSpc>
                <a:spcPct val="100000"/>
              </a:lnSpc>
              <a:buNone/>
            </a:pPr>
            <a:r>
              <a:rPr lang="en-US" sz="2400" dirty="0">
                <a:solidFill>
                  <a:schemeClr val="bg1"/>
                </a:solidFill>
                <a:latin typeface="Century Gothic" panose="020B0502020202020204" pitchFamily="34" charset="0"/>
              </a:rPr>
              <a:t>might be tokenized as </a:t>
            </a:r>
          </a:p>
          <a:p>
            <a:pPr marL="0" indent="0">
              <a:lnSpc>
                <a:spcPct val="100000"/>
              </a:lnSpc>
              <a:buNone/>
            </a:pPr>
            <a:r>
              <a:rPr lang="en-US" sz="2400" b="1" dirty="0">
                <a:solidFill>
                  <a:schemeClr val="bg1"/>
                </a:solidFill>
                <a:latin typeface="Century Gothic" panose="020B0502020202020204" pitchFamily="34" charset="0"/>
              </a:rPr>
              <a:t>["un", "break", "able"].  </a:t>
            </a:r>
          </a:p>
          <a:p>
            <a:pPr marL="0" indent="0">
              <a:lnSpc>
                <a:spcPct val="100000"/>
              </a:lnSpc>
              <a:buNone/>
            </a:pPr>
            <a:r>
              <a:rPr lang="en-US" sz="2400" dirty="0">
                <a:solidFill>
                  <a:schemeClr val="bg1"/>
                </a:solidFill>
                <a:latin typeface="Century Gothic" panose="020B0502020202020204" pitchFamily="34" charset="0"/>
              </a:rPr>
              <a:t>This allows the model to understand the meaning even if it hasn't seen "unbreakable" before, as it recognizes "break," "un," and "able."</a:t>
            </a:r>
          </a:p>
        </p:txBody>
      </p:sp>
      <p:sp>
        <p:nvSpPr>
          <p:cNvPr id="5" name="Footer Placeholder 4">
            <a:extLst>
              <a:ext uri="{FF2B5EF4-FFF2-40B4-BE49-F238E27FC236}">
                <a16:creationId xmlns:a16="http://schemas.microsoft.com/office/drawing/2014/main" id="{5E1357F1-91A9-7138-0117-3FD502FBB4A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0B2EAC2-7740-5F9B-EC56-92C36E7C0029}"/>
              </a:ext>
            </a:extLst>
          </p:cNvPr>
          <p:cNvSpPr>
            <a:spLocks noGrp="1"/>
          </p:cNvSpPr>
          <p:nvPr>
            <p:ph type="sldNum" sz="quarter" idx="12"/>
          </p:nvPr>
        </p:nvSpPr>
        <p:spPr/>
        <p:txBody>
          <a:bodyPr/>
          <a:lstStyle/>
          <a:p>
            <a:fld id="{7F537688-BEAE-4904-826F-1C1E0645A5D0}" type="slidenum">
              <a:rPr lang="en-US" sz="2000" smtClean="0"/>
              <a:t>89</a:t>
            </a:fld>
            <a:endParaRPr lang="en-US" sz="2000" dirty="0"/>
          </a:p>
        </p:txBody>
      </p:sp>
      <p:sp>
        <p:nvSpPr>
          <p:cNvPr id="4" name="Content Placeholder 2">
            <a:extLst>
              <a:ext uri="{FF2B5EF4-FFF2-40B4-BE49-F238E27FC236}">
                <a16:creationId xmlns:a16="http://schemas.microsoft.com/office/drawing/2014/main" id="{A83A2988-FA01-D305-E4FD-AF7EB171442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082096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791FBBB-EFF9-C1D6-78CB-6AEF5ABDC5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782564-1250-1260-7425-674D55A1C3FA}"/>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Artificial Intelligence (AI)</a:t>
            </a:r>
          </a:p>
        </p:txBody>
      </p:sp>
      <p:sp>
        <p:nvSpPr>
          <p:cNvPr id="3" name="Content Placeholder 2">
            <a:extLst>
              <a:ext uri="{FF2B5EF4-FFF2-40B4-BE49-F238E27FC236}">
                <a16:creationId xmlns:a16="http://schemas.microsoft.com/office/drawing/2014/main" id="{5052D508-A9A6-833C-7754-1BE9D0F5146D}"/>
              </a:ext>
            </a:extLst>
          </p:cNvPr>
          <p:cNvSpPr>
            <a:spLocks noGrp="1"/>
          </p:cNvSpPr>
          <p:nvPr>
            <p:ph idx="1"/>
          </p:nvPr>
        </p:nvSpPr>
        <p:spPr>
          <a:xfrm>
            <a:off x="1097281" y="1845733"/>
            <a:ext cx="5584984" cy="4614051"/>
          </a:xfrm>
        </p:spPr>
        <p:txBody>
          <a:bodyPr>
            <a:normAutofit/>
          </a:bodyPr>
          <a:lstStyle/>
          <a:p>
            <a:pPr>
              <a:lnSpc>
                <a:spcPct val="150000"/>
              </a:lnSpc>
            </a:pPr>
            <a:r>
              <a:rPr lang="en-US" sz="2800" dirty="0">
                <a:solidFill>
                  <a:schemeClr val="bg1"/>
                </a:solidFill>
                <a:latin typeface="Century Gothic" panose="020B0502020202020204" pitchFamily="34" charset="0"/>
              </a:rPr>
              <a:t>Artificial Intelligence is the ability of machines to mimic human intelligence. It enables computers and systems to learn from data, solve problem, and make decisions just like humans do.</a:t>
            </a:r>
          </a:p>
        </p:txBody>
      </p:sp>
      <p:sp>
        <p:nvSpPr>
          <p:cNvPr id="5" name="Footer Placeholder 4">
            <a:extLst>
              <a:ext uri="{FF2B5EF4-FFF2-40B4-BE49-F238E27FC236}">
                <a16:creationId xmlns:a16="http://schemas.microsoft.com/office/drawing/2014/main" id="{B1EBFFA2-C443-2B93-B5D5-FD00B8D9407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BF42C5E-5336-2ED3-AC80-83D3D65D03E6}"/>
              </a:ext>
            </a:extLst>
          </p:cNvPr>
          <p:cNvSpPr>
            <a:spLocks noGrp="1"/>
          </p:cNvSpPr>
          <p:nvPr>
            <p:ph type="sldNum" sz="quarter" idx="12"/>
          </p:nvPr>
        </p:nvSpPr>
        <p:spPr/>
        <p:txBody>
          <a:bodyPr/>
          <a:lstStyle/>
          <a:p>
            <a:fld id="{7F537688-BEAE-4904-826F-1C1E0645A5D0}" type="slidenum">
              <a:rPr lang="en-US" sz="2000" smtClean="0"/>
              <a:t>9</a:t>
            </a:fld>
            <a:endParaRPr lang="en-US" sz="2000" dirty="0"/>
          </a:p>
        </p:txBody>
      </p:sp>
      <p:sp>
        <p:nvSpPr>
          <p:cNvPr id="7" name="TextBox 6">
            <a:extLst>
              <a:ext uri="{FF2B5EF4-FFF2-40B4-BE49-F238E27FC236}">
                <a16:creationId xmlns:a16="http://schemas.microsoft.com/office/drawing/2014/main" id="{189238F8-24EC-5808-3B51-C8341D4DAE59}"/>
              </a:ext>
            </a:extLst>
          </p:cNvPr>
          <p:cNvSpPr txBox="1"/>
          <p:nvPr/>
        </p:nvSpPr>
        <p:spPr>
          <a:xfrm rot="21423201">
            <a:off x="3634263" y="5677914"/>
            <a:ext cx="6096000"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AI is when machines start acting like they are smarter than humans.</a:t>
            </a:r>
            <a:endParaRPr lang="en-US" sz="2000" b="1" dirty="0">
              <a:latin typeface="Bradley Hand ITC" panose="03070402050302030203" pitchFamily="66" charset="0"/>
              <a:cs typeface="Arial"/>
            </a:endParaRPr>
          </a:p>
        </p:txBody>
      </p:sp>
      <p:pic>
        <p:nvPicPr>
          <p:cNvPr id="4" name="Picture 2" descr="A Simple Diagram of AI as a Brain">
            <a:extLst>
              <a:ext uri="{FF2B5EF4-FFF2-40B4-BE49-F238E27FC236}">
                <a16:creationId xmlns:a16="http://schemas.microsoft.com/office/drawing/2014/main" id="{96C8E7E4-5493-3292-29F6-E3A3D1F3B0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82263" y="1867711"/>
            <a:ext cx="5106954" cy="4341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723092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91D2D1C-1EA5-425C-4E3D-ADF0520AB0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151311-4AA7-0EA6-400F-8DF82D06835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9D804684-475D-6559-F1B4-AD1884B492C4}"/>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EC72CDE2-D300-02DC-FD50-B475E416824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BE6C826-2663-FDA3-1DC9-2617737D90CE}"/>
              </a:ext>
            </a:extLst>
          </p:cNvPr>
          <p:cNvSpPr>
            <a:spLocks noGrp="1"/>
          </p:cNvSpPr>
          <p:nvPr>
            <p:ph type="sldNum" sz="quarter" idx="12"/>
          </p:nvPr>
        </p:nvSpPr>
        <p:spPr/>
        <p:txBody>
          <a:bodyPr/>
          <a:lstStyle/>
          <a:p>
            <a:fld id="{7F537688-BEAE-4904-826F-1C1E0645A5D0}" type="slidenum">
              <a:rPr lang="en-US" sz="2000" smtClean="0"/>
              <a:t>90</a:t>
            </a:fld>
            <a:endParaRPr lang="en-US" sz="2000" dirty="0"/>
          </a:p>
        </p:txBody>
      </p:sp>
      <p:sp>
        <p:nvSpPr>
          <p:cNvPr id="4" name="Content Placeholder 2">
            <a:extLst>
              <a:ext uri="{FF2B5EF4-FFF2-40B4-BE49-F238E27FC236}">
                <a16:creationId xmlns:a16="http://schemas.microsoft.com/office/drawing/2014/main" id="{0E5194C9-EFDA-CD79-65A0-B69A762B94C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025C88EF-20C0-D371-9481-A82985353E71}"/>
              </a:ext>
            </a:extLst>
          </p:cNvPr>
          <p:cNvPicPr>
            <a:picLocks noChangeAspect="1"/>
          </p:cNvPicPr>
          <p:nvPr/>
        </p:nvPicPr>
        <p:blipFill>
          <a:blip r:embed="rId2"/>
          <a:srcRect l="7283" t="38475" r="27932" b="21206"/>
          <a:stretch/>
        </p:blipFill>
        <p:spPr>
          <a:xfrm>
            <a:off x="984582" y="2325189"/>
            <a:ext cx="11146455" cy="3902154"/>
          </a:xfrm>
          <a:prstGeom prst="rect">
            <a:avLst/>
          </a:prstGeom>
        </p:spPr>
      </p:pic>
    </p:spTree>
    <p:extLst>
      <p:ext uri="{BB962C8B-B14F-4D97-AF65-F5344CB8AC3E}">
        <p14:creationId xmlns:p14="http://schemas.microsoft.com/office/powerpoint/2010/main" val="107241062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2E0853A-6C50-4F8E-63B7-07C96138D4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5F4330-9790-8096-9CA0-C439BDA622E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876F24FC-729D-A5C0-C22B-4977A58BF456}"/>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Character-level Tokenization: </a:t>
            </a:r>
            <a:r>
              <a:rPr lang="en-US" sz="2400" dirty="0">
                <a:solidFill>
                  <a:schemeClr val="bg1"/>
                </a:solidFill>
                <a:latin typeface="Century Gothic" panose="020B0502020202020204" pitchFamily="34" charset="0"/>
              </a:rPr>
              <a:t>Splits text into individual characters. Useful for languages with complex morphology or when dealing with misspellings.</a:t>
            </a:r>
          </a:p>
          <a:p>
            <a:pPr marL="0" indent="0">
              <a:lnSpc>
                <a:spcPct val="100000"/>
              </a:lnSpc>
              <a:buNone/>
            </a:pPr>
            <a:r>
              <a:rPr lang="en-US" sz="2400" dirty="0">
                <a:solidFill>
                  <a:schemeClr val="bg1"/>
                </a:solidFill>
                <a:latin typeface="Century Gothic" panose="020B0502020202020204" pitchFamily="34" charset="0"/>
              </a:rPr>
              <a:t>Example: </a:t>
            </a:r>
          </a:p>
          <a:p>
            <a:pPr marL="0" indent="0">
              <a:lnSpc>
                <a:spcPct val="100000"/>
              </a:lnSpc>
              <a:buNone/>
            </a:pPr>
            <a:r>
              <a:rPr lang="en-US" sz="2400" b="1" dirty="0">
                <a:solidFill>
                  <a:schemeClr val="bg1"/>
                </a:solidFill>
                <a:latin typeface="Century Gothic" panose="020B0502020202020204" pitchFamily="34" charset="0"/>
              </a:rPr>
              <a:t>"cat" </a:t>
            </a:r>
          </a:p>
          <a:p>
            <a:pPr marL="0" indent="0">
              <a:lnSpc>
                <a:spcPct val="100000"/>
              </a:lnSpc>
              <a:buNone/>
            </a:pPr>
            <a:r>
              <a:rPr lang="en-US" sz="2400" dirty="0">
                <a:solidFill>
                  <a:schemeClr val="bg1"/>
                </a:solidFill>
                <a:latin typeface="Century Gothic" panose="020B0502020202020204" pitchFamily="34" charset="0"/>
              </a:rPr>
              <a:t>becomes </a:t>
            </a:r>
          </a:p>
          <a:p>
            <a:pPr marL="0" indent="0">
              <a:lnSpc>
                <a:spcPct val="100000"/>
              </a:lnSpc>
              <a:buNone/>
            </a:pPr>
            <a:r>
              <a:rPr lang="en-US" sz="2400" b="1" dirty="0">
                <a:solidFill>
                  <a:schemeClr val="bg1"/>
                </a:solidFill>
                <a:latin typeface="Century Gothic" panose="020B0502020202020204" pitchFamily="34" charset="0"/>
              </a:rPr>
              <a:t>["c", "a", "t"]</a:t>
            </a:r>
          </a:p>
          <a:p>
            <a:pPr marL="0" indent="0">
              <a:lnSpc>
                <a:spcPct val="100000"/>
              </a:lnSpc>
              <a:buNone/>
            </a:pPr>
            <a:r>
              <a:rPr lang="en-US" sz="2400" dirty="0">
                <a:solidFill>
                  <a:schemeClr val="bg1"/>
                </a:solidFill>
                <a:latin typeface="Century Gothic" panose="020B0502020202020204" pitchFamily="34" charset="0"/>
              </a:rPr>
              <a:t>Character-level Tokenization are useful in Spelling Corrections, New text Generation as learned from patterns of character sequences and also when handling noisy data.</a:t>
            </a:r>
          </a:p>
        </p:txBody>
      </p:sp>
      <p:sp>
        <p:nvSpPr>
          <p:cNvPr id="5" name="Footer Placeholder 4">
            <a:extLst>
              <a:ext uri="{FF2B5EF4-FFF2-40B4-BE49-F238E27FC236}">
                <a16:creationId xmlns:a16="http://schemas.microsoft.com/office/drawing/2014/main" id="{4B4C3F09-BA1D-402E-13A2-3530A6D37B3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AFD5BB0-77BF-4AA6-9C02-11252AB6DFEE}"/>
              </a:ext>
            </a:extLst>
          </p:cNvPr>
          <p:cNvSpPr>
            <a:spLocks noGrp="1"/>
          </p:cNvSpPr>
          <p:nvPr>
            <p:ph type="sldNum" sz="quarter" idx="12"/>
          </p:nvPr>
        </p:nvSpPr>
        <p:spPr/>
        <p:txBody>
          <a:bodyPr/>
          <a:lstStyle/>
          <a:p>
            <a:fld id="{7F537688-BEAE-4904-826F-1C1E0645A5D0}" type="slidenum">
              <a:rPr lang="en-US" sz="2000" smtClean="0"/>
              <a:t>91</a:t>
            </a:fld>
            <a:endParaRPr lang="en-US" sz="2000" dirty="0"/>
          </a:p>
        </p:txBody>
      </p:sp>
      <p:sp>
        <p:nvSpPr>
          <p:cNvPr id="4" name="Content Placeholder 2">
            <a:extLst>
              <a:ext uri="{FF2B5EF4-FFF2-40B4-BE49-F238E27FC236}">
                <a16:creationId xmlns:a16="http://schemas.microsoft.com/office/drawing/2014/main" id="{F2A0391B-1041-CFB4-16A6-F580CE8F3B73}"/>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37205116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288AA59-0A71-C843-AEE9-AA10349906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6DE6F6-2519-8B93-0978-ED5CE3C0F84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D4AE30A5-36E3-9B82-BABB-ED71045CC4DC}"/>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31DF81AB-CCC9-60C9-122A-1B98BAB2ABC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3131568-873A-5878-4C44-B6937F9D0205}"/>
              </a:ext>
            </a:extLst>
          </p:cNvPr>
          <p:cNvSpPr>
            <a:spLocks noGrp="1"/>
          </p:cNvSpPr>
          <p:nvPr>
            <p:ph type="sldNum" sz="quarter" idx="12"/>
          </p:nvPr>
        </p:nvSpPr>
        <p:spPr/>
        <p:txBody>
          <a:bodyPr/>
          <a:lstStyle/>
          <a:p>
            <a:fld id="{7F537688-BEAE-4904-826F-1C1E0645A5D0}" type="slidenum">
              <a:rPr lang="en-US" sz="2000" smtClean="0"/>
              <a:t>92</a:t>
            </a:fld>
            <a:endParaRPr lang="en-US" sz="2000" dirty="0"/>
          </a:p>
        </p:txBody>
      </p:sp>
      <p:sp>
        <p:nvSpPr>
          <p:cNvPr id="4" name="Content Placeholder 2">
            <a:extLst>
              <a:ext uri="{FF2B5EF4-FFF2-40B4-BE49-F238E27FC236}">
                <a16:creationId xmlns:a16="http://schemas.microsoft.com/office/drawing/2014/main" id="{9493544E-5A5B-B931-69DB-A375F97EE87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CC2B1AF9-BA69-33AF-B849-79169C805A79}"/>
              </a:ext>
            </a:extLst>
          </p:cNvPr>
          <p:cNvPicPr>
            <a:picLocks noChangeAspect="1"/>
          </p:cNvPicPr>
          <p:nvPr/>
        </p:nvPicPr>
        <p:blipFill>
          <a:blip r:embed="rId2"/>
          <a:srcRect l="4687" t="36572" r="43359" b="8750"/>
          <a:stretch/>
        </p:blipFill>
        <p:spPr>
          <a:xfrm>
            <a:off x="3686185" y="1650817"/>
            <a:ext cx="7877175" cy="4663355"/>
          </a:xfrm>
          <a:prstGeom prst="rect">
            <a:avLst/>
          </a:prstGeom>
        </p:spPr>
      </p:pic>
    </p:spTree>
    <p:extLst>
      <p:ext uri="{BB962C8B-B14F-4D97-AF65-F5344CB8AC3E}">
        <p14:creationId xmlns:p14="http://schemas.microsoft.com/office/powerpoint/2010/main" val="119189420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1DD3F49-7052-A5FF-D180-7DD1E882E6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1571D0-5287-20B3-0D83-CC9DCE603162}"/>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4D4FCE45-AAAA-9499-FA96-D3BEF271352D}"/>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While character-level tokenization offers advantages, it also has drawbacks:</a:t>
            </a:r>
          </a:p>
          <a:p>
            <a:pPr marL="0" indent="0">
              <a:lnSpc>
                <a:spcPct val="100000"/>
              </a:lnSpc>
              <a:buNone/>
            </a:pPr>
            <a:r>
              <a:rPr lang="en-US" sz="2400" b="1" dirty="0">
                <a:solidFill>
                  <a:schemeClr val="bg1"/>
                </a:solidFill>
                <a:latin typeface="Century Gothic" panose="020B0502020202020204" pitchFamily="34" charset="0"/>
              </a:rPr>
              <a:t>Longer Sequences: </a:t>
            </a:r>
            <a:r>
              <a:rPr lang="en-US" sz="2400" dirty="0">
                <a:solidFill>
                  <a:schemeClr val="bg1"/>
                </a:solidFill>
                <a:latin typeface="Century Gothic" panose="020B0502020202020204" pitchFamily="34" charset="0"/>
              </a:rPr>
              <a:t>Character sequences are much longer than word sequences, which can make training models more computationally expensive.</a:t>
            </a:r>
          </a:p>
          <a:p>
            <a:pPr marL="0" indent="0">
              <a:lnSpc>
                <a:spcPct val="100000"/>
              </a:lnSpc>
              <a:buNone/>
            </a:pPr>
            <a:r>
              <a:rPr lang="en-US" sz="2400" b="1" dirty="0">
                <a:solidFill>
                  <a:schemeClr val="bg1"/>
                </a:solidFill>
                <a:latin typeface="Century Gothic" panose="020B0502020202020204" pitchFamily="34" charset="0"/>
              </a:rPr>
              <a:t>Loss of Word-Level Meaning: </a:t>
            </a:r>
            <a:r>
              <a:rPr lang="en-US" sz="2400" dirty="0">
                <a:solidFill>
                  <a:schemeClr val="bg1"/>
                </a:solidFill>
                <a:latin typeface="Century Gothic" panose="020B0502020202020204" pitchFamily="34" charset="0"/>
              </a:rPr>
              <a:t>It doesn't capture the semantic meaning of words as effectively as word-level or </a:t>
            </a:r>
            <a:r>
              <a:rPr lang="en-US" sz="2400" dirty="0" err="1">
                <a:solidFill>
                  <a:schemeClr val="bg1"/>
                </a:solidFill>
                <a:latin typeface="Century Gothic" panose="020B0502020202020204" pitchFamily="34" charset="0"/>
              </a:rPr>
              <a:t>subword</a:t>
            </a:r>
            <a:r>
              <a:rPr lang="en-US" sz="2400" dirty="0">
                <a:solidFill>
                  <a:schemeClr val="bg1"/>
                </a:solidFill>
                <a:latin typeface="Century Gothic" panose="020B0502020202020204" pitchFamily="34" charset="0"/>
              </a:rPr>
              <a:t> tokenization.</a:t>
            </a:r>
          </a:p>
        </p:txBody>
      </p:sp>
      <p:sp>
        <p:nvSpPr>
          <p:cNvPr id="5" name="Footer Placeholder 4">
            <a:extLst>
              <a:ext uri="{FF2B5EF4-FFF2-40B4-BE49-F238E27FC236}">
                <a16:creationId xmlns:a16="http://schemas.microsoft.com/office/drawing/2014/main" id="{5FF95B9B-09FB-310A-A798-3AA5B9A923B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69E3B1E-9CA9-3E8A-D6CE-769A9213A67E}"/>
              </a:ext>
            </a:extLst>
          </p:cNvPr>
          <p:cNvSpPr>
            <a:spLocks noGrp="1"/>
          </p:cNvSpPr>
          <p:nvPr>
            <p:ph type="sldNum" sz="quarter" idx="12"/>
          </p:nvPr>
        </p:nvSpPr>
        <p:spPr/>
        <p:txBody>
          <a:bodyPr/>
          <a:lstStyle/>
          <a:p>
            <a:fld id="{7F537688-BEAE-4904-826F-1C1E0645A5D0}" type="slidenum">
              <a:rPr lang="en-US" sz="2000" smtClean="0"/>
              <a:t>93</a:t>
            </a:fld>
            <a:endParaRPr lang="en-US" sz="2000" dirty="0"/>
          </a:p>
        </p:txBody>
      </p:sp>
      <p:sp>
        <p:nvSpPr>
          <p:cNvPr id="4" name="Content Placeholder 2">
            <a:extLst>
              <a:ext uri="{FF2B5EF4-FFF2-40B4-BE49-F238E27FC236}">
                <a16:creationId xmlns:a16="http://schemas.microsoft.com/office/drawing/2014/main" id="{F8C744F5-2010-2108-F8ED-594CD58AB1F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68354749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DC164DA-401C-5B8C-A9BE-324FC87F1D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F28E8D-1C17-DBA6-3642-F88E7FB8243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E6B67024-407A-2057-DA2D-F50F38F90C70}"/>
              </a:ext>
            </a:extLst>
          </p:cNvPr>
          <p:cNvSpPr>
            <a:spLocks noGrp="1"/>
          </p:cNvSpPr>
          <p:nvPr>
            <p:ph idx="1"/>
          </p:nvPr>
        </p:nvSpPr>
        <p:spPr>
          <a:xfrm>
            <a:off x="1097280" y="1845735"/>
            <a:ext cx="5629445"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 next step, which is almost always done immediately after tokenization, is to convert those </a:t>
            </a:r>
            <a:r>
              <a:rPr lang="en-US" sz="2400" b="1" dirty="0">
                <a:solidFill>
                  <a:schemeClr val="bg1"/>
                </a:solidFill>
                <a:latin typeface="Century Gothic" panose="020B0502020202020204" pitchFamily="34" charset="0"/>
              </a:rPr>
              <a:t>tokens</a:t>
            </a:r>
            <a:r>
              <a:rPr lang="en-US" sz="2400" dirty="0">
                <a:solidFill>
                  <a:schemeClr val="bg1"/>
                </a:solidFill>
                <a:latin typeface="Century Gothic" panose="020B0502020202020204" pitchFamily="34" charset="0"/>
              </a:rPr>
              <a:t> into </a:t>
            </a:r>
            <a:r>
              <a:rPr lang="en-US" sz="2400" b="1" dirty="0">
                <a:solidFill>
                  <a:schemeClr val="bg1"/>
                </a:solidFill>
                <a:latin typeface="Century Gothic" panose="020B0502020202020204" pitchFamily="34" charset="0"/>
              </a:rPr>
              <a:t>numerical representations.</a:t>
            </a:r>
          </a:p>
          <a:p>
            <a:pPr marL="0" indent="0">
              <a:lnSpc>
                <a:spcPct val="150000"/>
              </a:lnSpc>
              <a:buNone/>
            </a:pPr>
            <a:r>
              <a:rPr lang="en-US" sz="2400" dirty="0">
                <a:solidFill>
                  <a:schemeClr val="bg1"/>
                </a:solidFill>
                <a:latin typeface="Century Gothic" panose="020B0502020202020204" pitchFamily="34" charset="0"/>
              </a:rPr>
              <a:t>So, this step converts the </a:t>
            </a:r>
            <a:r>
              <a:rPr lang="en-US" sz="2400" b="1" dirty="0">
                <a:solidFill>
                  <a:schemeClr val="bg1"/>
                </a:solidFill>
                <a:latin typeface="Century Gothic" panose="020B0502020202020204" pitchFamily="34" charset="0"/>
              </a:rPr>
              <a:t>tokens</a:t>
            </a:r>
            <a:r>
              <a:rPr lang="en-US" sz="2400" dirty="0">
                <a:solidFill>
                  <a:schemeClr val="bg1"/>
                </a:solidFill>
                <a:latin typeface="Century Gothic" panose="020B0502020202020204" pitchFamily="34" charset="0"/>
              </a:rPr>
              <a:t> into </a:t>
            </a:r>
            <a:r>
              <a:rPr lang="en-US" sz="2400" b="1" dirty="0">
                <a:solidFill>
                  <a:schemeClr val="bg1"/>
                </a:solidFill>
                <a:latin typeface="Century Gothic" panose="020B0502020202020204" pitchFamily="34" charset="0"/>
              </a:rPr>
              <a:t>numbers</a:t>
            </a:r>
            <a:r>
              <a:rPr lang="en-US" sz="2400" dirty="0">
                <a:solidFill>
                  <a:schemeClr val="bg1"/>
                </a:solidFill>
                <a:latin typeface="Century Gothic" panose="020B0502020202020204" pitchFamily="34" charset="0"/>
              </a:rPr>
              <a:t>. </a:t>
            </a:r>
          </a:p>
        </p:txBody>
      </p:sp>
      <p:sp>
        <p:nvSpPr>
          <p:cNvPr id="5" name="Footer Placeholder 4">
            <a:extLst>
              <a:ext uri="{FF2B5EF4-FFF2-40B4-BE49-F238E27FC236}">
                <a16:creationId xmlns:a16="http://schemas.microsoft.com/office/drawing/2014/main" id="{2C826B1B-F08A-79CE-EF1D-E2D09AA710B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8D8BCDC-5942-EA6E-6A04-9CFE64A141D6}"/>
              </a:ext>
            </a:extLst>
          </p:cNvPr>
          <p:cNvSpPr>
            <a:spLocks noGrp="1"/>
          </p:cNvSpPr>
          <p:nvPr>
            <p:ph type="sldNum" sz="quarter" idx="12"/>
          </p:nvPr>
        </p:nvSpPr>
        <p:spPr/>
        <p:txBody>
          <a:bodyPr/>
          <a:lstStyle/>
          <a:p>
            <a:fld id="{7F537688-BEAE-4904-826F-1C1E0645A5D0}" type="slidenum">
              <a:rPr lang="en-US" sz="2000" smtClean="0"/>
              <a:t>94</a:t>
            </a:fld>
            <a:endParaRPr lang="en-US" sz="2000" dirty="0"/>
          </a:p>
        </p:txBody>
      </p:sp>
      <p:sp>
        <p:nvSpPr>
          <p:cNvPr id="4" name="Content Placeholder 2">
            <a:extLst>
              <a:ext uri="{FF2B5EF4-FFF2-40B4-BE49-F238E27FC236}">
                <a16:creationId xmlns:a16="http://schemas.microsoft.com/office/drawing/2014/main" id="{AE34328F-79D8-9E69-E2C5-6173601DFDE3}"/>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C3AE230F-EDCD-1873-5EB9-3D9B727A5ACC}"/>
              </a:ext>
            </a:extLst>
          </p:cNvPr>
          <p:cNvPicPr>
            <a:picLocks noChangeAspect="1"/>
          </p:cNvPicPr>
          <p:nvPr/>
        </p:nvPicPr>
        <p:blipFill>
          <a:blip r:embed="rId2"/>
          <a:srcRect l="31856" t="13598" r="34876" b="28317"/>
          <a:stretch/>
        </p:blipFill>
        <p:spPr>
          <a:xfrm>
            <a:off x="6998329" y="1737360"/>
            <a:ext cx="4680641" cy="4597060"/>
          </a:xfrm>
          <a:prstGeom prst="rect">
            <a:avLst/>
          </a:prstGeom>
        </p:spPr>
      </p:pic>
    </p:spTree>
    <p:extLst>
      <p:ext uri="{BB962C8B-B14F-4D97-AF65-F5344CB8AC3E}">
        <p14:creationId xmlns:p14="http://schemas.microsoft.com/office/powerpoint/2010/main" val="236554111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693E4AC-DED8-98D6-F5A6-4FBEE85F16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7085BE-59A1-C1C4-28F2-28A6AF78630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F8103E8-46AE-C6FD-5362-9B63D7A20DC6}"/>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Why is Numerical Representation necessary:</a:t>
            </a:r>
          </a:p>
          <a:p>
            <a:pPr marL="0" indent="0">
              <a:lnSpc>
                <a:spcPct val="150000"/>
              </a:lnSpc>
              <a:buNone/>
            </a:pPr>
            <a:r>
              <a:rPr lang="en-US" sz="2400" dirty="0">
                <a:solidFill>
                  <a:schemeClr val="bg1"/>
                </a:solidFill>
                <a:latin typeface="Century Gothic" panose="020B0502020202020204" pitchFamily="34" charset="0"/>
              </a:rPr>
              <a:t>Machine learning models (and deep learning models) operate on numbers. They cannot directly process text.  </a:t>
            </a:r>
          </a:p>
          <a:p>
            <a:pPr marL="0" indent="0">
              <a:lnSpc>
                <a:spcPct val="150000"/>
              </a:lnSpc>
              <a:buNone/>
            </a:pPr>
            <a:r>
              <a:rPr lang="en-US" sz="2400" dirty="0">
                <a:solidFill>
                  <a:schemeClr val="bg1"/>
                </a:solidFill>
                <a:latin typeface="Century Gothic" panose="020B0502020202020204" pitchFamily="34" charset="0"/>
              </a:rPr>
              <a:t>The numerical representation is the bridge between human-readable text and machine-understandable data.</a:t>
            </a:r>
          </a:p>
          <a:p>
            <a:pPr marL="0" indent="0">
              <a:lnSpc>
                <a:spcPct val="150000"/>
              </a:lnSpc>
              <a:buNone/>
            </a:pPr>
            <a:r>
              <a:rPr lang="en-US" sz="2400" dirty="0">
                <a:solidFill>
                  <a:schemeClr val="bg1"/>
                </a:solidFill>
                <a:latin typeface="Century Gothic" panose="020B0502020202020204" pitchFamily="34" charset="0"/>
              </a:rPr>
              <a:t>Almost every NLP task, requires a numerical representation of text. Without it, we can't apply any machine learning algorithms.</a:t>
            </a:r>
          </a:p>
          <a:p>
            <a:pPr marL="0" indent="0">
              <a:lnSpc>
                <a:spcPct val="15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845B96BB-516B-73E9-BD4F-D070D2406F2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DBA4D6-36AB-2BAA-F87F-714F0BA1BDE9}"/>
              </a:ext>
            </a:extLst>
          </p:cNvPr>
          <p:cNvSpPr>
            <a:spLocks noGrp="1"/>
          </p:cNvSpPr>
          <p:nvPr>
            <p:ph type="sldNum" sz="quarter" idx="12"/>
          </p:nvPr>
        </p:nvSpPr>
        <p:spPr/>
        <p:txBody>
          <a:bodyPr/>
          <a:lstStyle/>
          <a:p>
            <a:fld id="{7F537688-BEAE-4904-826F-1C1E0645A5D0}" type="slidenum">
              <a:rPr lang="en-US" sz="2000" smtClean="0"/>
              <a:t>95</a:t>
            </a:fld>
            <a:endParaRPr lang="en-US" sz="2000" dirty="0"/>
          </a:p>
        </p:txBody>
      </p:sp>
      <p:sp>
        <p:nvSpPr>
          <p:cNvPr id="4" name="Content Placeholder 2">
            <a:extLst>
              <a:ext uri="{FF2B5EF4-FFF2-40B4-BE49-F238E27FC236}">
                <a16:creationId xmlns:a16="http://schemas.microsoft.com/office/drawing/2014/main" id="{1077E867-71FC-E054-4119-D9FB886F8A2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62781392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7E6B00A-34F5-5544-884B-DBC0FAED4F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83DD63-C53F-5559-2631-2CF00B1E267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FF2B7A2-F737-E707-8467-F46912852631}"/>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How does Numerical Representation Works in NLP Projects:</a:t>
            </a:r>
          </a:p>
          <a:p>
            <a:pPr marL="0" indent="0">
              <a:lnSpc>
                <a:spcPct val="100000"/>
              </a:lnSpc>
              <a:buNone/>
            </a:pPr>
            <a:r>
              <a:rPr lang="en-US" sz="2400" b="1" dirty="0">
                <a:solidFill>
                  <a:schemeClr val="bg1"/>
                </a:solidFill>
                <a:latin typeface="Century Gothic" panose="020B0502020202020204" pitchFamily="34" charset="0"/>
              </a:rPr>
              <a:t>Preprocessing:  </a:t>
            </a:r>
            <a:r>
              <a:rPr lang="en-US" sz="2400" dirty="0">
                <a:solidFill>
                  <a:schemeClr val="bg1"/>
                </a:solidFill>
                <a:latin typeface="Century Gothic" panose="020B0502020202020204" pitchFamily="34" charset="0"/>
              </a:rPr>
              <a:t>You'd typically tokenize your text and immediately convert the tokens to numbers (using one of the mentioned in a slide before) before feeding the data to your model.</a:t>
            </a:r>
          </a:p>
          <a:p>
            <a:pPr marL="0" indent="0">
              <a:lnSpc>
                <a:spcPct val="100000"/>
              </a:lnSpc>
              <a:buNone/>
            </a:pPr>
            <a:r>
              <a:rPr lang="en-US" sz="2400" b="1" dirty="0">
                <a:solidFill>
                  <a:schemeClr val="bg1"/>
                </a:solidFill>
                <a:latin typeface="Century Gothic" panose="020B0502020202020204" pitchFamily="34" charset="0"/>
              </a:rPr>
              <a:t>Model Input:  </a:t>
            </a:r>
            <a:r>
              <a:rPr lang="en-US" sz="2400" dirty="0">
                <a:solidFill>
                  <a:schemeClr val="bg1"/>
                </a:solidFill>
                <a:latin typeface="Century Gothic" panose="020B0502020202020204" pitchFamily="34" charset="0"/>
              </a:rPr>
              <a:t>The numerical representation (integer encoded, one-hot encoded, or embeddings) becomes the input to your NLP model.</a:t>
            </a:r>
          </a:p>
          <a:p>
            <a:pPr marL="0" indent="0">
              <a:lnSpc>
                <a:spcPct val="100000"/>
              </a:lnSpc>
              <a:buNone/>
            </a:pPr>
            <a:r>
              <a:rPr lang="en-US" sz="2400" b="1" dirty="0">
                <a:solidFill>
                  <a:schemeClr val="bg1"/>
                </a:solidFill>
                <a:latin typeface="Century Gothic" panose="020B0502020202020204" pitchFamily="34" charset="0"/>
              </a:rPr>
              <a:t>Model Training: </a:t>
            </a:r>
            <a:r>
              <a:rPr lang="en-US" sz="2400" dirty="0">
                <a:solidFill>
                  <a:schemeClr val="bg1"/>
                </a:solidFill>
                <a:latin typeface="Century Gothic" panose="020B0502020202020204" pitchFamily="34" charset="0"/>
              </a:rPr>
              <a:t>The model learns patterns in these numbers, which correspond to patterns in the original text.</a:t>
            </a:r>
          </a:p>
        </p:txBody>
      </p:sp>
      <p:sp>
        <p:nvSpPr>
          <p:cNvPr id="5" name="Footer Placeholder 4">
            <a:extLst>
              <a:ext uri="{FF2B5EF4-FFF2-40B4-BE49-F238E27FC236}">
                <a16:creationId xmlns:a16="http://schemas.microsoft.com/office/drawing/2014/main" id="{D77E5923-369A-5157-281A-9DB84BB328F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B6FF9B1-58C2-2799-F09E-80FA14E0C4A4}"/>
              </a:ext>
            </a:extLst>
          </p:cNvPr>
          <p:cNvSpPr>
            <a:spLocks noGrp="1"/>
          </p:cNvSpPr>
          <p:nvPr>
            <p:ph type="sldNum" sz="quarter" idx="12"/>
          </p:nvPr>
        </p:nvSpPr>
        <p:spPr/>
        <p:txBody>
          <a:bodyPr/>
          <a:lstStyle/>
          <a:p>
            <a:fld id="{7F537688-BEAE-4904-826F-1C1E0645A5D0}" type="slidenum">
              <a:rPr lang="en-US" sz="2000" smtClean="0"/>
              <a:t>96</a:t>
            </a:fld>
            <a:endParaRPr lang="en-US" sz="2000" dirty="0"/>
          </a:p>
        </p:txBody>
      </p:sp>
      <p:sp>
        <p:nvSpPr>
          <p:cNvPr id="4" name="Content Placeholder 2">
            <a:extLst>
              <a:ext uri="{FF2B5EF4-FFF2-40B4-BE49-F238E27FC236}">
                <a16:creationId xmlns:a16="http://schemas.microsoft.com/office/drawing/2014/main" id="{EF0ABD40-B809-B58D-406A-59ADFB6AB9A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82897200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00F1373-2B29-B046-D896-7B1D4253B5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41998D-5832-F013-0A00-6170F0AC74D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588E2385-D640-CD9B-5BEA-AE6F804B4475}"/>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There are several ways to do this:</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Word Embeddings (aka Word Vectors) which uses techniques like </a:t>
            </a: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t>
            </a:r>
            <a:r>
              <a:rPr lang="en-US" sz="2400" b="1" dirty="0" err="1">
                <a:solidFill>
                  <a:schemeClr val="bg1"/>
                </a:solidFill>
                <a:latin typeface="Century Gothic" panose="020B0502020202020204" pitchFamily="34" charset="0"/>
              </a:rPr>
              <a:t>FastText</a:t>
            </a:r>
            <a:r>
              <a:rPr lang="en-US" sz="2400" b="1" dirty="0">
                <a:solidFill>
                  <a:schemeClr val="bg1"/>
                </a:solidFill>
                <a:latin typeface="Century Gothic" panose="020B0502020202020204" pitchFamily="34" charset="0"/>
              </a:rPr>
              <a:t>, BERT, or by creating an embedding layer and training </a:t>
            </a:r>
            <a:r>
              <a:rPr lang="en-US" sz="2400" dirty="0">
                <a:solidFill>
                  <a:schemeClr val="bg1"/>
                </a:solidFill>
                <a:latin typeface="Century Gothic" panose="020B0502020202020204" pitchFamily="34" charset="0"/>
              </a:rPr>
              <a:t>(</a:t>
            </a:r>
            <a:r>
              <a:rPr lang="en-US" sz="2400" dirty="0" err="1">
                <a:solidFill>
                  <a:schemeClr val="bg1"/>
                </a:solidFill>
                <a:latin typeface="Century Gothic" panose="020B0502020202020204" pitchFamily="34" charset="0"/>
              </a:rPr>
              <a:t>i.e</a:t>
            </a:r>
            <a:r>
              <a:rPr lang="en-US" sz="2400" dirty="0">
                <a:solidFill>
                  <a:schemeClr val="bg1"/>
                </a:solidFill>
                <a:latin typeface="Century Gothic" panose="020B0502020202020204" pitchFamily="34" charset="0"/>
              </a:rPr>
              <a:t> creating your model to be used for embedding).</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One-Hot Encoding</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Vocabulary and Integer Encoding</a:t>
            </a:r>
          </a:p>
        </p:txBody>
      </p:sp>
      <p:sp>
        <p:nvSpPr>
          <p:cNvPr id="5" name="Footer Placeholder 4">
            <a:extLst>
              <a:ext uri="{FF2B5EF4-FFF2-40B4-BE49-F238E27FC236}">
                <a16:creationId xmlns:a16="http://schemas.microsoft.com/office/drawing/2014/main" id="{23D25C38-CE55-49E8-DB65-371FCCEB2D2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E3327AD-23A5-22D6-28AE-DBCF1C590DE0}"/>
              </a:ext>
            </a:extLst>
          </p:cNvPr>
          <p:cNvSpPr>
            <a:spLocks noGrp="1"/>
          </p:cNvSpPr>
          <p:nvPr>
            <p:ph type="sldNum" sz="quarter" idx="12"/>
          </p:nvPr>
        </p:nvSpPr>
        <p:spPr/>
        <p:txBody>
          <a:bodyPr/>
          <a:lstStyle/>
          <a:p>
            <a:fld id="{7F537688-BEAE-4904-826F-1C1E0645A5D0}" type="slidenum">
              <a:rPr lang="en-US" sz="2000" smtClean="0"/>
              <a:t>97</a:t>
            </a:fld>
            <a:endParaRPr lang="en-US" sz="2000" dirty="0"/>
          </a:p>
        </p:txBody>
      </p:sp>
      <p:sp>
        <p:nvSpPr>
          <p:cNvPr id="4" name="Content Placeholder 2">
            <a:extLst>
              <a:ext uri="{FF2B5EF4-FFF2-40B4-BE49-F238E27FC236}">
                <a16:creationId xmlns:a16="http://schemas.microsoft.com/office/drawing/2014/main" id="{2086D585-A7CD-3030-3499-465F8CA5FB7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36202611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CCCC6E4-B0BA-261D-C911-19853CD160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5DDC66-4FB7-BC86-F4CB-088F0032B3E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1A0884F9-369A-3C19-6F71-3652C7A5C9D1}"/>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Vocabulary and Integer Encoding</a:t>
            </a:r>
          </a:p>
          <a:p>
            <a:pPr marL="0" indent="0">
              <a:lnSpc>
                <a:spcPct val="100000"/>
              </a:lnSpc>
              <a:buNone/>
            </a:pPr>
            <a:r>
              <a:rPr lang="en-US" sz="2400" dirty="0">
                <a:solidFill>
                  <a:schemeClr val="bg1"/>
                </a:solidFill>
                <a:latin typeface="Century Gothic" panose="020B0502020202020204" pitchFamily="34" charset="0"/>
              </a:rPr>
              <a:t>This method of Numerical Representation convert token to numbers in three steps</a:t>
            </a:r>
          </a:p>
          <a:p>
            <a:pPr marL="457200" indent="-457200">
              <a:lnSpc>
                <a:spcPct val="100000"/>
              </a:lnSpc>
              <a:buAutoNum type="alphaLcParenR"/>
            </a:pPr>
            <a:r>
              <a:rPr lang="en-US" sz="2400" b="1" dirty="0">
                <a:solidFill>
                  <a:schemeClr val="bg1"/>
                </a:solidFill>
                <a:latin typeface="Century Gothic" panose="020B0502020202020204" pitchFamily="34" charset="0"/>
              </a:rPr>
              <a:t>Build a Vocabulary: </a:t>
            </a:r>
            <a:r>
              <a:rPr lang="en-US" sz="2400" dirty="0">
                <a:solidFill>
                  <a:schemeClr val="bg1"/>
                </a:solidFill>
                <a:latin typeface="Century Gothic" panose="020B0502020202020204" pitchFamily="34" charset="0"/>
              </a:rPr>
              <a:t>Create a list of all </a:t>
            </a:r>
            <a:r>
              <a:rPr lang="en-US" sz="2400" b="1" dirty="0">
                <a:solidFill>
                  <a:schemeClr val="bg1"/>
                </a:solidFill>
                <a:latin typeface="Century Gothic" panose="020B0502020202020204" pitchFamily="34" charset="0"/>
              </a:rPr>
              <a:t>unique tokens </a:t>
            </a:r>
            <a:r>
              <a:rPr lang="en-US" sz="2400" dirty="0">
                <a:solidFill>
                  <a:schemeClr val="bg1"/>
                </a:solidFill>
                <a:latin typeface="Century Gothic" panose="020B0502020202020204" pitchFamily="34" charset="0"/>
              </a:rPr>
              <a:t>in your training data. This list is your vocabulary.</a:t>
            </a:r>
          </a:p>
          <a:p>
            <a:pPr marL="0" indent="0">
              <a:lnSpc>
                <a:spcPct val="100000"/>
              </a:lnSpc>
              <a:buNone/>
            </a:pPr>
            <a:r>
              <a:rPr lang="en-US" sz="2400" b="1" dirty="0">
                <a:solidFill>
                  <a:schemeClr val="bg1"/>
                </a:solidFill>
                <a:latin typeface="Century Gothic" panose="020B0502020202020204" pitchFamily="34" charset="0"/>
              </a:rPr>
              <a:t>"The cat sat on the mat. The dog barked." </a:t>
            </a:r>
          </a:p>
          <a:p>
            <a:pPr marL="0" indent="0">
              <a:lnSpc>
                <a:spcPct val="100000"/>
              </a:lnSpc>
              <a:buNone/>
            </a:pPr>
            <a:r>
              <a:rPr lang="en-US" sz="2400" dirty="0">
                <a:solidFill>
                  <a:schemeClr val="bg1"/>
                </a:solidFill>
                <a:latin typeface="Century Gothic" panose="020B0502020202020204" pitchFamily="34" charset="0"/>
              </a:rPr>
              <a:t>becomes</a:t>
            </a:r>
          </a:p>
          <a:p>
            <a:pPr marL="0" indent="0">
              <a:lnSpc>
                <a:spcPct val="100000"/>
              </a:lnSpc>
              <a:buNone/>
            </a:pPr>
            <a:r>
              <a:rPr lang="en-US" sz="2400" b="1" dirty="0">
                <a:solidFill>
                  <a:schemeClr val="bg1"/>
                </a:solidFill>
                <a:latin typeface="Century Gothic" panose="020B0502020202020204" pitchFamily="34" charset="0"/>
              </a:rPr>
              <a:t>["the", "cat", "sat", "on", "mat", ".", "dog", "barked"]</a:t>
            </a:r>
          </a:p>
          <a:p>
            <a:pPr marL="0" indent="0">
              <a:lnSpc>
                <a:spcPct val="100000"/>
              </a:lnSpc>
              <a:buNone/>
            </a:pPr>
            <a:r>
              <a:rPr lang="en-US" sz="2400" b="1" dirty="0">
                <a:solidFill>
                  <a:schemeClr val="bg1"/>
                </a:solidFill>
                <a:latin typeface="Century Gothic" panose="020B0502020202020204" pitchFamily="34" charset="0"/>
              </a:rPr>
              <a:t>NB: </a:t>
            </a:r>
            <a:r>
              <a:rPr lang="en-US" sz="2400" dirty="0">
                <a:solidFill>
                  <a:schemeClr val="bg1"/>
                </a:solidFill>
                <a:latin typeface="Century Gothic" panose="020B0502020202020204" pitchFamily="34" charset="0"/>
              </a:rPr>
              <a:t>Notice that the word </a:t>
            </a:r>
            <a:r>
              <a:rPr lang="en-US" sz="2400" b="1" dirty="0">
                <a:solidFill>
                  <a:schemeClr val="bg1"/>
                </a:solidFill>
                <a:latin typeface="Century Gothic" panose="020B0502020202020204" pitchFamily="34" charset="0"/>
              </a:rPr>
              <a:t>THE</a:t>
            </a:r>
            <a:r>
              <a:rPr lang="en-US" sz="2400" dirty="0">
                <a:solidFill>
                  <a:schemeClr val="bg1"/>
                </a:solidFill>
                <a:latin typeface="Century Gothic" panose="020B0502020202020204" pitchFamily="34" charset="0"/>
              </a:rPr>
              <a:t> appeared just once in the generated list called </a:t>
            </a:r>
            <a:r>
              <a:rPr lang="en-US" sz="2400" b="1" dirty="0">
                <a:solidFill>
                  <a:schemeClr val="bg1"/>
                </a:solidFill>
                <a:latin typeface="Century Gothic" panose="020B0502020202020204" pitchFamily="34" charset="0"/>
              </a:rPr>
              <a:t>Vocabulary</a:t>
            </a:r>
          </a:p>
        </p:txBody>
      </p:sp>
      <p:sp>
        <p:nvSpPr>
          <p:cNvPr id="5" name="Footer Placeholder 4">
            <a:extLst>
              <a:ext uri="{FF2B5EF4-FFF2-40B4-BE49-F238E27FC236}">
                <a16:creationId xmlns:a16="http://schemas.microsoft.com/office/drawing/2014/main" id="{37FEA0EF-2C91-6C54-4399-39CB10C1451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2A48209-B738-3E45-20E3-1B91988DB819}"/>
              </a:ext>
            </a:extLst>
          </p:cNvPr>
          <p:cNvSpPr>
            <a:spLocks noGrp="1"/>
          </p:cNvSpPr>
          <p:nvPr>
            <p:ph type="sldNum" sz="quarter" idx="12"/>
          </p:nvPr>
        </p:nvSpPr>
        <p:spPr/>
        <p:txBody>
          <a:bodyPr/>
          <a:lstStyle/>
          <a:p>
            <a:fld id="{7F537688-BEAE-4904-826F-1C1E0645A5D0}" type="slidenum">
              <a:rPr lang="en-US" sz="2000" smtClean="0"/>
              <a:t>98</a:t>
            </a:fld>
            <a:endParaRPr lang="en-US" sz="2000" dirty="0"/>
          </a:p>
        </p:txBody>
      </p:sp>
      <p:sp>
        <p:nvSpPr>
          <p:cNvPr id="4" name="Content Placeholder 2">
            <a:extLst>
              <a:ext uri="{FF2B5EF4-FFF2-40B4-BE49-F238E27FC236}">
                <a16:creationId xmlns:a16="http://schemas.microsoft.com/office/drawing/2014/main" id="{1094E64C-0FFA-AB79-0C68-2637E9FE191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785855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A30D224-920A-6D7F-6E8B-39EE36B0AA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70F93E-05BD-B879-7DF9-2ADD7C20DE8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F9120C78-0A08-76B2-B77D-CA0CF8039EF1}"/>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b) Integer Encoding: </a:t>
            </a:r>
            <a:r>
              <a:rPr lang="en-US" sz="2400" dirty="0">
                <a:solidFill>
                  <a:schemeClr val="bg1"/>
                </a:solidFill>
                <a:latin typeface="Century Gothic" panose="020B0502020202020204" pitchFamily="34" charset="0"/>
              </a:rPr>
              <a:t>Assign a unique integer to each token in the vocabulary.</a:t>
            </a:r>
          </a:p>
          <a:p>
            <a:pPr marL="0" indent="0">
              <a:lnSpc>
                <a:spcPct val="100000"/>
              </a:lnSpc>
              <a:buNone/>
            </a:pPr>
            <a:r>
              <a:rPr lang="en-US" sz="2400" dirty="0" err="1">
                <a:solidFill>
                  <a:schemeClr val="bg1"/>
                </a:solidFill>
                <a:latin typeface="Century Gothic" panose="020B0502020202020204" pitchFamily="34" charset="0"/>
              </a:rPr>
              <a:t>i.e</a:t>
            </a:r>
            <a:r>
              <a:rPr lang="en-US" sz="2400" dirty="0">
                <a:solidFill>
                  <a:schemeClr val="bg1"/>
                </a:solidFill>
                <a:latin typeface="Century Gothic" panose="020B0502020202020204" pitchFamily="34" charset="0"/>
              </a:rPr>
              <a:t>: The == 0, cat == 1, sat == 2, on == 3, mat == 4, . == 5, dog == 6, barked == 7</a:t>
            </a:r>
          </a:p>
          <a:p>
            <a:pPr marL="0" indent="0">
              <a:lnSpc>
                <a:spcPct val="100000"/>
              </a:lnSpc>
              <a:buNone/>
            </a:pPr>
            <a:r>
              <a:rPr lang="en-US" sz="2400" b="1" dirty="0">
                <a:solidFill>
                  <a:schemeClr val="bg1"/>
                </a:solidFill>
                <a:latin typeface="Century Gothic" panose="020B0502020202020204" pitchFamily="34" charset="0"/>
              </a:rPr>
              <a:t>c) Convert Tokens to Integers: </a:t>
            </a:r>
            <a:r>
              <a:rPr lang="en-US" sz="2400" dirty="0">
                <a:solidFill>
                  <a:schemeClr val="bg1"/>
                </a:solidFill>
                <a:latin typeface="Century Gothic" panose="020B0502020202020204" pitchFamily="34" charset="0"/>
              </a:rPr>
              <a:t>Replace each token in your tokenized text with its corresponding integer ID from the vocabulary.</a:t>
            </a:r>
          </a:p>
          <a:p>
            <a:pPr marL="0" indent="0">
              <a:lnSpc>
                <a:spcPct val="100000"/>
              </a:lnSpc>
              <a:buNone/>
            </a:pPr>
            <a:r>
              <a:rPr lang="en-US" sz="2400" dirty="0" err="1">
                <a:solidFill>
                  <a:schemeClr val="bg1"/>
                </a:solidFill>
                <a:latin typeface="Century Gothic" panose="020B0502020202020204" pitchFamily="34" charset="0"/>
              </a:rPr>
              <a:t>i.e</a:t>
            </a:r>
            <a:r>
              <a:rPr lang="en-US" sz="2400" dirty="0">
                <a:solidFill>
                  <a:schemeClr val="bg1"/>
                </a:solidFill>
                <a:latin typeface="Century Gothic" panose="020B0502020202020204" pitchFamily="34" charset="0"/>
              </a:rPr>
              <a:t> [0, 1, 2, 3, 0, 4, 5, 0, 6, 7]</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348C6519-0F4B-F0F7-F9AD-9142738F493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6FC0C4C-99EB-FA01-ADDD-73819709C7E0}"/>
              </a:ext>
            </a:extLst>
          </p:cNvPr>
          <p:cNvSpPr>
            <a:spLocks noGrp="1"/>
          </p:cNvSpPr>
          <p:nvPr>
            <p:ph type="sldNum" sz="quarter" idx="12"/>
          </p:nvPr>
        </p:nvSpPr>
        <p:spPr/>
        <p:txBody>
          <a:bodyPr/>
          <a:lstStyle/>
          <a:p>
            <a:fld id="{7F537688-BEAE-4904-826F-1C1E0645A5D0}" type="slidenum">
              <a:rPr lang="en-US" sz="2000" smtClean="0"/>
              <a:t>99</a:t>
            </a:fld>
            <a:endParaRPr lang="en-US" sz="2000" dirty="0"/>
          </a:p>
        </p:txBody>
      </p:sp>
      <p:sp>
        <p:nvSpPr>
          <p:cNvPr id="4" name="Content Placeholder 2">
            <a:extLst>
              <a:ext uri="{FF2B5EF4-FFF2-40B4-BE49-F238E27FC236}">
                <a16:creationId xmlns:a16="http://schemas.microsoft.com/office/drawing/2014/main" id="{F7466137-F2EB-6046-577A-A67A58369E1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3146276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18088</TotalTime>
  <Words>14270</Words>
  <Application>Microsoft Office PowerPoint</Application>
  <PresentationFormat>Widescreen</PresentationFormat>
  <Paragraphs>1601</Paragraphs>
  <Slides>202</Slides>
  <Notes>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202</vt:i4>
      </vt:variant>
    </vt:vector>
  </HeadingPairs>
  <TitlesOfParts>
    <vt:vector size="213" baseType="lpstr">
      <vt:lpstr>Arial Unicode MS</vt:lpstr>
      <vt:lpstr>Arial</vt:lpstr>
      <vt:lpstr>Bradley Hand ITC</vt:lpstr>
      <vt:lpstr>Calibri</vt:lpstr>
      <vt:lpstr>Calibri Light</vt:lpstr>
      <vt:lpstr>Caxton Lt BT</vt:lpstr>
      <vt:lpstr>Century Gothic</vt:lpstr>
      <vt:lpstr>Courier New</vt:lpstr>
      <vt:lpstr>Monospac821 BT</vt:lpstr>
      <vt:lpstr>Wingdings</vt:lpstr>
      <vt:lpstr>Retrospect</vt:lpstr>
      <vt:lpstr>NATURAL LANGUAGE PROCESSING (NLP)  AN INTRODUCTION TO AI, ML, DEEP LEARNING &amp; NLP</vt:lpstr>
      <vt:lpstr>Why are we here</vt:lpstr>
      <vt:lpstr>Classes Structure</vt:lpstr>
      <vt:lpstr>Who should be here</vt:lpstr>
      <vt:lpstr>Who should be here</vt:lpstr>
      <vt:lpstr>Where Do We Begin</vt:lpstr>
      <vt:lpstr>Who I am?</vt:lpstr>
      <vt:lpstr>Course Structure</vt:lpstr>
      <vt:lpstr>What is Artificial Intelligence (AI)</vt:lpstr>
      <vt:lpstr>What is Artificial Intelligence (AI)</vt:lpstr>
      <vt:lpstr>What is Machine Learning (ML)</vt:lpstr>
      <vt:lpstr>What is Machine Learning (ML)</vt:lpstr>
      <vt:lpstr>What is Machine Learning (ML)</vt:lpstr>
      <vt:lpstr>What is Deep Learning (DL)</vt:lpstr>
      <vt:lpstr>What is Deep Learning (DL)</vt:lpstr>
      <vt:lpstr>What is Deep Learning (DL)</vt:lpstr>
      <vt:lpstr>What is Deep Learning (DL)</vt:lpstr>
      <vt:lpstr>What is Deep Learning (DL)</vt:lpstr>
      <vt:lpstr>What is Deep Learning (DL)</vt:lpstr>
      <vt:lpstr>AI vs ML vs Deep Learning (DL)</vt:lpstr>
      <vt:lpstr>AI vs ML vs Deep Learning (DL)</vt:lpstr>
      <vt:lpstr>AI vs ML vs Deep Learning (DL)</vt:lpstr>
      <vt:lpstr>ML vs DL</vt:lpstr>
      <vt:lpstr>AI vs ML vs Deep Learning (DL)</vt:lpstr>
      <vt:lpstr>AI vs ML vs Deep Learning (DL)</vt:lpstr>
      <vt:lpstr>AI vs ML vs Deep Learning (DL)</vt:lpstr>
      <vt:lpstr>What is Natural Language Processing (NLP)</vt:lpstr>
      <vt:lpstr>What is Natural Language Processing (NLP)</vt:lpstr>
      <vt:lpstr>Natural Language Processing (NLP) in Industry</vt:lpstr>
      <vt:lpstr>Natural Language Processing (NLP) in Industry</vt:lpstr>
      <vt:lpstr>NLP use cases</vt:lpstr>
      <vt:lpstr>Brief History of Natural Language Processing (NLP)</vt:lpstr>
      <vt:lpstr>What’s Next 😃😃</vt:lpstr>
      <vt:lpstr>What’s Next 😃😃</vt:lpstr>
      <vt:lpstr>Setting up our PC</vt:lpstr>
      <vt:lpstr>What’s Next 😃😃</vt:lpstr>
      <vt:lpstr>The END</vt:lpstr>
      <vt:lpstr>NATURAL LANGUAGE PROCESSING (NLP)  TEXT PREPROCESSING AND TOKENIZATION</vt:lpstr>
      <vt:lpstr>How computer sees language</vt:lpstr>
      <vt:lpstr>Understand Human Language</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The END</vt:lpstr>
      <vt:lpstr>NATURAL LANGUAGE PROCESSING (NLP)  TEXT PREPROCESSING AND TOKENIZATION</vt:lpstr>
      <vt:lpstr>Why are we here</vt:lpstr>
      <vt:lpstr>Classes Structure</vt:lpstr>
      <vt:lpstr>Who should be here</vt:lpstr>
      <vt:lpstr>Who should be here</vt:lpstr>
      <vt:lpstr>Who I am?</vt:lpstr>
      <vt:lpstr>Quick Recap</vt:lpstr>
      <vt:lpstr>Course Structure</vt:lpstr>
      <vt:lpstr>Step 1: Text Preprocessing</vt:lpstr>
      <vt:lpstr>Step 1: Text Preprocessing</vt:lpstr>
      <vt:lpstr>Step 1: Text Preprocessing</vt:lpstr>
      <vt:lpstr>Step 1: Text Preprocessing</vt:lpstr>
      <vt:lpstr>Step 1: Text Preprocessing</vt:lpstr>
      <vt:lpstr>Some Discussion</vt:lpstr>
      <vt:lpstr>📌 Everything in a tip</vt:lpstr>
      <vt:lpstr>Let’s move on</vt:lpstr>
      <vt:lpstr>QUESTIONS AND ANSWER</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 Bonus Question: 🔍</vt:lpstr>
      <vt:lpstr>🧠 🚀 Bonus Question: 🔍</vt:lpstr>
      <vt:lpstr>🧠 Try This</vt:lpstr>
      <vt:lpstr>Let’s move 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QUESTIONS AND ANSWER</vt:lpstr>
      <vt:lpstr>The END</vt:lpstr>
      <vt:lpstr>NATURAL LANGUAGE PROCESSING (NLP)  NUMERICAL REPRESENTATION (EMBEDDING)</vt:lpstr>
      <vt:lpstr>Why are we here</vt:lpstr>
      <vt:lpstr>Classes Structure</vt:lpstr>
      <vt:lpstr>Who should be here</vt:lpstr>
      <vt:lpstr>Who should be here</vt:lpstr>
      <vt:lpstr>Who I am?</vt:lpstr>
      <vt:lpstr>Quick Recap (First Class)</vt:lpstr>
      <vt:lpstr>Quick Recap (Second Class)</vt:lpstr>
      <vt:lpstr>Course Structure</vt:lpstr>
      <vt:lpstr>Step 3: Numerical Representation</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vt:lpstr>
      <vt:lpstr>Step 3: Numerical Representation: Word Embedding</vt:lpstr>
      <vt:lpstr>Step 3: Numerical Representation: Word Embedding</vt:lpstr>
      <vt:lpstr>Step 3: Numerical Representation: Word Embedding</vt:lpstr>
      <vt:lpstr>Word2Vec Visualization</vt:lpstr>
      <vt:lpstr>Step 3: Numerical Representation: Word Embedding</vt:lpstr>
      <vt:lpstr>Step 3: Numerical Representation: Word Embedding</vt:lpstr>
      <vt:lpstr>Step 3: Numerical Representation: Word Embedding</vt:lpstr>
      <vt:lpstr>PowerPoint Presentation</vt:lpstr>
      <vt:lpstr>Step 3: Numerical Representation: Word Embedding</vt:lpstr>
      <vt:lpstr>Step 3: Numerical Representation: Word Embedding</vt:lpstr>
      <vt:lpstr>Step 3: Numerical Representation: Word Embedding</vt:lpstr>
      <vt:lpstr>PowerPoint Presentation</vt:lpstr>
      <vt:lpstr>Step 3: Numerical Representation: Word Embedding</vt:lpstr>
      <vt:lpstr>Step 3: Numerical Representation: Word Embedding</vt:lpstr>
      <vt:lpstr>👉  GloVe</vt:lpstr>
      <vt:lpstr>👉  GloVe</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Step 3: Numerical Representation: Word Embedding</vt:lpstr>
      <vt:lpstr>👉  GloVe</vt:lpstr>
      <vt:lpstr>Step 3: Numerical Representation: Word Embedding</vt:lpstr>
      <vt:lpstr>👉  GloVe</vt:lpstr>
      <vt:lpstr>What is t-SNE  (pronounced tee-snee)</vt:lpstr>
      <vt:lpstr>Word2Vec vs GloVe</vt:lpstr>
      <vt:lpstr>Numerical Representation:  Word Embedding</vt:lpstr>
      <vt:lpstr>Step 3: Numerical Representation: Word Embedding</vt:lpstr>
      <vt:lpstr>Step 3: Numerical Representation: Word Embedding</vt:lpstr>
      <vt:lpstr>Pre-Trained Model for Word Embedding history</vt:lpstr>
      <vt:lpstr>The END</vt:lpstr>
      <vt:lpstr>NATURAL LANGUAGE PROCESSING (NLP)  TRANSFORMERS AND ATTENTION</vt:lpstr>
      <vt:lpstr>What’s Next 😃😃</vt:lpstr>
      <vt:lpstr>Understand Human Language</vt:lpstr>
      <vt:lpstr>What’s Next 😃😃</vt:lpstr>
      <vt:lpstr>Transformers: Attention is All You Need</vt:lpstr>
      <vt:lpstr>What do you notice😃😃</vt:lpstr>
      <vt:lpstr>Recurrent Neural Networks (RNNs)</vt:lpstr>
      <vt:lpstr>Recurrent Neural Networks (RNNs)</vt:lpstr>
      <vt:lpstr>Recurrent Neural Networks (RNNs)</vt:lpstr>
      <vt:lpstr>Types of RNN Architectures:</vt:lpstr>
      <vt:lpstr>Bottleneck of RNNs</vt:lpstr>
      <vt:lpstr>Addressing Limitations:</vt:lpstr>
      <vt:lpstr>The Transformer</vt:lpstr>
      <vt:lpstr>Transformers: Attention is All You Need</vt:lpstr>
      <vt:lpstr>Transformers: Attention is All You Need</vt:lpstr>
      <vt:lpstr>Attention</vt:lpstr>
      <vt:lpstr>Attention</vt:lpstr>
      <vt:lpstr>Attention</vt:lpstr>
      <vt:lpstr>Attention</vt:lpstr>
      <vt:lpstr>Attention</vt:lpstr>
      <vt:lpstr>Attention</vt:lpstr>
      <vt:lpstr>Attention</vt:lpstr>
      <vt:lpstr>Attention Mechanism (Queries, Keys, Values)</vt:lpstr>
      <vt:lpstr>Bottleneck of RNNs</vt:lpstr>
      <vt:lpstr>PowerPoint Presentation</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Terminologies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DELL</dc:creator>
  <cp:lastModifiedBy>Habeeblah Aberejo</cp:lastModifiedBy>
  <cp:revision>352</cp:revision>
  <dcterms:created xsi:type="dcterms:W3CDTF">2025-01-09T12:33:02Z</dcterms:created>
  <dcterms:modified xsi:type="dcterms:W3CDTF">2025-03-13T13:27:18Z</dcterms:modified>
</cp:coreProperties>
</file>

<file path=docProps/thumbnail.jpeg>
</file>